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7" r:id="rId4"/>
    <p:sldId id="258" r:id="rId5"/>
    <p:sldId id="259" r:id="rId6"/>
    <p:sldId id="260" r:id="rId7"/>
    <p:sldId id="261" r:id="rId8"/>
    <p:sldId id="262" r:id="rId9"/>
    <p:sldId id="263" r:id="rId10"/>
    <p:sldId id="268" r:id="rId11"/>
    <p:sldId id="264" r:id="rId12"/>
    <p:sldId id="269" r:id="rId13"/>
    <p:sldId id="270" r:id="rId14"/>
    <p:sldId id="266" r:id="rId15"/>
    <p:sldId id="271" r:id="rId16"/>
    <p:sldId id="272" r:id="rId17"/>
    <p:sldId id="26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10" d="100"/>
          <a:sy n="110" d="100"/>
        </p:scale>
        <p:origin x="-59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fi Chrysovergi" userId="ce7d3ae2e2e5e114" providerId="LiveId" clId="{9C218B37-DF56-4F98-AED9-06A619680ADA}"/>
    <pc:docChg chg="addSld modSld">
      <pc:chgData name="Efi Chrysovergi" userId="ce7d3ae2e2e5e114" providerId="LiveId" clId="{9C218B37-DF56-4F98-AED9-06A619680ADA}" dt="2024-12-26T09:22:27.104" v="8" actId="20577"/>
      <pc:docMkLst>
        <pc:docMk/>
      </pc:docMkLst>
      <pc:sldChg chg="modSp new mod">
        <pc:chgData name="Efi Chrysovergi" userId="ce7d3ae2e2e5e114" providerId="LiveId" clId="{9C218B37-DF56-4F98-AED9-06A619680ADA}" dt="2024-12-26T09:22:27.104" v="8" actId="20577"/>
        <pc:sldMkLst>
          <pc:docMk/>
          <pc:sldMk cId="2232694268" sldId="266"/>
        </pc:sldMkLst>
        <pc:spChg chg="mod">
          <ac:chgData name="Efi Chrysovergi" userId="ce7d3ae2e2e5e114" providerId="LiveId" clId="{9C218B37-DF56-4F98-AED9-06A619680ADA}" dt="2024-12-26T09:22:18.041" v="3" actId="14100"/>
          <ac:spMkLst>
            <pc:docMk/>
            <pc:sldMk cId="2232694268" sldId="266"/>
            <ac:spMk id="2" creationId="{D3E17EE4-7613-7B88-531B-432E0533F516}"/>
          </ac:spMkLst>
        </pc:spChg>
        <pc:spChg chg="mod">
          <ac:chgData name="Efi Chrysovergi" userId="ce7d3ae2e2e5e114" providerId="LiveId" clId="{9C218B37-DF56-4F98-AED9-06A619680ADA}" dt="2024-12-26T09:22:27.104" v="8" actId="20577"/>
          <ac:spMkLst>
            <pc:docMk/>
            <pc:sldMk cId="2232694268" sldId="266"/>
            <ac:spMk id="3" creationId="{EB52405B-1B62-8FA7-65AA-9CFBECAA0AD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10/4/2026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10/4/2026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8DFA1846-DA80-1C48-A609-854EA85C59AD}" type="datetimeFigureOut">
              <a:rPr lang="en-US" dirty="0"/>
              <a:pPr/>
              <a:t>10/4/2026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10/4/2026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10/4/2026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10/4/2026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10/4/2026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D0DF5E60-9974-AC48-9591-99C2BB44B7CF}" type="datetimeFigureOut">
              <a:rPr lang="en-US" dirty="0"/>
              <a:pPr/>
              <a:t>10/4/2026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10/4/2026</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18C79C5D-2A6F-F04D-97DA-BEF2467B64E4}" type="datetimeFigureOut">
              <a:rPr lang="en-US" dirty="0"/>
              <a:pPr/>
              <a:t>10/4/2026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8DFA1846-DA80-1C48-A609-854EA85C59AD}" type="datetimeFigureOut">
              <a:rPr lang="en-US" dirty="0"/>
              <a:pPr/>
              <a:t>10/4/2026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l-GR"/>
              <a:t>Κάντε κλικ για να επεξεργαστείτε τον τίτλο υποδείγματος</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l-GR"/>
              <a:t>Στυλ κειμένου υποδείγματος</a:t>
            </a:r>
          </a:p>
        </p:txBody>
      </p:sp>
      <p:sp>
        <p:nvSpPr>
          <p:cNvPr id="2" name="Date Placeholder 1"/>
          <p:cNvSpPr>
            <a:spLocks noGrp="1"/>
          </p:cNvSpPr>
          <p:nvPr>
            <p:ph type="dt" sz="half" idx="10"/>
          </p:nvPr>
        </p:nvSpPr>
        <p:spPr/>
        <p:txBody>
          <a:bodyPr/>
          <a:lstStyle/>
          <a:p>
            <a:fld id="{FBF54567-0DE4-3F47-BF90-CB84690072F9}" type="datetimeFigureOut">
              <a:rPr lang="en-US" dirty="0"/>
              <a:pPr/>
              <a:t>10/4/2026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10/4/2026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10/4/2026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10/4/2026</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636D72D2-D0B2-8214-C1CE-5F34EF77E588}"/>
              </a:ext>
            </a:extLst>
          </p:cNvPr>
          <p:cNvSpPr>
            <a:spLocks noGrp="1"/>
          </p:cNvSpPr>
          <p:nvPr>
            <p:ph type="ctrTitle"/>
          </p:nvPr>
        </p:nvSpPr>
        <p:spPr>
          <a:xfrm>
            <a:off x="810002" y="1"/>
            <a:ext cx="9774609" cy="4313207"/>
          </a:xfrm>
        </p:spPr>
        <p:txBody>
          <a:bodyPr/>
          <a:lstStyle/>
          <a:p>
            <a:r>
              <a:rPr lang="en-US" sz="2800" dirty="0">
                <a:solidFill>
                  <a:schemeClr val="bg1"/>
                </a:solidFill>
                <a:latin typeface="arial" panose="020B0604020202020204" pitchFamily="34" charset="0"/>
              </a:rPr>
              <a:t>30 July 1962 — The first Common Agricultural Policy</a:t>
            </a: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n-US" sz="2800" b="0" dirty="0" smtClean="0">
                <a:solidFill>
                  <a:srgbClr val="000000"/>
                </a:solidFill>
                <a:latin typeface="arial" panose="020B0604020202020204" pitchFamily="34" charset="0"/>
              </a:rPr>
              <a:t>The </a:t>
            </a:r>
            <a:r>
              <a:rPr lang="en-US" sz="2800" b="0" dirty="0">
                <a:solidFill>
                  <a:srgbClr val="000000"/>
                </a:solidFill>
                <a:latin typeface="arial" panose="020B0604020202020204" pitchFamily="34" charset="0"/>
              </a:rPr>
              <a:t>first Common Agricultural Policy gives EEC countries joint control over food production. Food supplies are sufficient for everyone, and farmers are well remunerated. An unintended side effect is overproduction, resulting in massive product surpluses. Since the 1990s, priorities have shifted towards reducing surpluses, improving food quality, and promoting sustainability.</a:t>
            </a:r>
            <a:endParaRPr lang="el-GR" sz="2800" dirty="0"/>
          </a:p>
        </p:txBody>
      </p:sp>
      <p:sp>
        <p:nvSpPr>
          <p:cNvPr id="3" name="Υπότιτλος 2">
            <a:extLst>
              <a:ext uri="{FF2B5EF4-FFF2-40B4-BE49-F238E27FC236}">
                <a16:creationId xmlns:a16="http://schemas.microsoft.com/office/drawing/2014/main" xmlns="" id="{18F365F6-2A0A-D31C-7520-1A9FDAFB6594}"/>
              </a:ext>
            </a:extLst>
          </p:cNvPr>
          <p:cNvSpPr>
            <a:spLocks noGrp="1"/>
          </p:cNvSpPr>
          <p:nvPr>
            <p:ph type="subTitle" idx="1"/>
          </p:nvPr>
        </p:nvSpPr>
        <p:spPr/>
        <p:txBody>
          <a:bodyPr>
            <a:noAutofit/>
          </a:bodyPr>
          <a:lstStyle/>
          <a:p>
            <a:r>
              <a:rPr lang="en-US" sz="7200" dirty="0"/>
              <a:t>1962</a:t>
            </a:r>
            <a:endParaRPr lang="el-GR" sz="7200" dirty="0"/>
          </a:p>
        </p:txBody>
      </p:sp>
    </p:spTree>
    <p:extLst>
      <p:ext uri="{BB962C8B-B14F-4D97-AF65-F5344CB8AC3E}">
        <p14:creationId xmlns:p14="http://schemas.microsoft.com/office/powerpoint/2010/main" val="1055503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9D66F05-7966-77DB-7C5B-3AC0C829FCAD}"/>
              </a:ext>
            </a:extLst>
          </p:cNvPr>
          <p:cNvSpPr>
            <a:spLocks noGrp="1"/>
          </p:cNvSpPr>
          <p:nvPr>
            <p:ph type="ctrTitle"/>
          </p:nvPr>
        </p:nvSpPr>
        <p:spPr>
          <a:xfrm>
            <a:off x="763108" y="0"/>
            <a:ext cx="10382219" cy="4520242"/>
          </a:xfrm>
        </p:spPr>
        <p:txBody>
          <a:bodyPr/>
          <a:lstStyle/>
          <a:p>
            <a:r>
              <a:rPr lang="el-GR" sz="2800" dirty="0" smtClean="0">
                <a:solidFill>
                  <a:schemeClr val="bg1"/>
                </a:solidFill>
                <a:latin typeface="arial" panose="020B0604020202020204" pitchFamily="34" charset="0"/>
              </a:rPr>
              <a:t/>
            </a:r>
            <a:br>
              <a:rPr lang="el-GR" sz="2800" dirty="0" smtClean="0">
                <a:solidFill>
                  <a:schemeClr val="bg1"/>
                </a:solidFill>
                <a:latin typeface="arial" panose="020B0604020202020204" pitchFamily="34" charset="0"/>
              </a:rPr>
            </a:br>
            <a:r>
              <a:rPr lang="el-GR" sz="2800" dirty="0">
                <a:solidFill>
                  <a:schemeClr val="bg1"/>
                </a:solidFill>
                <a:latin typeface="arial" panose="020B0604020202020204" pitchFamily="34" charset="0"/>
              </a:rPr>
              <a:t/>
            </a:r>
            <a:br>
              <a:rPr lang="el-GR" sz="2800" dirty="0">
                <a:solidFill>
                  <a:schemeClr val="bg1"/>
                </a:solidFill>
                <a:latin typeface="arial" panose="020B0604020202020204" pitchFamily="34" charset="0"/>
              </a:rPr>
            </a:br>
            <a:r>
              <a:rPr lang="el-GR" sz="2800" dirty="0" smtClean="0">
                <a:solidFill>
                  <a:schemeClr val="bg1"/>
                </a:solidFill>
                <a:latin typeface="arial" panose="020B0604020202020204" pitchFamily="34" charset="0"/>
              </a:rPr>
              <a:t/>
            </a:r>
            <a:br>
              <a:rPr lang="el-GR" sz="2800" dirty="0" smtClean="0">
                <a:solidFill>
                  <a:schemeClr val="bg1"/>
                </a:solidFill>
                <a:latin typeface="arial" panose="020B0604020202020204" pitchFamily="34" charset="0"/>
              </a:rPr>
            </a:br>
            <a:r>
              <a:rPr lang="en-US" sz="2800" dirty="0" smtClean="0">
                <a:solidFill>
                  <a:schemeClr val="bg1"/>
                </a:solidFill>
                <a:latin typeface="arial" panose="020B0604020202020204" pitchFamily="34" charset="0"/>
              </a:rPr>
              <a:t>1 </a:t>
            </a:r>
            <a:r>
              <a:rPr lang="en-US" sz="2800" dirty="0">
                <a:solidFill>
                  <a:schemeClr val="bg1"/>
                </a:solidFill>
                <a:latin typeface="arial" panose="020B0604020202020204" pitchFamily="34" charset="0"/>
              </a:rPr>
              <a:t>July 1968 — Start of the customs union</a:t>
            </a:r>
            <a:r>
              <a:rPr lang="el-GR" sz="2800" b="0" i="0" dirty="0">
                <a:effectLst/>
                <a:latin typeface="arial" panose="020B0604020202020204" pitchFamily="34" charset="0"/>
              </a:rPr>
              <a:t/>
            </a:r>
            <a:br>
              <a:rPr lang="el-GR" sz="2800" b="0" i="0" dirty="0">
                <a:effectLst/>
                <a:latin typeface="arial" panose="020B0604020202020204" pitchFamily="34" charset="0"/>
              </a:rPr>
            </a:b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n-US" sz="2800" b="0" dirty="0" smtClean="0">
                <a:solidFill>
                  <a:srgbClr val="000000"/>
                </a:solidFill>
                <a:latin typeface="arial" panose="020B0604020202020204" pitchFamily="34" charset="0"/>
              </a:rPr>
              <a:t>The </a:t>
            </a:r>
            <a:r>
              <a:rPr lang="en-US" sz="2800" b="0" dirty="0">
                <a:solidFill>
                  <a:srgbClr val="000000"/>
                </a:solidFill>
                <a:latin typeface="arial" panose="020B0604020202020204" pitchFamily="34" charset="0"/>
              </a:rPr>
              <a:t>six EEC member states abolish customs duties on goods traded between them and liberalize cross-border trade for the first time. They also apply common tariffs to imports from non-member countries. Trade among these six member states, as well as between them and the rest of the world, is growing rapidly.</a:t>
            </a:r>
            <a:r>
              <a:rPr lang="el-GR" sz="2800" b="0" i="0" dirty="0">
                <a:solidFill>
                  <a:srgbClr val="000000"/>
                </a:solidFill>
                <a:effectLst/>
                <a:latin typeface="arial" panose="020B0604020202020204" pitchFamily="34" charset="0"/>
              </a:rPr>
              <a:t/>
            </a:r>
            <a:br>
              <a:rPr lang="el-GR" sz="2800" b="0" i="0" dirty="0">
                <a:solidFill>
                  <a:srgbClr val="000000"/>
                </a:solidFill>
                <a:effectLst/>
                <a:latin typeface="arial" panose="020B0604020202020204" pitchFamily="34" charset="0"/>
              </a:rPr>
            </a:br>
            <a:endParaRPr lang="el-GR" sz="2800" dirty="0"/>
          </a:p>
        </p:txBody>
      </p:sp>
      <p:sp>
        <p:nvSpPr>
          <p:cNvPr id="3" name="Υπότιτλος 2">
            <a:extLst>
              <a:ext uri="{FF2B5EF4-FFF2-40B4-BE49-F238E27FC236}">
                <a16:creationId xmlns:a16="http://schemas.microsoft.com/office/drawing/2014/main" xmlns="" id="{4B1440FE-E4FE-05BD-461B-658F839B0DFC}"/>
              </a:ext>
            </a:extLst>
          </p:cNvPr>
          <p:cNvSpPr>
            <a:spLocks noGrp="1"/>
          </p:cNvSpPr>
          <p:nvPr>
            <p:ph type="subTitle" idx="1"/>
          </p:nvPr>
        </p:nvSpPr>
        <p:spPr/>
        <p:txBody>
          <a:bodyPr>
            <a:noAutofit/>
          </a:bodyPr>
          <a:lstStyle/>
          <a:p>
            <a:r>
              <a:rPr lang="en-US" sz="7200" dirty="0"/>
              <a:t>1968</a:t>
            </a:r>
            <a:endParaRPr lang="el-GR" sz="7200" dirty="0"/>
          </a:p>
        </p:txBody>
      </p:sp>
    </p:spTree>
    <p:extLst>
      <p:ext uri="{BB962C8B-B14F-4D97-AF65-F5344CB8AC3E}">
        <p14:creationId xmlns:p14="http://schemas.microsoft.com/office/powerpoint/2010/main" val="1462356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9D66F05-7966-77DB-7C5B-3AC0C829FCAD}"/>
              </a:ext>
            </a:extLst>
          </p:cNvPr>
          <p:cNvSpPr>
            <a:spLocks noGrp="1"/>
          </p:cNvSpPr>
          <p:nvPr>
            <p:ph type="ctrTitle"/>
          </p:nvPr>
        </p:nvSpPr>
        <p:spPr>
          <a:xfrm>
            <a:off x="776377" y="414068"/>
            <a:ext cx="9998015" cy="4037162"/>
          </a:xfrm>
        </p:spPr>
        <p:txBody>
          <a:bodyPr/>
          <a:lstStyle/>
          <a:p>
            <a:r>
              <a:rPr lang="el-GR" sz="2800" dirty="0" smtClean="0">
                <a:solidFill>
                  <a:schemeClr val="bg1"/>
                </a:solidFill>
                <a:latin typeface="arial" panose="020B0604020202020204" pitchFamily="34" charset="0"/>
              </a:rPr>
              <a:t/>
            </a:r>
            <a:br>
              <a:rPr lang="el-GR" sz="2800" dirty="0" smtClean="0">
                <a:solidFill>
                  <a:schemeClr val="bg1"/>
                </a:solidFill>
                <a:latin typeface="arial" panose="020B0604020202020204" pitchFamily="34" charset="0"/>
              </a:rPr>
            </a:br>
            <a:r>
              <a:rPr lang="el-GR" sz="2800" dirty="0" smtClean="0">
                <a:solidFill>
                  <a:schemeClr val="bg1"/>
                </a:solidFill>
                <a:latin typeface="arial" panose="020B0604020202020204" pitchFamily="34" charset="0"/>
              </a:rPr>
              <a:t>1973</a:t>
            </a:r>
            <a:br>
              <a:rPr lang="el-GR" sz="2800" dirty="0" smtClean="0">
                <a:solidFill>
                  <a:schemeClr val="bg1"/>
                </a:solidFill>
                <a:latin typeface="arial" panose="020B0604020202020204" pitchFamily="34" charset="0"/>
              </a:rPr>
            </a:br>
            <a:r>
              <a:rPr lang="en-US" sz="2800" dirty="0" smtClean="0">
                <a:solidFill>
                  <a:schemeClr val="bg1"/>
                </a:solidFill>
                <a:latin typeface="arial" panose="020B0604020202020204" pitchFamily="34" charset="0"/>
              </a:rPr>
              <a:t>Denmark</a:t>
            </a:r>
            <a:r>
              <a:rPr lang="en-US" sz="2800" dirty="0">
                <a:solidFill>
                  <a:schemeClr val="bg1"/>
                </a:solidFill>
                <a:latin typeface="arial" panose="020B0604020202020204" pitchFamily="34" charset="0"/>
              </a:rPr>
              <a:t>, the United Kingdom and Ireland join the   </a:t>
            </a:r>
            <a:r>
              <a:rPr lang="el-GR" sz="2800" dirty="0" smtClean="0">
                <a:solidFill>
                  <a:schemeClr val="bg1"/>
                </a:solidFill>
                <a:latin typeface="arial" panose="020B0604020202020204" pitchFamily="34" charset="0"/>
              </a:rPr>
              <a:t>  </a:t>
            </a:r>
            <a:r>
              <a:rPr lang="en-US" sz="2800" dirty="0" smtClean="0">
                <a:solidFill>
                  <a:schemeClr val="bg1"/>
                </a:solidFill>
                <a:latin typeface="arial" panose="020B0604020202020204" pitchFamily="34" charset="0"/>
              </a:rPr>
              <a:t>European </a:t>
            </a:r>
            <a:r>
              <a:rPr lang="en-US" sz="2800" dirty="0">
                <a:solidFill>
                  <a:schemeClr val="bg1"/>
                </a:solidFill>
                <a:latin typeface="arial" panose="020B0604020202020204" pitchFamily="34" charset="0"/>
              </a:rPr>
              <a:t>Communities</a:t>
            </a:r>
            <a:r>
              <a:rPr lang="el-GR" sz="2800" dirty="0" smtClean="0">
                <a:solidFill>
                  <a:schemeClr val="bg1"/>
                </a:solidFill>
                <a:latin typeface="arial" panose="020B0604020202020204" pitchFamily="34" charset="0"/>
              </a:rPr>
              <a:t>   </a:t>
            </a:r>
            <a:br>
              <a:rPr lang="el-GR" sz="2800" dirty="0" smtClean="0">
                <a:solidFill>
                  <a:schemeClr val="bg1"/>
                </a:solidFill>
                <a:latin typeface="arial" panose="020B0604020202020204" pitchFamily="34" charset="0"/>
              </a:rPr>
            </a:br>
            <a:r>
              <a:rPr lang="el-GR" sz="2800" dirty="0">
                <a:solidFill>
                  <a:schemeClr val="bg1"/>
                </a:solidFill>
                <a:latin typeface="arial" panose="020B0604020202020204" pitchFamily="34" charset="0"/>
              </a:rPr>
              <a:t/>
            </a:r>
            <a:br>
              <a:rPr lang="el-GR" sz="2800" dirty="0">
                <a:solidFill>
                  <a:schemeClr val="bg1"/>
                </a:solidFill>
                <a:latin typeface="arial" panose="020B0604020202020204" pitchFamily="34" charset="0"/>
              </a:rPr>
            </a:br>
            <a:r>
              <a:rPr lang="el-GR" sz="2800" dirty="0" smtClean="0">
                <a:solidFill>
                  <a:schemeClr val="bg1"/>
                </a:solidFill>
                <a:latin typeface="arial" panose="020B0604020202020204" pitchFamily="34" charset="0"/>
              </a:rPr>
              <a:t/>
            </a:r>
            <a:br>
              <a:rPr lang="el-GR" sz="2800" dirty="0" smtClean="0">
                <a:solidFill>
                  <a:schemeClr val="bg1"/>
                </a:solidFill>
                <a:latin typeface="arial" panose="020B0604020202020204" pitchFamily="34" charset="0"/>
              </a:rPr>
            </a:br>
            <a:r>
              <a:rPr lang="el-GR" sz="2800" dirty="0" smtClean="0">
                <a:solidFill>
                  <a:schemeClr val="bg1"/>
                </a:solidFill>
                <a:latin typeface="arial" panose="020B0604020202020204" pitchFamily="34" charset="0"/>
              </a:rPr>
              <a:t/>
            </a:r>
            <a:br>
              <a:rPr lang="el-GR" sz="2800" dirty="0" smtClean="0">
                <a:solidFill>
                  <a:schemeClr val="bg1"/>
                </a:solidFill>
                <a:latin typeface="arial" panose="020B0604020202020204" pitchFamily="34" charset="0"/>
              </a:rPr>
            </a:br>
            <a:r>
              <a:rPr lang="el-GR" sz="2800" dirty="0">
                <a:solidFill>
                  <a:schemeClr val="bg1"/>
                </a:solidFill>
                <a:latin typeface="arial" panose="020B0604020202020204" pitchFamily="34" charset="0"/>
              </a:rPr>
              <a:t/>
            </a:r>
            <a:br>
              <a:rPr lang="el-GR" sz="2800" dirty="0">
                <a:solidFill>
                  <a:schemeClr val="bg1"/>
                </a:solidFill>
                <a:latin typeface="arial" panose="020B0604020202020204" pitchFamily="34" charset="0"/>
              </a:rPr>
            </a:b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endParaRPr lang="el-GR" sz="2800" dirty="0"/>
          </a:p>
        </p:txBody>
      </p:sp>
      <p:sp>
        <p:nvSpPr>
          <p:cNvPr id="3" name="Υπότιτλος 2">
            <a:extLst>
              <a:ext uri="{FF2B5EF4-FFF2-40B4-BE49-F238E27FC236}">
                <a16:creationId xmlns:a16="http://schemas.microsoft.com/office/drawing/2014/main" xmlns="" id="{4B1440FE-E4FE-05BD-461B-658F839B0DFC}"/>
              </a:ext>
            </a:extLst>
          </p:cNvPr>
          <p:cNvSpPr>
            <a:spLocks noGrp="1"/>
          </p:cNvSpPr>
          <p:nvPr>
            <p:ph type="subTitle" idx="1"/>
          </p:nvPr>
        </p:nvSpPr>
        <p:spPr/>
        <p:txBody>
          <a:bodyPr>
            <a:noAutofit/>
          </a:bodyPr>
          <a:lstStyle/>
          <a:p>
            <a:r>
              <a:rPr lang="en-US" sz="7200" dirty="0" smtClean="0"/>
              <a:t>19</a:t>
            </a:r>
            <a:r>
              <a:rPr lang="el-GR" sz="7200" dirty="0" smtClean="0"/>
              <a:t>73</a:t>
            </a:r>
            <a:endParaRPr lang="el-GR" sz="7200" dirty="0"/>
          </a:p>
        </p:txBody>
      </p:sp>
    </p:spTree>
    <p:extLst>
      <p:ext uri="{BB962C8B-B14F-4D97-AF65-F5344CB8AC3E}">
        <p14:creationId xmlns:p14="http://schemas.microsoft.com/office/powerpoint/2010/main" val="319342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18EBB61-A4D4-5822-21F1-5121D81CBDF4}"/>
              </a:ext>
            </a:extLst>
          </p:cNvPr>
          <p:cNvSpPr>
            <a:spLocks noGrp="1"/>
          </p:cNvSpPr>
          <p:nvPr>
            <p:ph type="ctrTitle"/>
          </p:nvPr>
        </p:nvSpPr>
        <p:spPr>
          <a:xfrm>
            <a:off x="810001" y="716280"/>
            <a:ext cx="10572000" cy="4312920"/>
          </a:xfrm>
        </p:spPr>
        <p:txBody>
          <a:bodyPr/>
          <a:lstStyle/>
          <a:p>
            <a:r>
              <a:rPr lang="en-US" sz="2800" dirty="0">
                <a:solidFill>
                  <a:schemeClr val="bg1"/>
                </a:solidFill>
                <a:latin typeface="arial" panose="020B0604020202020204" pitchFamily="34" charset="0"/>
              </a:rPr>
              <a:t>June 1979 — The first direct elections to the European Parliament are held.</a:t>
            </a:r>
            <a:r>
              <a:rPr lang="el-GR" sz="2800" b="0" i="0" dirty="0">
                <a:effectLst/>
                <a:latin typeface="arial" panose="020B0604020202020204" pitchFamily="34" charset="0"/>
              </a:rPr>
              <a:t/>
            </a:r>
            <a:br>
              <a:rPr lang="el-GR" sz="2800" b="0" i="0" dirty="0">
                <a:effectLst/>
                <a:latin typeface="arial" panose="020B0604020202020204" pitchFamily="34" charset="0"/>
              </a:rPr>
            </a:b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n-US" sz="2800" b="0" dirty="0">
                <a:solidFill>
                  <a:srgbClr val="000000"/>
                </a:solidFill>
                <a:latin typeface="arial" panose="020B0604020202020204" pitchFamily="34" charset="0"/>
              </a:rPr>
              <a:t>For the first time, European citizens directly elect the members of the European Parliament. In the past, they were appointed by national parliaments. The Members of the European Parliament belong to pan-European political groups rather than national groups.</a:t>
            </a:r>
            <a:r>
              <a:rPr lang="el-GR" b="0" i="0" dirty="0">
                <a:solidFill>
                  <a:srgbClr val="000000"/>
                </a:solidFill>
                <a:effectLst/>
                <a:latin typeface="arial" panose="020B0604020202020204" pitchFamily="34" charset="0"/>
              </a:rPr>
              <a:t/>
            </a:r>
            <a:br>
              <a:rPr lang="el-GR" b="0" i="0" dirty="0">
                <a:solidFill>
                  <a:srgbClr val="000000"/>
                </a:solidFill>
                <a:effectLst/>
                <a:latin typeface="arial" panose="020B0604020202020204" pitchFamily="34" charset="0"/>
              </a:rPr>
            </a:br>
            <a:endParaRPr lang="el-GR" dirty="0"/>
          </a:p>
        </p:txBody>
      </p:sp>
      <p:sp>
        <p:nvSpPr>
          <p:cNvPr id="3" name="Υπότιτλος 2">
            <a:extLst>
              <a:ext uri="{FF2B5EF4-FFF2-40B4-BE49-F238E27FC236}">
                <a16:creationId xmlns:a16="http://schemas.microsoft.com/office/drawing/2014/main" xmlns="" id="{4B24C4F0-F2C5-2EE3-1886-11AD312B0EF1}"/>
              </a:ext>
            </a:extLst>
          </p:cNvPr>
          <p:cNvSpPr>
            <a:spLocks noGrp="1"/>
          </p:cNvSpPr>
          <p:nvPr>
            <p:ph type="subTitle" idx="1"/>
          </p:nvPr>
        </p:nvSpPr>
        <p:spPr/>
        <p:txBody>
          <a:bodyPr>
            <a:noAutofit/>
          </a:bodyPr>
          <a:lstStyle/>
          <a:p>
            <a:r>
              <a:rPr lang="en-US" sz="7200" dirty="0"/>
              <a:t>1979</a:t>
            </a:r>
            <a:endParaRPr lang="el-GR" sz="7200" dirty="0"/>
          </a:p>
        </p:txBody>
      </p:sp>
    </p:spTree>
    <p:extLst>
      <p:ext uri="{BB962C8B-B14F-4D97-AF65-F5344CB8AC3E}">
        <p14:creationId xmlns:p14="http://schemas.microsoft.com/office/powerpoint/2010/main" val="1786254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85BEF50-3449-C9D6-9D8D-D0D0361040E7}"/>
              </a:ext>
            </a:extLst>
          </p:cNvPr>
          <p:cNvSpPr>
            <a:spLocks noGrp="1"/>
          </p:cNvSpPr>
          <p:nvPr>
            <p:ph type="ctrTitle"/>
          </p:nvPr>
        </p:nvSpPr>
        <p:spPr>
          <a:xfrm>
            <a:off x="598986" y="194777"/>
            <a:ext cx="10382440" cy="3031502"/>
          </a:xfrm>
        </p:spPr>
        <p:txBody>
          <a:bodyPr/>
          <a:lstStyle/>
          <a:p>
            <a:r>
              <a:rPr lang="en-US" sz="2800" dirty="0">
                <a:solidFill>
                  <a:schemeClr val="bg1"/>
                </a:solidFill>
                <a:latin typeface="arial" panose="020B0604020202020204" pitchFamily="34" charset="0"/>
              </a:rPr>
              <a:t>January 1, 1981 — Greece becomes the 10th member state.</a:t>
            </a:r>
            <a:r>
              <a:rPr lang="el-GR" sz="2800" b="0" i="0" dirty="0">
                <a:effectLst/>
                <a:latin typeface="arial" panose="020B0604020202020204" pitchFamily="34" charset="0"/>
              </a:rPr>
              <a:t/>
            </a:r>
            <a:br>
              <a:rPr lang="el-GR" sz="2800" b="0" i="0" dirty="0">
                <a:effectLst/>
                <a:latin typeface="arial" panose="020B0604020202020204" pitchFamily="34" charset="0"/>
              </a:rPr>
            </a:b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l-GR" sz="2800" b="0" dirty="0" smtClean="0">
                <a:latin typeface="arial" panose="020B0604020202020204" pitchFamily="34" charset="0"/>
              </a:rPr>
              <a:t/>
            </a:r>
            <a:br>
              <a:rPr lang="el-GR" sz="2800" b="0" dirty="0" smtClean="0">
                <a:latin typeface="arial" panose="020B0604020202020204" pitchFamily="34" charset="0"/>
              </a:rPr>
            </a:br>
            <a:r>
              <a:rPr lang="en-US" sz="2800" b="0" dirty="0" smtClean="0">
                <a:solidFill>
                  <a:srgbClr val="000000"/>
                </a:solidFill>
                <a:latin typeface="arial" panose="020B0604020202020204" pitchFamily="34" charset="0"/>
              </a:rPr>
              <a:t>Greece </a:t>
            </a:r>
            <a:r>
              <a:rPr lang="en-US" sz="2800" b="0" dirty="0">
                <a:solidFill>
                  <a:srgbClr val="000000"/>
                </a:solidFill>
                <a:latin typeface="arial" panose="020B0604020202020204" pitchFamily="34" charset="0"/>
              </a:rPr>
              <a:t>acceded to the European Communities. It became eligible for accession following the overthrow of the military regime and the restoration of democracy in 1974.</a:t>
            </a:r>
            <a:endParaRPr lang="el-GR" sz="2800" dirty="0"/>
          </a:p>
        </p:txBody>
      </p:sp>
      <p:sp>
        <p:nvSpPr>
          <p:cNvPr id="3" name="Υπότιτλος 2">
            <a:extLst>
              <a:ext uri="{FF2B5EF4-FFF2-40B4-BE49-F238E27FC236}">
                <a16:creationId xmlns:a16="http://schemas.microsoft.com/office/drawing/2014/main" xmlns="" id="{48CADB12-221E-4EDF-AFF7-63F155BA92B5}"/>
              </a:ext>
            </a:extLst>
          </p:cNvPr>
          <p:cNvSpPr>
            <a:spLocks noGrp="1"/>
          </p:cNvSpPr>
          <p:nvPr>
            <p:ph type="subTitle" idx="1"/>
          </p:nvPr>
        </p:nvSpPr>
        <p:spPr/>
        <p:txBody>
          <a:bodyPr>
            <a:noAutofit/>
          </a:bodyPr>
          <a:lstStyle/>
          <a:p>
            <a:r>
              <a:rPr lang="en-US" sz="7200" dirty="0"/>
              <a:t>1981</a:t>
            </a:r>
            <a:endParaRPr lang="el-GR" sz="7200" dirty="0"/>
          </a:p>
        </p:txBody>
      </p:sp>
    </p:spTree>
    <p:extLst>
      <p:ext uri="{BB962C8B-B14F-4D97-AF65-F5344CB8AC3E}">
        <p14:creationId xmlns:p14="http://schemas.microsoft.com/office/powerpoint/2010/main" val="2507405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66972F52-FF3D-1CDE-8EA4-911E71B192D8}"/>
              </a:ext>
            </a:extLst>
          </p:cNvPr>
          <p:cNvSpPr>
            <a:spLocks noGrp="1"/>
          </p:cNvSpPr>
          <p:nvPr>
            <p:ph type="ctrTitle"/>
          </p:nvPr>
        </p:nvSpPr>
        <p:spPr>
          <a:xfrm>
            <a:off x="810001" y="457201"/>
            <a:ext cx="10093788" cy="3717984"/>
          </a:xfrm>
        </p:spPr>
        <p:txBody>
          <a:bodyPr/>
          <a:lstStyle/>
          <a:p>
            <a:r>
              <a:rPr lang="el-GR" sz="2800" dirty="0" smtClean="0">
                <a:solidFill>
                  <a:schemeClr val="bg1"/>
                </a:solidFill>
                <a:latin typeface="arial" panose="020B0604020202020204" pitchFamily="34" charset="0"/>
              </a:rPr>
              <a:t/>
            </a:r>
            <a:br>
              <a:rPr lang="el-GR" sz="2800" dirty="0" smtClean="0">
                <a:solidFill>
                  <a:schemeClr val="bg1"/>
                </a:solidFill>
                <a:latin typeface="arial" panose="020B0604020202020204" pitchFamily="34" charset="0"/>
              </a:rPr>
            </a:br>
            <a:r>
              <a:rPr lang="el-GR" sz="2800" dirty="0">
                <a:solidFill>
                  <a:schemeClr val="bg1"/>
                </a:solidFill>
                <a:latin typeface="arial" panose="020B0604020202020204" pitchFamily="34" charset="0"/>
              </a:rPr>
              <a:t/>
            </a:r>
            <a:br>
              <a:rPr lang="el-GR" sz="2800" dirty="0">
                <a:solidFill>
                  <a:schemeClr val="bg1"/>
                </a:solidFill>
                <a:latin typeface="arial" panose="020B0604020202020204" pitchFamily="34" charset="0"/>
              </a:rPr>
            </a:br>
            <a:r>
              <a:rPr lang="el-GR" sz="2800" dirty="0" smtClean="0">
                <a:solidFill>
                  <a:schemeClr val="bg1"/>
                </a:solidFill>
                <a:latin typeface="arial" panose="020B0604020202020204" pitchFamily="34" charset="0"/>
              </a:rPr>
              <a:t/>
            </a:r>
            <a:br>
              <a:rPr lang="el-GR" sz="2800" dirty="0" smtClean="0">
                <a:solidFill>
                  <a:schemeClr val="bg1"/>
                </a:solidFill>
                <a:latin typeface="arial" panose="020B0604020202020204" pitchFamily="34" charset="0"/>
              </a:rPr>
            </a:br>
            <a:r>
              <a:rPr lang="en-US" sz="2800" dirty="0" smtClean="0">
                <a:solidFill>
                  <a:schemeClr val="bg1"/>
                </a:solidFill>
                <a:latin typeface="arial" panose="020B0604020202020204" pitchFamily="34" charset="0"/>
              </a:rPr>
              <a:t>June </a:t>
            </a:r>
            <a:r>
              <a:rPr lang="en-US" sz="2800" dirty="0">
                <a:solidFill>
                  <a:schemeClr val="bg1"/>
                </a:solidFill>
                <a:latin typeface="arial" panose="020B0604020202020204" pitchFamily="34" charset="0"/>
              </a:rPr>
              <a:t>13, 1987 — Launch of the Erasmus </a:t>
            </a:r>
            <a:r>
              <a:rPr lang="en-US" sz="2800" dirty="0" smtClean="0">
                <a:solidFill>
                  <a:schemeClr val="bg1"/>
                </a:solidFill>
                <a:latin typeface="arial" panose="020B0604020202020204" pitchFamily="34" charset="0"/>
              </a:rPr>
              <a:t>program</a:t>
            </a:r>
            <a:r>
              <a:rPr lang="el-GR" sz="2800" b="0" i="0" dirty="0">
                <a:effectLst/>
                <a:latin typeface="arial" panose="020B0604020202020204" pitchFamily="34" charset="0"/>
              </a:rPr>
              <a:t/>
            </a:r>
            <a:br>
              <a:rPr lang="el-GR" sz="2800" b="0" i="0" dirty="0">
                <a:effectLst/>
                <a:latin typeface="arial" panose="020B0604020202020204" pitchFamily="34" charset="0"/>
              </a:rPr>
            </a:b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n-US" sz="2800" b="0" dirty="0" smtClean="0">
                <a:solidFill>
                  <a:srgbClr val="000000"/>
                </a:solidFill>
                <a:latin typeface="arial" panose="020B0604020202020204" pitchFamily="34" charset="0"/>
              </a:rPr>
              <a:t>The </a:t>
            </a:r>
            <a:r>
              <a:rPr lang="en-US" sz="2800" b="0" dirty="0">
                <a:solidFill>
                  <a:srgbClr val="000000"/>
                </a:solidFill>
                <a:latin typeface="arial" panose="020B0604020202020204" pitchFamily="34" charset="0"/>
              </a:rPr>
              <a:t>Erasmus </a:t>
            </a:r>
            <a:r>
              <a:rPr lang="en-US" sz="2800" b="0" dirty="0" smtClean="0">
                <a:solidFill>
                  <a:srgbClr val="000000"/>
                </a:solidFill>
                <a:latin typeface="arial" panose="020B0604020202020204" pitchFamily="34" charset="0"/>
              </a:rPr>
              <a:t>program </a:t>
            </a:r>
            <a:r>
              <a:rPr lang="en-US" sz="2800" b="0" dirty="0">
                <a:solidFill>
                  <a:srgbClr val="000000"/>
                </a:solidFill>
                <a:latin typeface="arial" panose="020B0604020202020204" pitchFamily="34" charset="0"/>
              </a:rPr>
              <a:t>was launched to fund university students wishing to study in another European country. Since then, the </a:t>
            </a:r>
            <a:r>
              <a:rPr lang="en-US" sz="2800" b="0" dirty="0" smtClean="0">
                <a:solidFill>
                  <a:srgbClr val="000000"/>
                </a:solidFill>
                <a:latin typeface="arial" panose="020B0604020202020204" pitchFamily="34" charset="0"/>
              </a:rPr>
              <a:t>program </a:t>
            </a:r>
            <a:r>
              <a:rPr lang="en-US" sz="2800" b="0" dirty="0">
                <a:solidFill>
                  <a:srgbClr val="000000"/>
                </a:solidFill>
                <a:latin typeface="arial" panose="020B0604020202020204" pitchFamily="34" charset="0"/>
              </a:rPr>
              <a:t>has given more than 10 million people the opportunity to study, train, volunteer, or gain work experience abroad.</a:t>
            </a:r>
            <a:endParaRPr lang="el-GR" dirty="0"/>
          </a:p>
        </p:txBody>
      </p:sp>
      <p:sp>
        <p:nvSpPr>
          <p:cNvPr id="3" name="Υπότιτλος 2">
            <a:extLst>
              <a:ext uri="{FF2B5EF4-FFF2-40B4-BE49-F238E27FC236}">
                <a16:creationId xmlns:a16="http://schemas.microsoft.com/office/drawing/2014/main" xmlns="" id="{F306DBF2-3F53-105F-49C7-0CC554F83B52}"/>
              </a:ext>
            </a:extLst>
          </p:cNvPr>
          <p:cNvSpPr>
            <a:spLocks noGrp="1"/>
          </p:cNvSpPr>
          <p:nvPr>
            <p:ph type="subTitle" idx="1"/>
          </p:nvPr>
        </p:nvSpPr>
        <p:spPr/>
        <p:txBody>
          <a:bodyPr>
            <a:noAutofit/>
          </a:bodyPr>
          <a:lstStyle/>
          <a:p>
            <a:r>
              <a:rPr lang="en-US" sz="7200" dirty="0"/>
              <a:t>1987</a:t>
            </a:r>
            <a:endParaRPr lang="el-GR" sz="7200" dirty="0"/>
          </a:p>
        </p:txBody>
      </p:sp>
    </p:spTree>
    <p:extLst>
      <p:ext uri="{BB962C8B-B14F-4D97-AF65-F5344CB8AC3E}">
        <p14:creationId xmlns:p14="http://schemas.microsoft.com/office/powerpoint/2010/main" val="3312239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081F7300-E270-5517-F2C4-A7DF3B6B59EB}"/>
              </a:ext>
            </a:extLst>
          </p:cNvPr>
          <p:cNvSpPr>
            <a:spLocks noGrp="1"/>
          </p:cNvSpPr>
          <p:nvPr>
            <p:ph type="ctrTitle"/>
          </p:nvPr>
        </p:nvSpPr>
        <p:spPr>
          <a:xfrm>
            <a:off x="622431" y="738555"/>
            <a:ext cx="10186467" cy="3876577"/>
          </a:xfrm>
        </p:spPr>
        <p:txBody>
          <a:bodyPr/>
          <a:lstStyle/>
          <a:p>
            <a:r>
              <a:rPr lang="el-GR" sz="2800" dirty="0" smtClean="0">
                <a:solidFill>
                  <a:schemeClr val="bg1"/>
                </a:solidFill>
                <a:latin typeface="arial" panose="020B0604020202020204" pitchFamily="34" charset="0"/>
              </a:rPr>
              <a:t/>
            </a:r>
            <a:br>
              <a:rPr lang="el-GR" sz="2800" dirty="0" smtClean="0">
                <a:solidFill>
                  <a:schemeClr val="bg1"/>
                </a:solidFill>
                <a:latin typeface="arial" panose="020B0604020202020204" pitchFamily="34" charset="0"/>
              </a:rPr>
            </a:br>
            <a:r>
              <a:rPr lang="el-GR" sz="2800" dirty="0">
                <a:solidFill>
                  <a:schemeClr val="bg1"/>
                </a:solidFill>
                <a:latin typeface="arial" panose="020B0604020202020204" pitchFamily="34" charset="0"/>
              </a:rPr>
              <a:t/>
            </a:r>
            <a:br>
              <a:rPr lang="el-GR" sz="2800" dirty="0">
                <a:solidFill>
                  <a:schemeClr val="bg1"/>
                </a:solidFill>
                <a:latin typeface="arial" panose="020B0604020202020204" pitchFamily="34" charset="0"/>
              </a:rPr>
            </a:br>
            <a:r>
              <a:rPr lang="en-US" sz="2800" dirty="0" smtClean="0">
                <a:solidFill>
                  <a:schemeClr val="bg1"/>
                </a:solidFill>
                <a:latin typeface="arial" panose="020B0604020202020204" pitchFamily="34" charset="0"/>
              </a:rPr>
              <a:t>7 </a:t>
            </a:r>
            <a:r>
              <a:rPr lang="en-US" sz="2800" dirty="0">
                <a:solidFill>
                  <a:schemeClr val="bg1"/>
                </a:solidFill>
                <a:latin typeface="arial" panose="020B0604020202020204" pitchFamily="34" charset="0"/>
              </a:rPr>
              <a:t>February 1992 — Maastricht Treaty</a:t>
            </a:r>
            <a:r>
              <a:rPr lang="el-GR" sz="2800" b="0" i="0" dirty="0">
                <a:effectLst/>
                <a:latin typeface="arial" panose="020B0604020202020204" pitchFamily="34" charset="0"/>
              </a:rPr>
              <a:t/>
            </a:r>
            <a:br>
              <a:rPr lang="el-GR" sz="2800" b="0" i="0" dirty="0">
                <a:effectLst/>
                <a:latin typeface="arial" panose="020B0604020202020204" pitchFamily="34" charset="0"/>
              </a:rPr>
            </a:b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n-US" sz="2800" b="0" dirty="0" smtClean="0">
                <a:solidFill>
                  <a:srgbClr val="000000"/>
                </a:solidFill>
                <a:latin typeface="arial" panose="020B0604020202020204" pitchFamily="34" charset="0"/>
              </a:rPr>
              <a:t>The </a:t>
            </a:r>
            <a:r>
              <a:rPr lang="en-US" sz="2800" b="0" dirty="0">
                <a:solidFill>
                  <a:srgbClr val="000000"/>
                </a:solidFill>
                <a:latin typeface="arial" panose="020B0604020202020204" pitchFamily="34" charset="0"/>
              </a:rPr>
              <a:t>Treaty on European Union is signed in Maastricht, in the Netherlands. It marks a significant milestone, as it establishes clear rules for the future single currency and for the common foreign and security policy, as well as for closer cooperation in the fields of justice and home affairs. The "European Union" is officially created by the Treaty, which enters into force on 1 November 1993.</a:t>
            </a:r>
            <a:endParaRPr lang="el-GR" dirty="0"/>
          </a:p>
        </p:txBody>
      </p:sp>
      <p:sp>
        <p:nvSpPr>
          <p:cNvPr id="3" name="Υπότιτλος 2">
            <a:extLst>
              <a:ext uri="{FF2B5EF4-FFF2-40B4-BE49-F238E27FC236}">
                <a16:creationId xmlns:a16="http://schemas.microsoft.com/office/drawing/2014/main" xmlns="" id="{B8F4C152-B35F-FDA5-547A-AA384B83A047}"/>
              </a:ext>
            </a:extLst>
          </p:cNvPr>
          <p:cNvSpPr>
            <a:spLocks noGrp="1"/>
          </p:cNvSpPr>
          <p:nvPr>
            <p:ph type="subTitle" idx="1"/>
          </p:nvPr>
        </p:nvSpPr>
        <p:spPr/>
        <p:txBody>
          <a:bodyPr>
            <a:noAutofit/>
          </a:bodyPr>
          <a:lstStyle/>
          <a:p>
            <a:r>
              <a:rPr lang="en-US" sz="7200" dirty="0"/>
              <a:t>1992</a:t>
            </a:r>
            <a:endParaRPr lang="el-GR" sz="7200" dirty="0"/>
          </a:p>
        </p:txBody>
      </p:sp>
    </p:spTree>
    <p:extLst>
      <p:ext uri="{BB962C8B-B14F-4D97-AF65-F5344CB8AC3E}">
        <p14:creationId xmlns:p14="http://schemas.microsoft.com/office/powerpoint/2010/main" val="1453988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8F2BA25E-805C-613D-60EB-FDACF8925432}"/>
              </a:ext>
            </a:extLst>
          </p:cNvPr>
          <p:cNvSpPr>
            <a:spLocks noGrp="1"/>
          </p:cNvSpPr>
          <p:nvPr>
            <p:ph type="ctrTitle"/>
          </p:nvPr>
        </p:nvSpPr>
        <p:spPr>
          <a:xfrm>
            <a:off x="655609" y="293298"/>
            <a:ext cx="9937629" cy="3795623"/>
          </a:xfrm>
        </p:spPr>
        <p:txBody>
          <a:bodyPr/>
          <a:lstStyle/>
          <a:p>
            <a:r>
              <a:rPr lang="en-US" sz="2800" dirty="0">
                <a:solidFill>
                  <a:schemeClr val="bg1"/>
                </a:solidFill>
                <a:latin typeface="arial" panose="020B0604020202020204" pitchFamily="34" charset="0"/>
              </a:rPr>
              <a:t>1 January 1993 — Launch of the single market</a:t>
            </a:r>
            <a:r>
              <a:rPr lang="el-GR" sz="2800" b="0" i="0" dirty="0">
                <a:effectLst/>
                <a:latin typeface="arial" panose="020B0604020202020204" pitchFamily="34" charset="0"/>
              </a:rPr>
              <a:t/>
            </a:r>
            <a:br>
              <a:rPr lang="el-GR" sz="2800" b="0" i="0" dirty="0">
                <a:effectLst/>
                <a:latin typeface="arial" panose="020B0604020202020204" pitchFamily="34" charset="0"/>
              </a:rPr>
            </a:b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n-US" sz="2800" b="0" dirty="0">
                <a:solidFill>
                  <a:srgbClr val="000000"/>
                </a:solidFill>
                <a:latin typeface="arial" panose="020B0604020202020204" pitchFamily="34" charset="0"/>
              </a:rPr>
              <a:t>The single market and its four freedoms—the free movement of persons, goods, services, and capital—are established. Since 1986, hundreds of legislative acts have been adopted regarding tax policy, business, professional qualifications, and other barriers to opening borders. However, the free movement of certain services is lagging behind.</a:t>
            </a:r>
            <a:endParaRPr lang="el-GR" dirty="0"/>
          </a:p>
        </p:txBody>
      </p:sp>
      <p:sp>
        <p:nvSpPr>
          <p:cNvPr id="3" name="Υπότιτλος 2">
            <a:extLst>
              <a:ext uri="{FF2B5EF4-FFF2-40B4-BE49-F238E27FC236}">
                <a16:creationId xmlns:a16="http://schemas.microsoft.com/office/drawing/2014/main" xmlns="" id="{CEA2444A-E470-BB15-E956-7AC069F90C55}"/>
              </a:ext>
            </a:extLst>
          </p:cNvPr>
          <p:cNvSpPr>
            <a:spLocks noGrp="1"/>
          </p:cNvSpPr>
          <p:nvPr>
            <p:ph type="subTitle" idx="1"/>
          </p:nvPr>
        </p:nvSpPr>
        <p:spPr/>
        <p:txBody>
          <a:bodyPr>
            <a:noAutofit/>
          </a:bodyPr>
          <a:lstStyle/>
          <a:p>
            <a:r>
              <a:rPr lang="en-US" sz="7200" dirty="0"/>
              <a:t>1993</a:t>
            </a:r>
            <a:endParaRPr lang="el-GR" sz="7200" dirty="0"/>
          </a:p>
        </p:txBody>
      </p:sp>
    </p:spTree>
    <p:extLst>
      <p:ext uri="{BB962C8B-B14F-4D97-AF65-F5344CB8AC3E}">
        <p14:creationId xmlns:p14="http://schemas.microsoft.com/office/powerpoint/2010/main" val="2697234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0BDD42A0-E733-546D-E4FF-48894AC33B6B}"/>
              </a:ext>
            </a:extLst>
          </p:cNvPr>
          <p:cNvSpPr>
            <a:spLocks noGrp="1"/>
          </p:cNvSpPr>
          <p:nvPr>
            <p:ph type="ctrTitle"/>
          </p:nvPr>
        </p:nvSpPr>
        <p:spPr>
          <a:xfrm>
            <a:off x="810001" y="167640"/>
            <a:ext cx="10572000" cy="5049129"/>
          </a:xfrm>
        </p:spPr>
        <p:txBody>
          <a:bodyPr/>
          <a:lstStyle/>
          <a:p>
            <a:r>
              <a:rPr lang="en-US" sz="2800" dirty="0">
                <a:solidFill>
                  <a:schemeClr val="bg1"/>
                </a:solidFill>
                <a:latin typeface="arial" panose="020B0604020202020204" pitchFamily="34" charset="0"/>
              </a:rPr>
              <a:t>March 26, 1995 — Border-free travel becomes a reality in 7 countries.</a:t>
            </a:r>
            <a:r>
              <a:rPr lang="el-GR" sz="2800" b="0" i="0" dirty="0">
                <a:effectLst/>
                <a:latin typeface="arial" panose="020B0604020202020204" pitchFamily="34" charset="0"/>
              </a:rPr>
              <a:t/>
            </a:r>
            <a:br>
              <a:rPr lang="el-GR" sz="2800" b="0" i="0" dirty="0">
                <a:effectLst/>
                <a:latin typeface="arial" panose="020B0604020202020204" pitchFamily="34" charset="0"/>
              </a:rPr>
            </a:b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n-US" sz="2800" b="0" dirty="0">
                <a:solidFill>
                  <a:srgbClr val="000000"/>
                </a:solidFill>
                <a:latin typeface="arial" panose="020B0604020202020204" pitchFamily="34" charset="0"/>
              </a:rPr>
              <a:t>The Schengen Agreement comes into effect in seven countries: Belgium, France, Germany, Spain, the Netherlands, Luxembourg, and Portugal. Travelers can move between these countries without passport checks at the borders. By 2021, the passport-free Schengen Area will comprise 26 countries, including Iceland, Liechtenstein, Norway, and Switzerland.</a:t>
            </a:r>
            <a:r>
              <a:rPr lang="el-GR" sz="2800" b="0" i="0" dirty="0">
                <a:solidFill>
                  <a:srgbClr val="000000"/>
                </a:solidFill>
                <a:effectLst/>
                <a:latin typeface="arial" panose="020B0604020202020204" pitchFamily="34" charset="0"/>
              </a:rPr>
              <a:t/>
            </a:r>
            <a:br>
              <a:rPr lang="el-GR" sz="2800" b="0" i="0" dirty="0">
                <a:solidFill>
                  <a:srgbClr val="000000"/>
                </a:solidFill>
                <a:effectLst/>
                <a:latin typeface="arial" panose="020B0604020202020204" pitchFamily="34" charset="0"/>
              </a:rPr>
            </a:br>
            <a:endParaRPr lang="el-GR" sz="2800" dirty="0"/>
          </a:p>
        </p:txBody>
      </p:sp>
      <p:sp>
        <p:nvSpPr>
          <p:cNvPr id="3" name="Υπότιτλος 2">
            <a:extLst>
              <a:ext uri="{FF2B5EF4-FFF2-40B4-BE49-F238E27FC236}">
                <a16:creationId xmlns:a16="http://schemas.microsoft.com/office/drawing/2014/main" xmlns="" id="{4BB2A471-8E25-BDF8-685B-22EB48F10A2B}"/>
              </a:ext>
            </a:extLst>
          </p:cNvPr>
          <p:cNvSpPr>
            <a:spLocks noGrp="1"/>
          </p:cNvSpPr>
          <p:nvPr>
            <p:ph type="subTitle" idx="1"/>
          </p:nvPr>
        </p:nvSpPr>
        <p:spPr/>
        <p:txBody>
          <a:bodyPr>
            <a:noAutofit/>
          </a:bodyPr>
          <a:lstStyle/>
          <a:p>
            <a:r>
              <a:rPr lang="en-US" sz="7200" dirty="0"/>
              <a:t>1995</a:t>
            </a:r>
            <a:endParaRPr lang="el-GR" sz="7200" dirty="0"/>
          </a:p>
        </p:txBody>
      </p:sp>
    </p:spTree>
    <p:extLst>
      <p:ext uri="{BB962C8B-B14F-4D97-AF65-F5344CB8AC3E}">
        <p14:creationId xmlns:p14="http://schemas.microsoft.com/office/powerpoint/2010/main" val="654665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0BDD42A0-E733-546D-E4FF-48894AC33B6B}"/>
              </a:ext>
            </a:extLst>
          </p:cNvPr>
          <p:cNvSpPr>
            <a:spLocks noGrp="1"/>
          </p:cNvSpPr>
          <p:nvPr>
            <p:ph type="ctrTitle"/>
          </p:nvPr>
        </p:nvSpPr>
        <p:spPr>
          <a:xfrm>
            <a:off x="810001" y="167641"/>
            <a:ext cx="9653841" cy="2696330"/>
          </a:xfrm>
        </p:spPr>
        <p:txBody>
          <a:bodyPr/>
          <a:lstStyle/>
          <a:p>
            <a:r>
              <a:rPr lang="en-US" sz="2800" dirty="0" smtClean="0">
                <a:solidFill>
                  <a:schemeClr val="bg1"/>
                </a:solidFill>
                <a:latin typeface="arial" panose="020B0604020202020204" pitchFamily="34" charset="0"/>
              </a:rPr>
              <a:t>1995 </a:t>
            </a:r>
            <a:r>
              <a:rPr lang="en-US" sz="2800" dirty="0">
                <a:solidFill>
                  <a:schemeClr val="bg1"/>
                </a:solidFill>
                <a:latin typeface="arial" panose="020B0604020202020204" pitchFamily="34" charset="0"/>
              </a:rPr>
              <a:t>— </a:t>
            </a:r>
            <a:r>
              <a:rPr lang="en-US" sz="2800" dirty="0">
                <a:solidFill>
                  <a:schemeClr val="bg1"/>
                </a:solidFill>
                <a:latin typeface="arial" panose="020B0604020202020204" pitchFamily="34" charset="0"/>
              </a:rPr>
              <a:t>Austria, Sweden and Finland join the European </a:t>
            </a:r>
            <a:r>
              <a:rPr lang="el-GR" sz="2800" dirty="0" smtClean="0">
                <a:solidFill>
                  <a:schemeClr val="bg1"/>
                </a:solidFill>
                <a:latin typeface="arial" panose="020B0604020202020204" pitchFamily="34" charset="0"/>
              </a:rPr>
              <a:t>  </a:t>
            </a:r>
            <a:r>
              <a:rPr lang="en-US" sz="2800" dirty="0" smtClean="0">
                <a:solidFill>
                  <a:schemeClr val="bg1"/>
                </a:solidFill>
                <a:latin typeface="arial" panose="020B0604020202020204" pitchFamily="34" charset="0"/>
              </a:rPr>
              <a:t>Union</a:t>
            </a:r>
            <a:r>
              <a:rPr lang="el-GR" sz="2800" b="0" i="0" dirty="0">
                <a:effectLst/>
                <a:latin typeface="arial" panose="020B0604020202020204" pitchFamily="34" charset="0"/>
              </a:rPr>
              <a:t/>
            </a:r>
            <a:br>
              <a:rPr lang="el-GR" sz="2800" b="0" i="0" dirty="0">
                <a:effectLst/>
                <a:latin typeface="arial" panose="020B0604020202020204" pitchFamily="34" charset="0"/>
              </a:rPr>
            </a:b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l-GR" sz="2800" b="0" i="0" dirty="0">
                <a:solidFill>
                  <a:srgbClr val="000000"/>
                </a:solidFill>
                <a:effectLst/>
                <a:latin typeface="arial" panose="020B0604020202020204" pitchFamily="34" charset="0"/>
              </a:rPr>
              <a:t/>
            </a:r>
            <a:br>
              <a:rPr lang="el-GR" sz="2800" b="0" i="0" dirty="0">
                <a:solidFill>
                  <a:srgbClr val="000000"/>
                </a:solidFill>
                <a:effectLst/>
                <a:latin typeface="arial" panose="020B0604020202020204" pitchFamily="34" charset="0"/>
              </a:rPr>
            </a:br>
            <a:endParaRPr lang="el-GR" sz="2800" dirty="0"/>
          </a:p>
        </p:txBody>
      </p:sp>
      <p:sp>
        <p:nvSpPr>
          <p:cNvPr id="3" name="Υπότιτλος 2">
            <a:extLst>
              <a:ext uri="{FF2B5EF4-FFF2-40B4-BE49-F238E27FC236}">
                <a16:creationId xmlns:a16="http://schemas.microsoft.com/office/drawing/2014/main" xmlns="" id="{4BB2A471-8E25-BDF8-685B-22EB48F10A2B}"/>
              </a:ext>
            </a:extLst>
          </p:cNvPr>
          <p:cNvSpPr>
            <a:spLocks noGrp="1"/>
          </p:cNvSpPr>
          <p:nvPr>
            <p:ph type="subTitle" idx="1"/>
          </p:nvPr>
        </p:nvSpPr>
        <p:spPr/>
        <p:txBody>
          <a:bodyPr>
            <a:noAutofit/>
          </a:bodyPr>
          <a:lstStyle/>
          <a:p>
            <a:r>
              <a:rPr lang="en-US" sz="7200" dirty="0"/>
              <a:t>1995</a:t>
            </a:r>
            <a:endParaRPr lang="el-GR" sz="7200" dirty="0"/>
          </a:p>
        </p:txBody>
      </p:sp>
    </p:spTree>
    <p:extLst>
      <p:ext uri="{BB962C8B-B14F-4D97-AF65-F5344CB8AC3E}">
        <p14:creationId xmlns:p14="http://schemas.microsoft.com/office/powerpoint/2010/main" val="3862212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C7E5241-C3FB-EFAC-0F7B-A2B46ACD41CB}"/>
              </a:ext>
            </a:extLst>
          </p:cNvPr>
          <p:cNvSpPr>
            <a:spLocks noGrp="1"/>
          </p:cNvSpPr>
          <p:nvPr>
            <p:ph type="ctrTitle"/>
          </p:nvPr>
        </p:nvSpPr>
        <p:spPr>
          <a:xfrm>
            <a:off x="698739" y="198121"/>
            <a:ext cx="9885871" cy="4434264"/>
          </a:xfrm>
        </p:spPr>
        <p:txBody>
          <a:bodyPr/>
          <a:lstStyle/>
          <a:p>
            <a:r>
              <a:rPr lang="en-US" sz="2800" dirty="0">
                <a:solidFill>
                  <a:schemeClr val="bg1"/>
                </a:solidFill>
                <a:latin typeface="arial" panose="020B0604020202020204" pitchFamily="34" charset="0"/>
              </a:rPr>
              <a:t>1 January 2002 — euro banknotes and coins enter circulation in 12 countries</a:t>
            </a: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n-US" sz="2800" b="0" dirty="0" smtClean="0">
                <a:solidFill>
                  <a:srgbClr val="000000"/>
                </a:solidFill>
                <a:latin typeface="arial" panose="020B0604020202020204" pitchFamily="34" charset="0"/>
              </a:rPr>
              <a:t>Euro </a:t>
            </a:r>
            <a:r>
              <a:rPr lang="en-US" sz="2800" b="0" dirty="0">
                <a:solidFill>
                  <a:srgbClr val="000000"/>
                </a:solidFill>
                <a:latin typeface="arial" panose="020B0604020202020204" pitchFamily="34" charset="0"/>
              </a:rPr>
              <a:t>banknotes and coins become legal tender in 12 EU countries (Greece joined the euro area in 2001, with other countries following after 2002). Their printing, minting, and distribution constitute a massive logistical undertaking. The banknotes are identical for all countries. The coins feature a standardized side, while the other bears a national emblem.</a:t>
            </a:r>
            <a:endParaRPr lang="el-GR" dirty="0"/>
          </a:p>
        </p:txBody>
      </p:sp>
      <p:sp>
        <p:nvSpPr>
          <p:cNvPr id="3" name="Υπότιτλος 2">
            <a:extLst>
              <a:ext uri="{FF2B5EF4-FFF2-40B4-BE49-F238E27FC236}">
                <a16:creationId xmlns:a16="http://schemas.microsoft.com/office/drawing/2014/main" xmlns="" id="{ACD48FF0-F06A-494D-9648-B045ED7B3A15}"/>
              </a:ext>
            </a:extLst>
          </p:cNvPr>
          <p:cNvSpPr>
            <a:spLocks noGrp="1"/>
          </p:cNvSpPr>
          <p:nvPr>
            <p:ph type="subTitle" idx="1"/>
          </p:nvPr>
        </p:nvSpPr>
        <p:spPr/>
        <p:txBody>
          <a:bodyPr>
            <a:noAutofit/>
          </a:bodyPr>
          <a:lstStyle/>
          <a:p>
            <a:r>
              <a:rPr lang="en-US" sz="7200" dirty="0"/>
              <a:t>2002</a:t>
            </a:r>
            <a:endParaRPr lang="el-GR" sz="7200" dirty="0"/>
          </a:p>
        </p:txBody>
      </p:sp>
    </p:spTree>
    <p:extLst>
      <p:ext uri="{BB962C8B-B14F-4D97-AF65-F5344CB8AC3E}">
        <p14:creationId xmlns:p14="http://schemas.microsoft.com/office/powerpoint/2010/main" val="3235582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C7E5241-C3FB-EFAC-0F7B-A2B46ACD41CB}"/>
              </a:ext>
            </a:extLst>
          </p:cNvPr>
          <p:cNvSpPr>
            <a:spLocks noGrp="1"/>
          </p:cNvSpPr>
          <p:nvPr>
            <p:ph type="ctrTitle"/>
          </p:nvPr>
        </p:nvSpPr>
        <p:spPr>
          <a:xfrm>
            <a:off x="698739" y="198121"/>
            <a:ext cx="8911087" cy="2182770"/>
          </a:xfrm>
        </p:spPr>
        <p:txBody>
          <a:bodyPr/>
          <a:lstStyle/>
          <a:p>
            <a:r>
              <a:rPr lang="en-US" sz="2800" dirty="0" smtClean="0">
                <a:solidFill>
                  <a:schemeClr val="bg1"/>
                </a:solidFill>
                <a:latin typeface="arial" panose="020B0604020202020204" pitchFamily="34" charset="0"/>
              </a:rPr>
              <a:t> 200</a:t>
            </a:r>
            <a:r>
              <a:rPr lang="el-GR" sz="2800" dirty="0" smtClean="0">
                <a:solidFill>
                  <a:schemeClr val="bg1"/>
                </a:solidFill>
                <a:latin typeface="arial" panose="020B0604020202020204" pitchFamily="34" charset="0"/>
              </a:rPr>
              <a:t>4</a:t>
            </a:r>
            <a:r>
              <a:rPr lang="en-US" sz="2800" dirty="0" smtClean="0">
                <a:solidFill>
                  <a:schemeClr val="bg1"/>
                </a:solidFill>
                <a:latin typeface="arial" panose="020B0604020202020204" pitchFamily="34" charset="0"/>
              </a:rPr>
              <a:t> </a:t>
            </a:r>
            <a:r>
              <a:rPr lang="en-US" sz="2800" dirty="0">
                <a:solidFill>
                  <a:schemeClr val="bg1"/>
                </a:solidFill>
                <a:latin typeface="arial" panose="020B0604020202020204" pitchFamily="34" charset="0"/>
              </a:rPr>
              <a:t>— </a:t>
            </a:r>
            <a:r>
              <a:rPr lang="en-US" sz="2800" dirty="0">
                <a:solidFill>
                  <a:schemeClr val="bg1"/>
                </a:solidFill>
                <a:latin typeface="arial" panose="020B0604020202020204" pitchFamily="34" charset="0"/>
              </a:rPr>
              <a:t>Ten new countries join the European Union</a:t>
            </a: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endParaRPr lang="el-GR" dirty="0"/>
          </a:p>
        </p:txBody>
      </p:sp>
      <p:sp>
        <p:nvSpPr>
          <p:cNvPr id="3" name="Υπότιτλος 2">
            <a:extLst>
              <a:ext uri="{FF2B5EF4-FFF2-40B4-BE49-F238E27FC236}">
                <a16:creationId xmlns:a16="http://schemas.microsoft.com/office/drawing/2014/main" xmlns="" id="{ACD48FF0-F06A-494D-9648-B045ED7B3A15}"/>
              </a:ext>
            </a:extLst>
          </p:cNvPr>
          <p:cNvSpPr>
            <a:spLocks noGrp="1"/>
          </p:cNvSpPr>
          <p:nvPr>
            <p:ph type="subTitle" idx="1"/>
          </p:nvPr>
        </p:nvSpPr>
        <p:spPr/>
        <p:txBody>
          <a:bodyPr>
            <a:noAutofit/>
          </a:bodyPr>
          <a:lstStyle/>
          <a:p>
            <a:r>
              <a:rPr lang="en-US" sz="7200" dirty="0" smtClean="0"/>
              <a:t>200</a:t>
            </a:r>
            <a:r>
              <a:rPr lang="el-GR" sz="7200" dirty="0" smtClean="0"/>
              <a:t>4</a:t>
            </a:r>
            <a:endParaRPr lang="el-GR" sz="7200" dirty="0"/>
          </a:p>
        </p:txBody>
      </p:sp>
    </p:spTree>
    <p:extLst>
      <p:ext uri="{BB962C8B-B14F-4D97-AF65-F5344CB8AC3E}">
        <p14:creationId xmlns:p14="http://schemas.microsoft.com/office/powerpoint/2010/main" val="3210386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C7E5241-C3FB-EFAC-0F7B-A2B46ACD41CB}"/>
              </a:ext>
            </a:extLst>
          </p:cNvPr>
          <p:cNvSpPr>
            <a:spLocks noGrp="1"/>
          </p:cNvSpPr>
          <p:nvPr>
            <p:ph type="ctrTitle"/>
          </p:nvPr>
        </p:nvSpPr>
        <p:spPr>
          <a:xfrm>
            <a:off x="698739" y="198121"/>
            <a:ext cx="9178506" cy="3157554"/>
          </a:xfrm>
        </p:spPr>
        <p:txBody>
          <a:bodyPr/>
          <a:lstStyle/>
          <a:p>
            <a:r>
              <a:rPr lang="en-US" sz="2800" dirty="0" smtClean="0">
                <a:solidFill>
                  <a:schemeClr val="bg1"/>
                </a:solidFill>
                <a:latin typeface="arial" panose="020B0604020202020204" pitchFamily="34" charset="0"/>
              </a:rPr>
              <a:t> 200</a:t>
            </a:r>
            <a:r>
              <a:rPr lang="el-GR" sz="2800" dirty="0">
                <a:solidFill>
                  <a:schemeClr val="bg1"/>
                </a:solidFill>
                <a:latin typeface="arial" panose="020B0604020202020204" pitchFamily="34" charset="0"/>
              </a:rPr>
              <a:t>7</a:t>
            </a:r>
            <a:r>
              <a:rPr lang="en-US" sz="2800" dirty="0" smtClean="0">
                <a:solidFill>
                  <a:schemeClr val="bg1"/>
                </a:solidFill>
                <a:latin typeface="arial" panose="020B0604020202020204" pitchFamily="34" charset="0"/>
              </a:rPr>
              <a:t> </a:t>
            </a:r>
            <a:r>
              <a:rPr lang="en-US" sz="2800" dirty="0">
                <a:solidFill>
                  <a:schemeClr val="bg1"/>
                </a:solidFill>
                <a:latin typeface="arial" panose="020B0604020202020204" pitchFamily="34" charset="0"/>
              </a:rPr>
              <a:t>— </a:t>
            </a:r>
            <a:r>
              <a:rPr lang="en-US" sz="2800" dirty="0">
                <a:solidFill>
                  <a:schemeClr val="bg1"/>
                </a:solidFill>
                <a:latin typeface="arial" panose="020B0604020202020204" pitchFamily="34" charset="0"/>
              </a:rPr>
              <a:t>Bulgaria and Romania join the European </a:t>
            </a:r>
            <a:r>
              <a:rPr lang="en-US" sz="2800" dirty="0" smtClean="0">
                <a:solidFill>
                  <a:schemeClr val="bg1"/>
                </a:solidFill>
                <a:latin typeface="arial" panose="020B0604020202020204" pitchFamily="34" charset="0"/>
              </a:rPr>
              <a:t>Union</a:t>
            </a:r>
            <a:r>
              <a:rPr lang="el-GR" sz="2800" dirty="0" smtClean="0">
                <a:solidFill>
                  <a:schemeClr val="bg1"/>
                </a:solidFill>
                <a:latin typeface="arial" panose="020B0604020202020204" pitchFamily="34" charset="0"/>
              </a:rPr>
              <a:t/>
            </a:r>
            <a:br>
              <a:rPr lang="el-GR" sz="2800" dirty="0" smtClean="0">
                <a:solidFill>
                  <a:schemeClr val="bg1"/>
                </a:solidFill>
                <a:latin typeface="arial" panose="020B0604020202020204" pitchFamily="34" charset="0"/>
              </a:rPr>
            </a:br>
            <a:r>
              <a:rPr lang="el-GR" sz="2800" dirty="0">
                <a:solidFill>
                  <a:schemeClr val="bg1"/>
                </a:solidFill>
                <a:latin typeface="arial" panose="020B0604020202020204" pitchFamily="34" charset="0"/>
              </a:rPr>
              <a:t/>
            </a:r>
            <a:br>
              <a:rPr lang="el-GR" sz="2800" dirty="0">
                <a:solidFill>
                  <a:schemeClr val="bg1"/>
                </a:solidFill>
                <a:latin typeface="arial" panose="020B0604020202020204" pitchFamily="34" charset="0"/>
              </a:rPr>
            </a:br>
            <a:r>
              <a:rPr lang="en-US" sz="2800" dirty="0">
                <a:solidFill>
                  <a:schemeClr val="bg1"/>
                </a:solidFill>
                <a:latin typeface="arial" panose="020B0604020202020204" pitchFamily="34" charset="0"/>
              </a:rPr>
              <a:t>The Treaty of Lisbon is signed</a:t>
            </a: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endParaRPr lang="el-GR" dirty="0"/>
          </a:p>
        </p:txBody>
      </p:sp>
      <p:sp>
        <p:nvSpPr>
          <p:cNvPr id="3" name="Υπότιτλος 2">
            <a:extLst>
              <a:ext uri="{FF2B5EF4-FFF2-40B4-BE49-F238E27FC236}">
                <a16:creationId xmlns:a16="http://schemas.microsoft.com/office/drawing/2014/main" xmlns="" id="{ACD48FF0-F06A-494D-9648-B045ED7B3A15}"/>
              </a:ext>
            </a:extLst>
          </p:cNvPr>
          <p:cNvSpPr>
            <a:spLocks noGrp="1"/>
          </p:cNvSpPr>
          <p:nvPr>
            <p:ph type="subTitle" idx="1"/>
          </p:nvPr>
        </p:nvSpPr>
        <p:spPr/>
        <p:txBody>
          <a:bodyPr>
            <a:noAutofit/>
          </a:bodyPr>
          <a:lstStyle/>
          <a:p>
            <a:r>
              <a:rPr lang="en-US" sz="7200" dirty="0" smtClean="0"/>
              <a:t>200</a:t>
            </a:r>
            <a:r>
              <a:rPr lang="el-GR" sz="7200" dirty="0"/>
              <a:t>7</a:t>
            </a:r>
            <a:endParaRPr lang="el-GR" sz="7200" dirty="0"/>
          </a:p>
        </p:txBody>
      </p:sp>
    </p:spTree>
    <p:extLst>
      <p:ext uri="{BB962C8B-B14F-4D97-AF65-F5344CB8AC3E}">
        <p14:creationId xmlns:p14="http://schemas.microsoft.com/office/powerpoint/2010/main" val="2099347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D3E17EE4-7613-7B88-531B-432E0533F516}"/>
              </a:ext>
            </a:extLst>
          </p:cNvPr>
          <p:cNvSpPr>
            <a:spLocks noGrp="1"/>
          </p:cNvSpPr>
          <p:nvPr>
            <p:ph type="ctrTitle"/>
          </p:nvPr>
        </p:nvSpPr>
        <p:spPr>
          <a:xfrm>
            <a:off x="739663" y="492369"/>
            <a:ext cx="10397039" cy="3665563"/>
          </a:xfrm>
        </p:spPr>
        <p:txBody>
          <a:bodyPr/>
          <a:lstStyle/>
          <a:p>
            <a:r>
              <a:rPr lang="en-US" sz="2800" dirty="0">
                <a:solidFill>
                  <a:schemeClr val="bg1"/>
                </a:solidFill>
                <a:latin typeface="arial" panose="020B0604020202020204" pitchFamily="34" charset="0"/>
              </a:rPr>
              <a:t>December 10, 2012 — The Nobel Peace Prize is awarded to the EU.</a:t>
            </a: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n-US" sz="2800" b="0" dirty="0">
                <a:solidFill>
                  <a:srgbClr val="000000"/>
                </a:solidFill>
                <a:latin typeface="arial" panose="020B0604020202020204" pitchFamily="34" charset="0"/>
              </a:rPr>
              <a:t>The European Union is awarded the Nobel Peace Prize at a ceremony in Oslo. This award recognizes the EU's contribution over more than six decades to the promotion of peace and reconciliation, democracy, and human rights.</a:t>
            </a:r>
            <a:endParaRPr lang="el-GR" dirty="0"/>
          </a:p>
        </p:txBody>
      </p:sp>
      <p:sp>
        <p:nvSpPr>
          <p:cNvPr id="3" name="Υπότιτλος 2">
            <a:extLst>
              <a:ext uri="{FF2B5EF4-FFF2-40B4-BE49-F238E27FC236}">
                <a16:creationId xmlns:a16="http://schemas.microsoft.com/office/drawing/2014/main" xmlns="" id="{EB52405B-1B62-8FA7-65AA-9CFBECAA0ADD}"/>
              </a:ext>
            </a:extLst>
          </p:cNvPr>
          <p:cNvSpPr>
            <a:spLocks noGrp="1"/>
          </p:cNvSpPr>
          <p:nvPr>
            <p:ph type="subTitle" idx="1"/>
          </p:nvPr>
        </p:nvSpPr>
        <p:spPr/>
        <p:txBody>
          <a:bodyPr>
            <a:noAutofit/>
          </a:bodyPr>
          <a:lstStyle/>
          <a:p>
            <a:r>
              <a:rPr lang="el-GR" sz="7200" dirty="0"/>
              <a:t>2012</a:t>
            </a:r>
          </a:p>
        </p:txBody>
      </p:sp>
    </p:spTree>
    <p:extLst>
      <p:ext uri="{BB962C8B-B14F-4D97-AF65-F5344CB8AC3E}">
        <p14:creationId xmlns:p14="http://schemas.microsoft.com/office/powerpoint/2010/main" val="2232694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D3E17EE4-7613-7B88-531B-432E0533F516}"/>
              </a:ext>
            </a:extLst>
          </p:cNvPr>
          <p:cNvSpPr>
            <a:spLocks noGrp="1"/>
          </p:cNvSpPr>
          <p:nvPr>
            <p:ph type="ctrTitle"/>
          </p:nvPr>
        </p:nvSpPr>
        <p:spPr>
          <a:xfrm>
            <a:off x="739663" y="492370"/>
            <a:ext cx="9111703" cy="1664234"/>
          </a:xfrm>
        </p:spPr>
        <p:txBody>
          <a:bodyPr/>
          <a:lstStyle/>
          <a:p>
            <a:r>
              <a:rPr lang="en-US" sz="2800" dirty="0" smtClean="0">
                <a:solidFill>
                  <a:schemeClr val="bg1"/>
                </a:solidFill>
                <a:latin typeface="arial" panose="020B0604020202020204" pitchFamily="34" charset="0"/>
              </a:rPr>
              <a:t> 201</a:t>
            </a:r>
            <a:r>
              <a:rPr lang="el-GR" sz="2800" dirty="0" smtClean="0">
                <a:solidFill>
                  <a:schemeClr val="bg1"/>
                </a:solidFill>
                <a:latin typeface="arial" panose="020B0604020202020204" pitchFamily="34" charset="0"/>
              </a:rPr>
              <a:t>3</a:t>
            </a:r>
            <a:r>
              <a:rPr lang="en-US" sz="2800" dirty="0" smtClean="0">
                <a:solidFill>
                  <a:schemeClr val="bg1"/>
                </a:solidFill>
                <a:latin typeface="arial" panose="020B0604020202020204" pitchFamily="34" charset="0"/>
              </a:rPr>
              <a:t> </a:t>
            </a:r>
            <a:r>
              <a:rPr lang="en-US" sz="2800" dirty="0">
                <a:solidFill>
                  <a:schemeClr val="bg1"/>
                </a:solidFill>
                <a:latin typeface="arial" panose="020B0604020202020204" pitchFamily="34" charset="0"/>
              </a:rPr>
              <a:t>— </a:t>
            </a:r>
            <a:r>
              <a:rPr lang="en-US" sz="2800" dirty="0">
                <a:solidFill>
                  <a:schemeClr val="bg1"/>
                </a:solidFill>
                <a:latin typeface="arial" panose="020B0604020202020204" pitchFamily="34" charset="0"/>
              </a:rPr>
              <a:t>Croatia joins the European Union</a:t>
            </a: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endParaRPr lang="el-GR" dirty="0"/>
          </a:p>
        </p:txBody>
      </p:sp>
      <p:sp>
        <p:nvSpPr>
          <p:cNvPr id="3" name="Υπότιτλος 2">
            <a:extLst>
              <a:ext uri="{FF2B5EF4-FFF2-40B4-BE49-F238E27FC236}">
                <a16:creationId xmlns:a16="http://schemas.microsoft.com/office/drawing/2014/main" xmlns="" id="{EB52405B-1B62-8FA7-65AA-9CFBECAA0ADD}"/>
              </a:ext>
            </a:extLst>
          </p:cNvPr>
          <p:cNvSpPr>
            <a:spLocks noGrp="1"/>
          </p:cNvSpPr>
          <p:nvPr>
            <p:ph type="subTitle" idx="1"/>
          </p:nvPr>
        </p:nvSpPr>
        <p:spPr/>
        <p:txBody>
          <a:bodyPr>
            <a:noAutofit/>
          </a:bodyPr>
          <a:lstStyle/>
          <a:p>
            <a:r>
              <a:rPr lang="el-GR" sz="7200" dirty="0" smtClean="0"/>
              <a:t>2013</a:t>
            </a:r>
            <a:endParaRPr lang="el-GR" sz="7200" dirty="0"/>
          </a:p>
        </p:txBody>
      </p:sp>
    </p:spTree>
    <p:extLst>
      <p:ext uri="{BB962C8B-B14F-4D97-AF65-F5344CB8AC3E}">
        <p14:creationId xmlns:p14="http://schemas.microsoft.com/office/powerpoint/2010/main" val="3015699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D3E17EE4-7613-7B88-531B-432E0533F516}"/>
              </a:ext>
            </a:extLst>
          </p:cNvPr>
          <p:cNvSpPr>
            <a:spLocks noGrp="1"/>
          </p:cNvSpPr>
          <p:nvPr>
            <p:ph type="ctrTitle"/>
          </p:nvPr>
        </p:nvSpPr>
        <p:spPr>
          <a:xfrm>
            <a:off x="739663" y="492370"/>
            <a:ext cx="8852911" cy="1405441"/>
          </a:xfrm>
        </p:spPr>
        <p:txBody>
          <a:bodyPr/>
          <a:lstStyle/>
          <a:p>
            <a:r>
              <a:rPr lang="en-US" sz="2800" dirty="0" smtClean="0">
                <a:solidFill>
                  <a:schemeClr val="bg1"/>
                </a:solidFill>
                <a:latin typeface="arial" panose="020B0604020202020204" pitchFamily="34" charset="0"/>
              </a:rPr>
              <a:t> 201</a:t>
            </a:r>
            <a:r>
              <a:rPr lang="el-GR" sz="2800" dirty="0">
                <a:solidFill>
                  <a:schemeClr val="bg1"/>
                </a:solidFill>
                <a:latin typeface="arial" panose="020B0604020202020204" pitchFamily="34" charset="0"/>
              </a:rPr>
              <a:t>7</a:t>
            </a:r>
            <a:r>
              <a:rPr lang="en-US" sz="2800" dirty="0" smtClean="0">
                <a:solidFill>
                  <a:schemeClr val="bg1"/>
                </a:solidFill>
                <a:latin typeface="arial" panose="020B0604020202020204" pitchFamily="34" charset="0"/>
              </a:rPr>
              <a:t> </a:t>
            </a:r>
            <a:r>
              <a:rPr lang="en-US" sz="2800" dirty="0">
                <a:solidFill>
                  <a:schemeClr val="bg1"/>
                </a:solidFill>
                <a:latin typeface="arial" panose="020B0604020202020204" pitchFamily="34" charset="0"/>
              </a:rPr>
              <a:t>— </a:t>
            </a:r>
            <a:r>
              <a:rPr lang="en-US" sz="2800" dirty="0">
                <a:solidFill>
                  <a:schemeClr val="bg1"/>
                </a:solidFill>
                <a:latin typeface="arial" panose="020B0604020202020204" pitchFamily="34" charset="0"/>
              </a:rPr>
              <a:t>Roaming charges within the European Union are abolished</a:t>
            </a:r>
            <a:endParaRPr lang="el-GR" dirty="0"/>
          </a:p>
        </p:txBody>
      </p:sp>
      <p:sp>
        <p:nvSpPr>
          <p:cNvPr id="3" name="Υπότιτλος 2">
            <a:extLst>
              <a:ext uri="{FF2B5EF4-FFF2-40B4-BE49-F238E27FC236}">
                <a16:creationId xmlns:a16="http://schemas.microsoft.com/office/drawing/2014/main" xmlns="" id="{EB52405B-1B62-8FA7-65AA-9CFBECAA0ADD}"/>
              </a:ext>
            </a:extLst>
          </p:cNvPr>
          <p:cNvSpPr>
            <a:spLocks noGrp="1"/>
          </p:cNvSpPr>
          <p:nvPr>
            <p:ph type="subTitle" idx="1"/>
          </p:nvPr>
        </p:nvSpPr>
        <p:spPr/>
        <p:txBody>
          <a:bodyPr>
            <a:noAutofit/>
          </a:bodyPr>
          <a:lstStyle/>
          <a:p>
            <a:r>
              <a:rPr lang="el-GR" sz="7200" dirty="0" smtClean="0"/>
              <a:t>2017</a:t>
            </a:r>
            <a:endParaRPr lang="el-GR" sz="7200" dirty="0"/>
          </a:p>
        </p:txBody>
      </p:sp>
    </p:spTree>
    <p:extLst>
      <p:ext uri="{BB962C8B-B14F-4D97-AF65-F5344CB8AC3E}">
        <p14:creationId xmlns:p14="http://schemas.microsoft.com/office/powerpoint/2010/main" val="2627253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6A7EBB56-20C6-F305-0CB4-827D4E3B5EF3}"/>
              </a:ext>
            </a:extLst>
          </p:cNvPr>
          <p:cNvSpPr>
            <a:spLocks noGrp="1"/>
          </p:cNvSpPr>
          <p:nvPr>
            <p:ph type="ctrTitle"/>
          </p:nvPr>
        </p:nvSpPr>
        <p:spPr>
          <a:xfrm>
            <a:off x="810001" y="199292"/>
            <a:ext cx="10067908" cy="3898255"/>
          </a:xfrm>
        </p:spPr>
        <p:txBody>
          <a:bodyPr/>
          <a:lstStyle/>
          <a:p>
            <a:r>
              <a:rPr lang="en-US" sz="2800" dirty="0">
                <a:solidFill>
                  <a:schemeClr val="bg1"/>
                </a:solidFill>
                <a:latin typeface="arial" panose="020B0604020202020204" pitchFamily="34" charset="0"/>
              </a:rPr>
              <a:t>June 23, 2016 — the United Kingdom votes to leave the EU</a:t>
            </a: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l-GR" sz="2800" b="0" i="0" dirty="0" smtClean="0">
                <a:effectLst/>
                <a:latin typeface="arial" panose="020B0604020202020204" pitchFamily="34" charset="0"/>
              </a:rPr>
              <a:t/>
            </a:r>
            <a:br>
              <a:rPr lang="el-GR" sz="2800" b="0" i="0" dirty="0" smtClean="0">
                <a:effectLst/>
                <a:latin typeface="arial" panose="020B0604020202020204" pitchFamily="34" charset="0"/>
              </a:rPr>
            </a:br>
            <a:r>
              <a:rPr lang="en-US" sz="2800" b="0" dirty="0" smtClean="0">
                <a:solidFill>
                  <a:srgbClr val="000000"/>
                </a:solidFill>
                <a:latin typeface="arial" panose="020B0604020202020204" pitchFamily="34" charset="0"/>
              </a:rPr>
              <a:t>In </a:t>
            </a:r>
            <a:r>
              <a:rPr lang="en-US" sz="2800" b="0" dirty="0">
                <a:solidFill>
                  <a:srgbClr val="000000"/>
                </a:solidFill>
                <a:latin typeface="arial" panose="020B0604020202020204" pitchFamily="34" charset="0"/>
              </a:rPr>
              <a:t>a referendum held in June 2016, 52% of voters in the United Kingdom voted for the UK to leave the European Union, after more than 40 years of membership. The United Kingdom is leaving on 31 January 2020.</a:t>
            </a:r>
            <a:endParaRPr lang="el-GR" dirty="0"/>
          </a:p>
        </p:txBody>
      </p:sp>
      <p:sp>
        <p:nvSpPr>
          <p:cNvPr id="3" name="Υπότιτλος 2">
            <a:extLst>
              <a:ext uri="{FF2B5EF4-FFF2-40B4-BE49-F238E27FC236}">
                <a16:creationId xmlns:a16="http://schemas.microsoft.com/office/drawing/2014/main" xmlns="" id="{21BBA149-F40E-186B-3E2B-DAC9F98F94EC}"/>
              </a:ext>
            </a:extLst>
          </p:cNvPr>
          <p:cNvSpPr>
            <a:spLocks noGrp="1"/>
          </p:cNvSpPr>
          <p:nvPr>
            <p:ph type="subTitle" idx="1"/>
          </p:nvPr>
        </p:nvSpPr>
        <p:spPr/>
        <p:txBody>
          <a:bodyPr>
            <a:noAutofit/>
          </a:bodyPr>
          <a:lstStyle/>
          <a:p>
            <a:r>
              <a:rPr lang="el-GR" sz="7200" dirty="0"/>
              <a:t>2020</a:t>
            </a:r>
          </a:p>
        </p:txBody>
      </p:sp>
    </p:spTree>
    <p:extLst>
      <p:ext uri="{BB962C8B-B14F-4D97-AF65-F5344CB8AC3E}">
        <p14:creationId xmlns:p14="http://schemas.microsoft.com/office/powerpoint/2010/main" val="28396574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Αξιομνημόνευτο">
  <a:themeElements>
    <a:clrScheme name="Αποκορύφωμα">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Quotabl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xmlns=""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TM03457503[[fn=Αξιομνημόνευτο]]</Template>
  <TotalTime>128</TotalTime>
  <Words>173</Words>
  <Application>Microsoft Office PowerPoint</Application>
  <PresentationFormat>Custom</PresentationFormat>
  <Paragraphs>34</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Αξιομνημόνευτο</vt:lpstr>
      <vt:lpstr>30 July 1962 — The first Common Agricultural Policy  The first Common Agricultural Policy gives EEC countries joint control over food production. Food supplies are sufficient for everyone, and farmers are well remunerated. An unintended side effect is overproduction, resulting in massive product surpluses. Since the 1990s, priorities have shifted towards reducing surpluses, improving food quality, and promoting sustainability.</vt:lpstr>
      <vt:lpstr>   1 July 1968 — Start of the customs union  The six EEC member states abolish customs duties on goods traded between them and liberalize cross-border trade for the first time. They also apply common tariffs to imports from non-member countries. Trade among these six member states, as well as between them and the rest of the world, is growing rapidly. </vt:lpstr>
      <vt:lpstr> 1973 Denmark, the United Kingdom and Ireland join the     European Communities          </vt:lpstr>
      <vt:lpstr>June 1979 — The first direct elections to the European Parliament are held.  For the first time, European citizens directly elect the members of the European Parliament. In the past, they were appointed by national parliaments. The Members of the European Parliament belong to pan-European political groups rather than national groups. </vt:lpstr>
      <vt:lpstr>January 1, 1981 — Greece becomes the 10th member state.   Greece acceded to the European Communities. It became eligible for accession following the overthrow of the military regime and the restoration of democracy in 1974.</vt:lpstr>
      <vt:lpstr>   June 13, 1987 — Launch of the Erasmus program   The Erasmus program was launched to fund university students wishing to study in another European country. Since then, the program has given more than 10 million people the opportunity to study, train, volunteer, or gain work experience abroad.</vt:lpstr>
      <vt:lpstr>  7 February 1992 — Maastricht Treaty  The Treaty on European Union is signed in Maastricht, in the Netherlands. It marks a significant milestone, as it establishes clear rules for the future single currency and for the common foreign and security policy, as well as for closer cooperation in the fields of justice and home affairs. The "European Union" is officially created by the Treaty, which enters into force on 1 November 1993.</vt:lpstr>
      <vt:lpstr>1 January 1993 — Launch of the single market  The single market and its four freedoms—the free movement of persons, goods, services, and capital—are established. Since 1986, hundreds of legislative acts have been adopted regarding tax policy, business, professional qualifications, and other barriers to opening borders. However, the free movement of certain services is lagging behind.</vt:lpstr>
      <vt:lpstr>March 26, 1995 — Border-free travel becomes a reality in 7 countries.  The Schengen Agreement comes into effect in seven countries: Belgium, France, Germany, Spain, the Netherlands, Luxembourg, and Portugal. Travelers can move between these countries without passport checks at the borders. By 2021, the passport-free Schengen Area will comprise 26 countries, including Iceland, Liechtenstein, Norway, and Switzerland. </vt:lpstr>
      <vt:lpstr>1995 — Austria, Sweden and Finland join the European   Union   </vt:lpstr>
      <vt:lpstr>1 January 2002 — euro banknotes and coins enter circulation in 12 countries  Euro banknotes and coins become legal tender in 12 EU countries (Greece joined the euro area in 2001, with other countries following after 2002). Their printing, minting, and distribution constitute a massive logistical undertaking. The banknotes are identical for all countries. The coins feature a standardized side, while the other bears a national emblem.</vt:lpstr>
      <vt:lpstr> 2004 — Ten new countries join the European Union  </vt:lpstr>
      <vt:lpstr> 2007 — Bulgaria and Romania join the European Union  The Treaty of Lisbon is signed  </vt:lpstr>
      <vt:lpstr>December 10, 2012 — The Nobel Peace Prize is awarded to the EU.  The European Union is awarded the Nobel Peace Prize at a ceremony in Oslo. This award recognizes the EU's contribution over more than six decades to the promotion of peace and reconciliation, democracy, and human rights.</vt:lpstr>
      <vt:lpstr> 2013 — Croatia joins the European Union </vt:lpstr>
      <vt:lpstr> 2017 — Roaming charges within the European Union are abolished</vt:lpstr>
      <vt:lpstr>June 23, 2016 — the United Kingdom votes to leave the EU  In a referendum held in June 2016, 52% of voters in the United Kingdom voted for the UK to leave the European Union, after more than 40 years of membership. The United Kingdom is leaving on 31 January 2020.</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30 Ιουλίου 1962 — Η πρώτη Κοινή Γεωργική Πολιτική  Η πρώτη κοινή γεωργική πολιτική δίνει στις χώρες της ΕΟΚ τον κοινό έλεγχο της παραγωγής τροφίμων. Τα τρόφιμα επαρκούν για όλο τον κόσμο και οι αγρότες αμείβονται καλά. Η ανεπιθύμητη παρενέργεια είναι η υπερπαραγωγή, με τεράστια πλεονάσματα προϊόντων. Από τη δεκαετία του 1990, τίθενται ως προτεραιότητες η μείωση των πλεονασμάτων, η βελτίωση της ποιότητας των τροφίμων και η προώθηση της βιωσιμότητας. </dc:title>
  <dc:creator>Efi Chrysovergi</dc:creator>
  <cp:lastModifiedBy>Έφη</cp:lastModifiedBy>
  <cp:revision>8</cp:revision>
  <dcterms:created xsi:type="dcterms:W3CDTF">2024-12-26T07:42:56Z</dcterms:created>
  <dcterms:modified xsi:type="dcterms:W3CDTF">2026-10-04T15:18:29Z</dcterms:modified>
</cp:coreProperties>
</file>