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664" y="-8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36498-343D-4109-BDBB-4C456C59D66B}" type="datetimeFigureOut">
              <a:rPr lang="el-GR" smtClean="0">
                <a:solidFill>
                  <a:srgbClr val="073E87"/>
                </a:solidFill>
              </a:rPr>
              <a:pPr/>
              <a:t>7/10/2025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9FB6B-03AA-4248-82AE-2029EACD166C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770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36498-343D-4109-BDBB-4C456C59D66B}" type="datetimeFigureOut">
              <a:rPr lang="el-GR" smtClean="0">
                <a:solidFill>
                  <a:srgbClr val="073E87"/>
                </a:solidFill>
              </a:rPr>
              <a:pPr/>
              <a:t>7/10/2025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9FB6B-03AA-4248-82AE-2029EACD166C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045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36498-343D-4109-BDBB-4C456C59D66B}" type="datetimeFigureOut">
              <a:rPr lang="el-GR" smtClean="0">
                <a:solidFill>
                  <a:srgbClr val="073E87"/>
                </a:solidFill>
              </a:rPr>
              <a:pPr/>
              <a:t>7/10/2025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9FB6B-03AA-4248-82AE-2029EACD166C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124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36498-343D-4109-BDBB-4C456C59D66B}" type="datetimeFigureOut">
              <a:rPr lang="el-GR" smtClean="0">
                <a:solidFill>
                  <a:srgbClr val="073E87"/>
                </a:solidFill>
              </a:rPr>
              <a:pPr/>
              <a:t>7/10/2025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9FB6B-03AA-4248-82AE-2029EACD166C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377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36498-343D-4109-BDBB-4C456C59D66B}" type="datetimeFigureOut">
              <a:rPr lang="el-GR" smtClean="0">
                <a:solidFill>
                  <a:srgbClr val="073E87"/>
                </a:solidFill>
              </a:rPr>
              <a:pPr/>
              <a:t>7/10/2025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9FB6B-03AA-4248-82AE-2029EACD166C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373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36498-343D-4109-BDBB-4C456C59D66B}" type="datetimeFigureOut">
              <a:rPr lang="el-GR" smtClean="0">
                <a:solidFill>
                  <a:srgbClr val="073E87"/>
                </a:solidFill>
              </a:rPr>
              <a:pPr/>
              <a:t>7/10/2025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9FB6B-03AA-4248-82AE-2029EACD166C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943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36498-343D-4109-BDBB-4C456C59D66B}" type="datetimeFigureOut">
              <a:rPr lang="el-GR" smtClean="0">
                <a:solidFill>
                  <a:srgbClr val="073E87"/>
                </a:solidFill>
              </a:rPr>
              <a:pPr/>
              <a:t>7/10/2025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9FB6B-03AA-4248-82AE-2029EACD166C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567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36498-343D-4109-BDBB-4C456C59D66B}" type="datetimeFigureOut">
              <a:rPr lang="el-GR" smtClean="0">
                <a:solidFill>
                  <a:srgbClr val="073E87"/>
                </a:solidFill>
              </a:rPr>
              <a:pPr/>
              <a:t>7/10/2025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9FB6B-03AA-4248-82AE-2029EACD166C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920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36498-343D-4109-BDBB-4C456C59D66B}" type="datetimeFigureOut">
              <a:rPr lang="el-GR" smtClean="0">
                <a:solidFill>
                  <a:srgbClr val="073E87"/>
                </a:solidFill>
              </a:rPr>
              <a:pPr/>
              <a:t>7/10/2025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9FB6B-03AA-4248-82AE-2029EACD166C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68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36498-343D-4109-BDBB-4C456C59D66B}" type="datetimeFigureOut">
              <a:rPr lang="el-GR" smtClean="0">
                <a:solidFill>
                  <a:srgbClr val="073E87"/>
                </a:solidFill>
              </a:rPr>
              <a:pPr/>
              <a:t>7/10/2025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9FB6B-03AA-4248-82AE-2029EACD166C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968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36498-343D-4109-BDBB-4C456C59D66B}" type="datetimeFigureOut">
              <a:rPr lang="el-GR" smtClean="0">
                <a:solidFill>
                  <a:srgbClr val="073E87"/>
                </a:solidFill>
              </a:rPr>
              <a:pPr/>
              <a:t>7/10/2025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9FB6B-03AA-4248-82AE-2029EACD166C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946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9F36498-343D-4109-BDBB-4C456C59D66B}" type="datetimeFigureOut">
              <a:rPr lang="el-GR" smtClean="0">
                <a:solidFill>
                  <a:srgbClr val="073E87"/>
                </a:solidFill>
              </a:rPr>
              <a:pPr/>
              <a:t>7/10/2025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E209FB6B-03AA-4248-82AE-2029EACD166C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608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1968" y="256880"/>
            <a:ext cx="8221379" cy="959420"/>
          </a:xfrm>
        </p:spPr>
        <p:txBody>
          <a:bodyPr>
            <a:noAutofit/>
          </a:bodyPr>
          <a:lstStyle/>
          <a:p>
            <a:r>
              <a:rPr lang="el-GR" sz="2800" b="1" dirty="0" smtClean="0">
                <a:solidFill>
                  <a:schemeClr val="tx1"/>
                </a:solidFill>
                <a:latin typeface="Segoe Script" pitchFamily="34" charset="0"/>
              </a:rPr>
              <a:t>1.2.</a:t>
            </a:r>
            <a:r>
              <a:rPr lang="en-US" sz="2800" b="1" dirty="0" smtClean="0">
                <a:solidFill>
                  <a:schemeClr val="tx1"/>
                </a:solidFill>
                <a:latin typeface="Segoe Script" pitchFamily="34" charset="0"/>
              </a:rPr>
              <a:t>2</a:t>
            </a:r>
            <a:r>
              <a:rPr lang="el-GR" sz="2800" b="1" dirty="0" smtClean="0">
                <a:solidFill>
                  <a:schemeClr val="tx1"/>
                </a:solidFill>
                <a:latin typeface="Segoe Script" pitchFamily="34" charset="0"/>
              </a:rPr>
              <a:t>  Μετάδοση και αντιμετώπιση των     </a:t>
            </a:r>
            <a:br>
              <a:rPr lang="el-GR" sz="2800" b="1" dirty="0" smtClean="0">
                <a:solidFill>
                  <a:schemeClr val="tx1"/>
                </a:solidFill>
                <a:latin typeface="Segoe Script" pitchFamily="34" charset="0"/>
              </a:rPr>
            </a:br>
            <a:r>
              <a:rPr lang="el-GR" sz="2800" b="1" dirty="0">
                <a:solidFill>
                  <a:schemeClr val="tx1"/>
                </a:solidFill>
                <a:latin typeface="Segoe Script" pitchFamily="34" charset="0"/>
              </a:rPr>
              <a:t> </a:t>
            </a:r>
            <a:r>
              <a:rPr lang="el-GR" sz="2800" b="1" dirty="0" smtClean="0">
                <a:solidFill>
                  <a:schemeClr val="tx1"/>
                </a:solidFill>
                <a:latin typeface="Segoe Script" pitchFamily="34" charset="0"/>
              </a:rPr>
              <a:t>  παθογόνων μικροοργανισμών</a:t>
            </a:r>
            <a:endParaRPr lang="el-GR" sz="2800" b="1" dirty="0">
              <a:solidFill>
                <a:schemeClr val="tx1"/>
              </a:solidFill>
              <a:latin typeface="Segoe Script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5533" y="1619798"/>
            <a:ext cx="5256584" cy="95410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latin typeface="Segoe Script" pitchFamily="34" charset="0"/>
              </a:rPr>
              <a:t>              Μόλυνση </a:t>
            </a:r>
            <a:r>
              <a:rPr lang="el-GR" sz="1600" dirty="0" smtClean="0">
                <a:solidFill>
                  <a:srgbClr val="FF0000"/>
                </a:solidFill>
                <a:latin typeface="Segoe Script" pitchFamily="34" charset="0"/>
              </a:rPr>
              <a:t>        </a:t>
            </a:r>
            <a:r>
              <a:rPr lang="el-GR" sz="1600" dirty="0" smtClean="0">
                <a:solidFill>
                  <a:prstClr val="black"/>
                </a:solidFill>
                <a:latin typeface="Segoe Script" pitchFamily="34" charset="0"/>
              </a:rPr>
              <a:t> </a:t>
            </a:r>
          </a:p>
          <a:p>
            <a:r>
              <a:rPr lang="el-GR" sz="1600" dirty="0" smtClean="0">
                <a:solidFill>
                  <a:prstClr val="black"/>
                </a:solidFill>
                <a:latin typeface="Segoe Script" pitchFamily="34" charset="0"/>
              </a:rPr>
              <a:t>Είναι η είσοδος ενός παθογόνου μικροοργανισμού στον οργανισμό μας.</a:t>
            </a:r>
            <a:endParaRPr lang="el-GR" sz="1600" dirty="0">
              <a:solidFill>
                <a:prstClr val="black"/>
              </a:solidFill>
              <a:latin typeface="Segoe Script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128" y="1196752"/>
            <a:ext cx="3000333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92702" y="3429000"/>
            <a:ext cx="5256584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latin typeface="Segoe Script" pitchFamily="34" charset="0"/>
              </a:rPr>
              <a:t>              Λοίμωξη </a:t>
            </a:r>
            <a:r>
              <a:rPr lang="el-GR" sz="1600" dirty="0" smtClean="0">
                <a:solidFill>
                  <a:srgbClr val="FF0000"/>
                </a:solidFill>
                <a:latin typeface="Segoe Script" pitchFamily="34" charset="0"/>
              </a:rPr>
              <a:t>        </a:t>
            </a:r>
            <a:r>
              <a:rPr lang="el-GR" sz="1600" dirty="0" smtClean="0">
                <a:solidFill>
                  <a:prstClr val="black"/>
                </a:solidFill>
                <a:latin typeface="Segoe Script" pitchFamily="34" charset="0"/>
              </a:rPr>
              <a:t> </a:t>
            </a:r>
          </a:p>
          <a:p>
            <a:r>
              <a:rPr lang="el-GR" sz="1600" dirty="0" smtClean="0">
                <a:solidFill>
                  <a:prstClr val="black"/>
                </a:solidFill>
                <a:latin typeface="Segoe Script" pitchFamily="34" charset="0"/>
              </a:rPr>
              <a:t>Είναι η εγκατάσταση και ο πολλαπλασιασμός του</a:t>
            </a:r>
            <a:endParaRPr lang="el-GR" sz="1600" dirty="0">
              <a:solidFill>
                <a:prstClr val="black"/>
              </a:solidFill>
              <a:latin typeface="Segoe Script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736" y="3101042"/>
            <a:ext cx="2857499" cy="2071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59632" y="4700003"/>
            <a:ext cx="4196983" cy="92333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l-GR" dirty="0" smtClean="0"/>
              <a:t>Μπορώ να έχω μόλυνση χωρίς λοίμωξη;</a:t>
            </a:r>
          </a:p>
          <a:p>
            <a:endParaRPr lang="el-GR" dirty="0"/>
          </a:p>
          <a:p>
            <a:r>
              <a:rPr lang="el-GR" dirty="0" smtClean="0"/>
              <a:t>Μπορώ να έχω λοίμωξη χωρίς μόλυνση;</a:t>
            </a:r>
            <a:endParaRPr lang="el-GR" dirty="0"/>
          </a:p>
        </p:txBody>
      </p:sp>
      <p:sp>
        <p:nvSpPr>
          <p:cNvPr id="9" name="3 - Θέση υποσέλιδου"/>
          <p:cNvSpPr>
            <a:spLocks noGrp="1"/>
          </p:cNvSpPr>
          <p:nvPr>
            <p:ph type="ftr" sz="quarter" idx="11"/>
          </p:nvPr>
        </p:nvSpPr>
        <p:spPr bwMode="auto">
          <a:xfrm>
            <a:off x="3492500" y="6453188"/>
            <a:ext cx="20955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altLang="el-GR" dirty="0" smtClean="0">
                <a:solidFill>
                  <a:srgbClr val="073E87"/>
                </a:solidFill>
              </a:rPr>
              <a:t>Γαριπίδης Ιορδάνης                                           Βιολόγος 2</a:t>
            </a:r>
            <a:r>
              <a:rPr lang="el-GR" altLang="el-GR" baseline="30000" dirty="0" smtClean="0">
                <a:solidFill>
                  <a:srgbClr val="073E87"/>
                </a:solidFill>
              </a:rPr>
              <a:t>ο</a:t>
            </a:r>
            <a:r>
              <a:rPr lang="el-GR" altLang="el-GR" dirty="0" smtClean="0">
                <a:solidFill>
                  <a:srgbClr val="073E87"/>
                </a:solidFill>
              </a:rPr>
              <a:t>  ΓΕΛ Σταυρούπολης</a:t>
            </a:r>
          </a:p>
        </p:txBody>
      </p:sp>
    </p:spTree>
    <p:extLst>
      <p:ext uri="{BB962C8B-B14F-4D97-AF65-F5344CB8AC3E}">
        <p14:creationId xmlns:p14="http://schemas.microsoft.com/office/powerpoint/2010/main" val="3056064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4" grpId="0" animBg="1"/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107504" y="1052736"/>
            <a:ext cx="8928992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1. Τι είναι η μόλυνση και τι η λοίμωξη;</a:t>
            </a:r>
          </a:p>
          <a:p>
            <a:pPr marL="0" indent="0">
              <a:buNone/>
            </a:pPr>
            <a:endParaRPr lang="el-GR" dirty="0" smtClean="0">
              <a:solidFill>
                <a:srgbClr val="FF0000"/>
              </a:solidFill>
              <a:latin typeface="Segoe Print" panose="02000600000000000000" pitchFamily="2" charset="0"/>
            </a:endParaRPr>
          </a:p>
          <a:p>
            <a:pPr marL="0" indent="0">
              <a:buNone/>
            </a:pPr>
            <a:r>
              <a:rPr lang="el-GR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2. Τι είναι τα λοιμώδη νοσήματα; </a:t>
            </a:r>
          </a:p>
          <a:p>
            <a:pPr marL="0" indent="0">
              <a:buNone/>
            </a:pPr>
            <a:r>
              <a:rPr lang="el-GR" dirty="0">
                <a:solidFill>
                  <a:srgbClr val="FF0000"/>
                </a:solidFill>
                <a:latin typeface="Segoe Print" panose="02000600000000000000" pitchFamily="2" charset="0"/>
              </a:rPr>
              <a:t> </a:t>
            </a:r>
            <a:r>
              <a:rPr lang="el-GR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  Αναφέρατε μερικά.</a:t>
            </a:r>
          </a:p>
          <a:p>
            <a:pPr marL="0" indent="0">
              <a:buNone/>
            </a:pPr>
            <a:endParaRPr lang="el-GR" dirty="0" smtClean="0">
              <a:solidFill>
                <a:srgbClr val="FF0000"/>
              </a:solidFill>
              <a:latin typeface="Segoe Print" panose="02000600000000000000" pitchFamily="2" charset="0"/>
            </a:endParaRPr>
          </a:p>
          <a:p>
            <a:pPr marL="0" indent="0">
              <a:buNone/>
            </a:pPr>
            <a:r>
              <a:rPr lang="el-GR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3. Μπορείτε να αναφέρετε ένα νόσημα που δεν είναι </a:t>
            </a:r>
          </a:p>
          <a:p>
            <a:pPr marL="0" indent="0">
              <a:buNone/>
            </a:pPr>
            <a:r>
              <a:rPr lang="el-GR" dirty="0">
                <a:solidFill>
                  <a:srgbClr val="FF0000"/>
                </a:solidFill>
                <a:latin typeface="Segoe Print" panose="02000600000000000000" pitchFamily="2" charset="0"/>
              </a:rPr>
              <a:t> </a:t>
            </a:r>
            <a:r>
              <a:rPr lang="el-GR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  λοιμώδες.</a:t>
            </a:r>
          </a:p>
          <a:p>
            <a:pPr marL="0" indent="0">
              <a:buNone/>
            </a:pPr>
            <a:endParaRPr lang="el-GR" smtClean="0">
              <a:solidFill>
                <a:srgbClr val="FF0000"/>
              </a:solidFill>
              <a:latin typeface="Segoe Print" panose="02000600000000000000" pitchFamily="2" charset="0"/>
            </a:endParaRPr>
          </a:p>
          <a:p>
            <a:pPr marL="0" indent="0">
              <a:buNone/>
            </a:pPr>
            <a:r>
              <a:rPr lang="el-GR" smtClean="0">
                <a:solidFill>
                  <a:srgbClr val="FF0000"/>
                </a:solidFill>
                <a:latin typeface="Segoe Print" panose="02000600000000000000" pitchFamily="2" charset="0"/>
              </a:rPr>
              <a:t>4</a:t>
            </a:r>
            <a:r>
              <a:rPr lang="el-GR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. Πότε μια ασθένεια είναι λοιμώδης; (κριτήρια Κωχ)</a:t>
            </a:r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179512" y="116632"/>
            <a:ext cx="4258816" cy="858424"/>
          </a:xfrm>
        </p:spPr>
        <p:txBody>
          <a:bodyPr/>
          <a:lstStyle/>
          <a:p>
            <a:r>
              <a:rPr lang="el-GR" b="1" dirty="0" smtClean="0">
                <a:solidFill>
                  <a:srgbClr val="FF0000"/>
                </a:solidFill>
              </a:rPr>
              <a:t>Για να δούμε…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5" name="3 - Θέση υποσέλιδου"/>
          <p:cNvSpPr>
            <a:spLocks noGrp="1"/>
          </p:cNvSpPr>
          <p:nvPr>
            <p:ph type="ftr" sz="quarter" idx="11"/>
          </p:nvPr>
        </p:nvSpPr>
        <p:spPr bwMode="auto">
          <a:xfrm>
            <a:off x="3492500" y="6453188"/>
            <a:ext cx="20955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altLang="el-GR" dirty="0" smtClean="0">
                <a:solidFill>
                  <a:srgbClr val="073E87"/>
                </a:solidFill>
              </a:rPr>
              <a:t>Γαριπίδης Ιορδάνης                                           Βιολόγος 2</a:t>
            </a:r>
            <a:r>
              <a:rPr lang="el-GR" altLang="el-GR" baseline="30000" dirty="0" smtClean="0">
                <a:solidFill>
                  <a:srgbClr val="073E87"/>
                </a:solidFill>
              </a:rPr>
              <a:t>ο</a:t>
            </a:r>
            <a:r>
              <a:rPr lang="el-GR" altLang="el-GR" dirty="0" smtClean="0">
                <a:solidFill>
                  <a:srgbClr val="073E87"/>
                </a:solidFill>
              </a:rPr>
              <a:t>  ΓΕΛ Σταυρούπολης</a:t>
            </a:r>
          </a:p>
        </p:txBody>
      </p:sp>
    </p:spTree>
    <p:extLst>
      <p:ext uri="{BB962C8B-B14F-4D97-AF65-F5344CB8AC3E}">
        <p14:creationId xmlns:p14="http://schemas.microsoft.com/office/powerpoint/2010/main" val="4044016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1968" y="256880"/>
            <a:ext cx="8221379" cy="959420"/>
          </a:xfrm>
        </p:spPr>
        <p:txBody>
          <a:bodyPr>
            <a:noAutofit/>
          </a:bodyPr>
          <a:lstStyle/>
          <a:p>
            <a:r>
              <a:rPr lang="el-GR" sz="2800" b="1" dirty="0" smtClean="0">
                <a:solidFill>
                  <a:schemeClr val="tx1"/>
                </a:solidFill>
                <a:latin typeface="Segoe Script" pitchFamily="34" charset="0"/>
              </a:rPr>
              <a:t>1.2.</a:t>
            </a:r>
            <a:r>
              <a:rPr lang="en-US" sz="2800" b="1" dirty="0" smtClean="0">
                <a:solidFill>
                  <a:schemeClr val="tx1"/>
                </a:solidFill>
                <a:latin typeface="Segoe Script" pitchFamily="34" charset="0"/>
              </a:rPr>
              <a:t>2</a:t>
            </a:r>
            <a:r>
              <a:rPr lang="el-GR" sz="2800" b="1" dirty="0" smtClean="0">
                <a:solidFill>
                  <a:schemeClr val="tx1"/>
                </a:solidFill>
                <a:latin typeface="Segoe Script" pitchFamily="34" charset="0"/>
              </a:rPr>
              <a:t>  Μετάδοση και αντιμετώπιση των     </a:t>
            </a:r>
            <a:br>
              <a:rPr lang="el-GR" sz="2800" b="1" dirty="0" smtClean="0">
                <a:solidFill>
                  <a:schemeClr val="tx1"/>
                </a:solidFill>
                <a:latin typeface="Segoe Script" pitchFamily="34" charset="0"/>
              </a:rPr>
            </a:br>
            <a:r>
              <a:rPr lang="el-GR" sz="2800" b="1" dirty="0">
                <a:solidFill>
                  <a:schemeClr val="tx1"/>
                </a:solidFill>
                <a:latin typeface="Segoe Script" pitchFamily="34" charset="0"/>
              </a:rPr>
              <a:t> </a:t>
            </a:r>
            <a:r>
              <a:rPr lang="el-GR" sz="2800" b="1" dirty="0" smtClean="0">
                <a:solidFill>
                  <a:schemeClr val="tx1"/>
                </a:solidFill>
                <a:latin typeface="Segoe Script" pitchFamily="34" charset="0"/>
              </a:rPr>
              <a:t>  παθογόνων μικροοργανισμών</a:t>
            </a:r>
            <a:endParaRPr lang="el-GR" sz="2800" b="1" dirty="0">
              <a:solidFill>
                <a:schemeClr val="tx1"/>
              </a:solidFill>
              <a:latin typeface="Segoe Script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07704" y="1196752"/>
            <a:ext cx="4546507" cy="95410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FF0000"/>
                </a:solidFill>
                <a:latin typeface="Segoe Script" pitchFamily="34" charset="0"/>
              </a:rPr>
              <a:t>Λοιμώδη νοσήματα </a:t>
            </a:r>
            <a:r>
              <a:rPr lang="el-GR" sz="1600" dirty="0" smtClean="0">
                <a:solidFill>
                  <a:srgbClr val="FF0000"/>
                </a:solidFill>
                <a:latin typeface="Segoe Script" pitchFamily="34" charset="0"/>
              </a:rPr>
              <a:t>        </a:t>
            </a:r>
            <a:r>
              <a:rPr lang="el-GR" sz="1600" dirty="0" smtClean="0">
                <a:solidFill>
                  <a:prstClr val="black"/>
                </a:solidFill>
                <a:latin typeface="Segoe Script" pitchFamily="34" charset="0"/>
              </a:rPr>
              <a:t> </a:t>
            </a:r>
          </a:p>
          <a:p>
            <a:pPr algn="ctr"/>
            <a:r>
              <a:rPr lang="el-GR" sz="1600" dirty="0" smtClean="0">
                <a:solidFill>
                  <a:prstClr val="black"/>
                </a:solidFill>
                <a:latin typeface="Segoe Script" pitchFamily="34" charset="0"/>
              </a:rPr>
              <a:t>Είναι αυτά που προκαλούνται από </a:t>
            </a:r>
          </a:p>
          <a:p>
            <a:pPr algn="ctr"/>
            <a:r>
              <a:rPr lang="el-GR" sz="1600" dirty="0" smtClean="0">
                <a:solidFill>
                  <a:prstClr val="black"/>
                </a:solidFill>
                <a:latin typeface="Segoe Script" pitchFamily="34" charset="0"/>
              </a:rPr>
              <a:t>παθογόνους μικροοργανισμούς.</a:t>
            </a:r>
            <a:endParaRPr lang="el-GR" sz="1600" dirty="0">
              <a:solidFill>
                <a:prstClr val="black"/>
              </a:solidFill>
              <a:latin typeface="Segoe Script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28288" y="4179595"/>
            <a:ext cx="3105337" cy="36933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l-GR" dirty="0" smtClean="0"/>
              <a:t>Ιλαρά … συνάχι … ευλογία…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858" y="2348880"/>
            <a:ext cx="1671141" cy="1671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61" y="2276872"/>
            <a:ext cx="2956485" cy="1743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955" y="2276872"/>
            <a:ext cx="2087389" cy="2087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653136"/>
            <a:ext cx="3972854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92080" y="5194066"/>
            <a:ext cx="3494546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l-GR" dirty="0" smtClean="0"/>
              <a:t>Τα λοιμώδη νοσήματα </a:t>
            </a:r>
          </a:p>
          <a:p>
            <a:pPr algn="ctr"/>
            <a:r>
              <a:rPr lang="el-GR" dirty="0"/>
              <a:t>α</a:t>
            </a:r>
            <a:r>
              <a:rPr lang="el-GR" dirty="0" smtClean="0"/>
              <a:t>ποδεκάτιζαν την ανθρωπότητα</a:t>
            </a:r>
            <a:endParaRPr lang="el-GR" dirty="0"/>
          </a:p>
        </p:txBody>
      </p:sp>
      <p:sp>
        <p:nvSpPr>
          <p:cNvPr id="12" name="3 - Θέση υποσέλιδου"/>
          <p:cNvSpPr>
            <a:spLocks noGrp="1"/>
          </p:cNvSpPr>
          <p:nvPr>
            <p:ph type="ftr" sz="quarter" idx="11"/>
          </p:nvPr>
        </p:nvSpPr>
        <p:spPr bwMode="auto">
          <a:xfrm>
            <a:off x="3492500" y="6453188"/>
            <a:ext cx="20955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altLang="el-GR" dirty="0" smtClean="0">
                <a:solidFill>
                  <a:srgbClr val="073E87"/>
                </a:solidFill>
              </a:rPr>
              <a:t>Γαριπίδης Ιορδάνης                                           Βιολόγος 2</a:t>
            </a:r>
            <a:r>
              <a:rPr lang="el-GR" altLang="el-GR" baseline="30000" dirty="0" smtClean="0">
                <a:solidFill>
                  <a:srgbClr val="073E87"/>
                </a:solidFill>
              </a:rPr>
              <a:t>ο</a:t>
            </a:r>
            <a:r>
              <a:rPr lang="el-GR" altLang="el-GR" dirty="0" smtClean="0">
                <a:solidFill>
                  <a:srgbClr val="073E87"/>
                </a:solidFill>
              </a:rPr>
              <a:t>  ΓΕΛ Σταυρούπολης</a:t>
            </a:r>
          </a:p>
        </p:txBody>
      </p:sp>
    </p:spTree>
    <p:extLst>
      <p:ext uri="{BB962C8B-B14F-4D97-AF65-F5344CB8AC3E}">
        <p14:creationId xmlns:p14="http://schemas.microsoft.com/office/powerpoint/2010/main" val="3823999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3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120224" y="188640"/>
            <a:ext cx="4168989" cy="648072"/>
          </a:xfrm>
        </p:spPr>
        <p:txBody>
          <a:bodyPr>
            <a:noAutofit/>
          </a:bodyPr>
          <a:lstStyle/>
          <a:p>
            <a:r>
              <a:rPr lang="el-GR" sz="2800" b="1" dirty="0" smtClean="0">
                <a:solidFill>
                  <a:schemeClr val="tx1"/>
                </a:solidFill>
                <a:latin typeface="Segoe Script" pitchFamily="34" charset="0"/>
              </a:rPr>
              <a:t>Κριτήρια του Κοχ</a:t>
            </a:r>
            <a:endParaRPr lang="el-GR" sz="2800" b="1" dirty="0">
              <a:solidFill>
                <a:schemeClr val="tx1"/>
              </a:solidFill>
              <a:latin typeface="Segoe Script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2563" y="1844824"/>
            <a:ext cx="777686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FF0000"/>
                </a:solidFill>
                <a:latin typeface="Segoe Script" pitchFamily="34" charset="0"/>
              </a:rPr>
              <a:t>Για να είναι λοιμώδης μια ασθένεια πρέπει</a:t>
            </a:r>
            <a:endParaRPr lang="el-GR" sz="1600" dirty="0" smtClean="0">
              <a:solidFill>
                <a:srgbClr val="FF0000"/>
              </a:solidFill>
              <a:latin typeface="Segoe Script" pitchFamily="34" charset="0"/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251520" y="764704"/>
            <a:ext cx="86409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 smtClean="0"/>
              <a:t>Μελετώντας το βακτήριο που προκαλεί τη φυματίωση ο Κωχ διατύπωσε τις προϋποθέσεις που πρέπει να ικανοποιούνται για να θεωρηθεί μία ασθένεια λοιμώδης ή πότε μια ασθένεια οφείλεται σε παθογόνο μικροοργανισμό. </a:t>
            </a:r>
            <a:endParaRPr lang="el-GR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260873" y="2420888"/>
            <a:ext cx="8080243" cy="95410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600" dirty="0" smtClean="0">
                <a:solidFill>
                  <a:srgbClr val="FF0000"/>
                </a:solidFill>
                <a:latin typeface="Segoe Script" pitchFamily="34" charset="0"/>
              </a:rPr>
              <a:t>       </a:t>
            </a:r>
            <a:r>
              <a:rPr lang="el-GR" sz="1600" dirty="0" smtClean="0">
                <a:solidFill>
                  <a:prstClr val="black"/>
                </a:solidFill>
                <a:latin typeface="Segoe Script" pitchFamily="34" charset="0"/>
              </a:rPr>
              <a:t> </a:t>
            </a:r>
          </a:p>
          <a:p>
            <a:r>
              <a:rPr lang="el-GR" sz="2000" dirty="0" smtClean="0">
                <a:solidFill>
                  <a:prstClr val="black"/>
                </a:solidFill>
                <a:latin typeface="Segoe Script" pitchFamily="34" charset="0"/>
              </a:rPr>
              <a:t>α</a:t>
            </a:r>
            <a:r>
              <a:rPr lang="el-GR" sz="2000" dirty="0">
                <a:solidFill>
                  <a:prstClr val="black"/>
                </a:solidFill>
                <a:latin typeface="Segoe Script" pitchFamily="34" charset="0"/>
              </a:rPr>
              <a:t>. το μικρόβιο να ανιχνεύεται στους ιστούς ή στα υγρά του </a:t>
            </a:r>
            <a:r>
              <a:rPr lang="el-GR" sz="2000" dirty="0" smtClean="0">
                <a:solidFill>
                  <a:prstClr val="black"/>
                </a:solidFill>
                <a:latin typeface="Segoe Script" pitchFamily="34" charset="0"/>
              </a:rPr>
              <a:t>    </a:t>
            </a:r>
          </a:p>
          <a:p>
            <a:r>
              <a:rPr lang="el-GR" sz="2000" dirty="0">
                <a:solidFill>
                  <a:prstClr val="black"/>
                </a:solidFill>
                <a:latin typeface="Segoe Script" pitchFamily="34" charset="0"/>
              </a:rPr>
              <a:t> </a:t>
            </a:r>
            <a:r>
              <a:rPr lang="el-GR" sz="2000" dirty="0" smtClean="0">
                <a:solidFill>
                  <a:prstClr val="black"/>
                </a:solidFill>
                <a:latin typeface="Segoe Script" pitchFamily="34" charset="0"/>
              </a:rPr>
              <a:t>  ασθενούς </a:t>
            </a:r>
            <a:r>
              <a:rPr lang="el-GR" sz="2000" dirty="0">
                <a:solidFill>
                  <a:prstClr val="black"/>
                </a:solidFill>
                <a:latin typeface="Segoe Script" pitchFamily="34" charset="0"/>
              </a:rPr>
              <a:t>ή στο </a:t>
            </a:r>
            <a:r>
              <a:rPr lang="el-GR" sz="2000" dirty="0" smtClean="0">
                <a:solidFill>
                  <a:prstClr val="black"/>
                </a:solidFill>
                <a:latin typeface="Segoe Script" pitchFamily="34" charset="0"/>
              </a:rPr>
              <a:t>νεκρό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1520" y="3573016"/>
            <a:ext cx="8640960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600" dirty="0" smtClean="0">
                <a:solidFill>
                  <a:srgbClr val="FF0000"/>
                </a:solidFill>
                <a:latin typeface="Segoe Script" pitchFamily="34" charset="0"/>
              </a:rPr>
              <a:t>       </a:t>
            </a:r>
            <a:r>
              <a:rPr lang="el-GR" sz="1600" dirty="0" smtClean="0">
                <a:solidFill>
                  <a:prstClr val="black"/>
                </a:solidFill>
                <a:latin typeface="Segoe Script" pitchFamily="34" charset="0"/>
              </a:rPr>
              <a:t> </a:t>
            </a:r>
          </a:p>
          <a:p>
            <a:r>
              <a:rPr lang="el-GR" sz="2000" dirty="0" smtClean="0">
                <a:solidFill>
                  <a:prstClr val="black"/>
                </a:solidFill>
                <a:latin typeface="Segoe Script" pitchFamily="34" charset="0"/>
              </a:rPr>
              <a:t>β</a:t>
            </a:r>
            <a:r>
              <a:rPr lang="el-GR" sz="2000" dirty="0">
                <a:solidFill>
                  <a:prstClr val="black"/>
                </a:solidFill>
                <a:latin typeface="Segoe Script" pitchFamily="34" charset="0"/>
              </a:rPr>
              <a:t>. να μπορεί να απομονωθεί  και να καλλιεργηθεί στο εργαστήριο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1520" y="4437112"/>
            <a:ext cx="8640960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2000" dirty="0" smtClean="0">
                <a:solidFill>
                  <a:prstClr val="black"/>
                </a:solidFill>
                <a:latin typeface="Segoe Script" pitchFamily="34" charset="0"/>
              </a:rPr>
              <a:t>γ</a:t>
            </a:r>
            <a:r>
              <a:rPr lang="el-GR" sz="2000" dirty="0">
                <a:solidFill>
                  <a:prstClr val="black"/>
                </a:solidFill>
                <a:latin typeface="Segoe Script" pitchFamily="34" charset="0"/>
              </a:rPr>
              <a:t>. να προκαλεί την ίδια ασθένεια και σε πειραματόζωα και να </a:t>
            </a:r>
            <a:r>
              <a:rPr lang="el-GR" sz="2000" dirty="0" smtClean="0">
                <a:solidFill>
                  <a:prstClr val="black"/>
                </a:solidFill>
                <a:latin typeface="Segoe Script" pitchFamily="34" charset="0"/>
              </a:rPr>
              <a:t> </a:t>
            </a:r>
          </a:p>
          <a:p>
            <a:r>
              <a:rPr lang="el-GR" sz="2000" dirty="0">
                <a:solidFill>
                  <a:prstClr val="black"/>
                </a:solidFill>
                <a:latin typeface="Segoe Script" pitchFamily="34" charset="0"/>
              </a:rPr>
              <a:t> </a:t>
            </a:r>
            <a:r>
              <a:rPr lang="el-GR" sz="2000" dirty="0" smtClean="0">
                <a:solidFill>
                  <a:prstClr val="black"/>
                </a:solidFill>
                <a:latin typeface="Segoe Script" pitchFamily="34" charset="0"/>
              </a:rPr>
              <a:t>  απομονώνεται </a:t>
            </a:r>
            <a:r>
              <a:rPr lang="el-GR" sz="2000" dirty="0">
                <a:solidFill>
                  <a:prstClr val="black"/>
                </a:solidFill>
                <a:latin typeface="Segoe Script" pitchFamily="34" charset="0"/>
              </a:rPr>
              <a:t>από </a:t>
            </a:r>
            <a:r>
              <a:rPr lang="el-GR" sz="2000" dirty="0" smtClean="0">
                <a:solidFill>
                  <a:prstClr val="black"/>
                </a:solidFill>
                <a:latin typeface="Segoe Script" pitchFamily="34" charset="0"/>
              </a:rPr>
              <a:t>αυτά</a:t>
            </a:r>
            <a:endParaRPr lang="el-GR" sz="2000" dirty="0">
              <a:solidFill>
                <a:prstClr val="black"/>
              </a:solidFill>
              <a:latin typeface="Segoe Script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660" y="5229200"/>
            <a:ext cx="1256098" cy="155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653" y="5229200"/>
            <a:ext cx="2116675" cy="1499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3 - Θέση υποσέλιδου"/>
          <p:cNvSpPr>
            <a:spLocks noGrp="1"/>
          </p:cNvSpPr>
          <p:nvPr>
            <p:ph type="ftr" sz="quarter" idx="11"/>
          </p:nvPr>
        </p:nvSpPr>
        <p:spPr bwMode="auto">
          <a:xfrm>
            <a:off x="3492500" y="6453188"/>
            <a:ext cx="20955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altLang="el-GR" dirty="0" smtClean="0">
                <a:solidFill>
                  <a:srgbClr val="073E87"/>
                </a:solidFill>
              </a:rPr>
              <a:t>Γαριπίδης Ιορδάνης                                           Βιολόγος 2</a:t>
            </a:r>
            <a:r>
              <a:rPr lang="el-GR" altLang="el-GR" baseline="30000" dirty="0" smtClean="0">
                <a:solidFill>
                  <a:srgbClr val="073E87"/>
                </a:solidFill>
              </a:rPr>
              <a:t>ο</a:t>
            </a:r>
            <a:r>
              <a:rPr lang="el-GR" altLang="el-GR" dirty="0" smtClean="0">
                <a:solidFill>
                  <a:srgbClr val="073E87"/>
                </a:solidFill>
              </a:rPr>
              <a:t>  ΓΕΛ Σταυρούπολης</a:t>
            </a:r>
          </a:p>
        </p:txBody>
      </p:sp>
    </p:spTree>
    <p:extLst>
      <p:ext uri="{BB962C8B-B14F-4D97-AF65-F5344CB8AC3E}">
        <p14:creationId xmlns:p14="http://schemas.microsoft.com/office/powerpoint/2010/main" val="21580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691680" y="206056"/>
            <a:ext cx="4168989" cy="648072"/>
          </a:xfrm>
        </p:spPr>
        <p:txBody>
          <a:bodyPr>
            <a:noAutofit/>
          </a:bodyPr>
          <a:lstStyle/>
          <a:p>
            <a:r>
              <a:rPr lang="el-GR" sz="2800" b="1" dirty="0" smtClean="0">
                <a:solidFill>
                  <a:schemeClr val="tx1"/>
                </a:solidFill>
                <a:latin typeface="Segoe Script" pitchFamily="34" charset="0"/>
              </a:rPr>
              <a:t>Τοξίνες …</a:t>
            </a:r>
            <a:endParaRPr lang="el-GR" sz="2800" b="1" dirty="0">
              <a:solidFill>
                <a:schemeClr val="tx1"/>
              </a:solidFill>
              <a:latin typeface="Segoe Script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1916" y="908720"/>
            <a:ext cx="7416823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FF0000"/>
                </a:solidFill>
                <a:latin typeface="Segoe Script" pitchFamily="34" charset="0"/>
              </a:rPr>
              <a:t>Είναι ουσίες που παράγονται από βακτήρια και απειλούν την υγεία μας </a:t>
            </a:r>
            <a:endParaRPr lang="el-GR" sz="1600" dirty="0" smtClean="0">
              <a:solidFill>
                <a:srgbClr val="FF0000"/>
              </a:solidFill>
              <a:latin typeface="Segoe Scrip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0873" y="2204864"/>
            <a:ext cx="8631607" cy="10156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rgbClr val="FF0000"/>
                </a:solidFill>
                <a:latin typeface="Segoe Script" pitchFamily="34" charset="0"/>
              </a:rPr>
              <a:t>Ένδοτοξίνες</a:t>
            </a:r>
            <a:r>
              <a:rPr lang="el-GR" sz="2000" b="1" dirty="0" smtClean="0">
                <a:solidFill>
                  <a:prstClr val="black"/>
                </a:solidFill>
                <a:latin typeface="Segoe Script" pitchFamily="34" charset="0"/>
              </a:rPr>
              <a:t>  </a:t>
            </a:r>
            <a:r>
              <a:rPr lang="el-GR" sz="2000" dirty="0" smtClean="0">
                <a:solidFill>
                  <a:prstClr val="black"/>
                </a:solidFill>
                <a:latin typeface="Segoe Script" pitchFamily="34" charset="0"/>
              </a:rPr>
              <a:t>βρίσκονται στο κυτταρικό τοίχωμα ορισμένων     </a:t>
            </a:r>
          </a:p>
          <a:p>
            <a:r>
              <a:rPr lang="el-GR" sz="2000" dirty="0">
                <a:solidFill>
                  <a:prstClr val="black"/>
                </a:solidFill>
                <a:latin typeface="Segoe Script" pitchFamily="34" charset="0"/>
              </a:rPr>
              <a:t> </a:t>
            </a:r>
            <a:r>
              <a:rPr lang="el-GR" sz="2000" dirty="0" smtClean="0">
                <a:solidFill>
                  <a:prstClr val="black"/>
                </a:solidFill>
                <a:latin typeface="Segoe Script" pitchFamily="34" charset="0"/>
              </a:rPr>
              <a:t>                παθογόνων βακτηρίων </a:t>
            </a:r>
          </a:p>
          <a:p>
            <a:r>
              <a:rPr lang="el-GR" sz="2000" dirty="0">
                <a:solidFill>
                  <a:prstClr val="black"/>
                </a:solidFill>
                <a:latin typeface="Segoe Script" pitchFamily="34" charset="0"/>
              </a:rPr>
              <a:t> </a:t>
            </a:r>
            <a:r>
              <a:rPr lang="el-GR" sz="2000" dirty="0" smtClean="0">
                <a:solidFill>
                  <a:prstClr val="black"/>
                </a:solidFill>
                <a:latin typeface="Segoe Script" pitchFamily="34" charset="0"/>
              </a:rPr>
              <a:t>                και προκαλούν πυρετό και πτώση της πίεσης.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5374" y="3372927"/>
            <a:ext cx="8631607" cy="132343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rgbClr val="FF0000"/>
                </a:solidFill>
                <a:latin typeface="Segoe Script" pitchFamily="34" charset="0"/>
              </a:rPr>
              <a:t>Έξωτοξίνες</a:t>
            </a:r>
            <a:r>
              <a:rPr lang="el-GR" sz="2000" b="1" dirty="0" smtClean="0">
                <a:solidFill>
                  <a:prstClr val="black"/>
                </a:solidFill>
                <a:latin typeface="Segoe Script" pitchFamily="34" charset="0"/>
              </a:rPr>
              <a:t> </a:t>
            </a:r>
            <a:r>
              <a:rPr lang="el-GR" sz="2000" dirty="0" smtClean="0">
                <a:solidFill>
                  <a:prstClr val="black"/>
                </a:solidFill>
                <a:latin typeface="Segoe Script" pitchFamily="34" charset="0"/>
              </a:rPr>
              <a:t>εκκρίνονται από τα παθογόνα βακτήρια και </a:t>
            </a:r>
          </a:p>
          <a:p>
            <a:r>
              <a:rPr lang="el-GR" sz="2000" dirty="0" smtClean="0">
                <a:solidFill>
                  <a:prstClr val="black"/>
                </a:solidFill>
                <a:latin typeface="Segoe Script" pitchFamily="34" charset="0"/>
              </a:rPr>
              <a:t>                με την κυκλοφορία του αίματος</a:t>
            </a:r>
          </a:p>
          <a:p>
            <a:r>
              <a:rPr lang="el-GR" sz="2000" dirty="0">
                <a:solidFill>
                  <a:prstClr val="black"/>
                </a:solidFill>
                <a:latin typeface="Segoe Script" pitchFamily="34" charset="0"/>
              </a:rPr>
              <a:t> </a:t>
            </a:r>
            <a:r>
              <a:rPr lang="el-GR" sz="2000" dirty="0" smtClean="0">
                <a:solidFill>
                  <a:prstClr val="black"/>
                </a:solidFill>
                <a:latin typeface="Segoe Script" pitchFamily="34" charset="0"/>
              </a:rPr>
              <a:t>               διασπείρονται στο σώμα και </a:t>
            </a:r>
          </a:p>
          <a:p>
            <a:r>
              <a:rPr lang="el-GR" sz="2000" dirty="0">
                <a:solidFill>
                  <a:prstClr val="black"/>
                </a:solidFill>
                <a:latin typeface="Segoe Script" pitchFamily="34" charset="0"/>
              </a:rPr>
              <a:t> </a:t>
            </a:r>
            <a:r>
              <a:rPr lang="el-GR" sz="2000" dirty="0" smtClean="0">
                <a:solidFill>
                  <a:prstClr val="black"/>
                </a:solidFill>
                <a:latin typeface="Segoe Script" pitchFamily="34" charset="0"/>
              </a:rPr>
              <a:t>               προσβάλλουν διάφορα όργανα.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046" y="4868016"/>
            <a:ext cx="2088232" cy="1832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776" y="4868016"/>
            <a:ext cx="3570916" cy="1513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3 - Θέση υποσέλιδου"/>
          <p:cNvSpPr>
            <a:spLocks noGrp="1"/>
          </p:cNvSpPr>
          <p:nvPr>
            <p:ph type="ftr" sz="quarter" idx="11"/>
          </p:nvPr>
        </p:nvSpPr>
        <p:spPr bwMode="auto">
          <a:xfrm>
            <a:off x="3492500" y="6453188"/>
            <a:ext cx="20955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altLang="el-GR" dirty="0" smtClean="0">
                <a:solidFill>
                  <a:srgbClr val="073E87"/>
                </a:solidFill>
              </a:rPr>
              <a:t>Γαριπίδης Ιορδάνης                                           Βιολόγος 2</a:t>
            </a:r>
            <a:r>
              <a:rPr lang="el-GR" altLang="el-GR" baseline="30000" dirty="0" smtClean="0">
                <a:solidFill>
                  <a:srgbClr val="073E87"/>
                </a:solidFill>
              </a:rPr>
              <a:t>ο</a:t>
            </a:r>
            <a:r>
              <a:rPr lang="el-GR" altLang="el-GR" dirty="0" smtClean="0">
                <a:solidFill>
                  <a:srgbClr val="073E87"/>
                </a:solidFill>
              </a:rPr>
              <a:t>  ΓΕΛ Σταυρούπολης</a:t>
            </a:r>
          </a:p>
        </p:txBody>
      </p:sp>
    </p:spTree>
    <p:extLst>
      <p:ext uri="{BB962C8B-B14F-4D97-AF65-F5344CB8AC3E}">
        <p14:creationId xmlns:p14="http://schemas.microsoft.com/office/powerpoint/2010/main" val="3342842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1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35496" y="116632"/>
            <a:ext cx="7200800" cy="648072"/>
          </a:xfrm>
        </p:spPr>
        <p:txBody>
          <a:bodyPr>
            <a:noAutofit/>
          </a:bodyPr>
          <a:lstStyle/>
          <a:p>
            <a:r>
              <a:rPr lang="el-GR" sz="2800" b="1" dirty="0" smtClean="0">
                <a:solidFill>
                  <a:schemeClr val="tx1"/>
                </a:solidFill>
                <a:latin typeface="Segoe Script" pitchFamily="34" charset="0"/>
              </a:rPr>
              <a:t>Τρόποι μετάδοσης των μικροβίων…</a:t>
            </a:r>
            <a:endParaRPr lang="el-GR" sz="2800" b="1" dirty="0">
              <a:solidFill>
                <a:schemeClr val="tx1"/>
              </a:solidFill>
              <a:latin typeface="Segoe Scrip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512" y="764704"/>
            <a:ext cx="863160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solidFill>
                  <a:prstClr val="black"/>
                </a:solidFill>
                <a:latin typeface="Segoe Script" pitchFamily="34" charset="0"/>
              </a:rPr>
              <a:t>α</a:t>
            </a:r>
            <a:r>
              <a:rPr lang="el-GR" sz="2000" dirty="0">
                <a:solidFill>
                  <a:prstClr val="black"/>
                </a:solidFill>
                <a:latin typeface="Segoe Script" pitchFamily="34" charset="0"/>
              </a:rPr>
              <a:t>. με την τροφή και το νερό</a:t>
            </a:r>
          </a:p>
          <a:p>
            <a:endParaRPr lang="el-GR" sz="2000" dirty="0" smtClean="0">
              <a:solidFill>
                <a:prstClr val="black"/>
              </a:solidFill>
              <a:latin typeface="Segoe Script" pitchFamily="34" charset="0"/>
            </a:endParaRPr>
          </a:p>
          <a:p>
            <a:r>
              <a:rPr lang="el-GR" sz="2000" dirty="0" smtClean="0">
                <a:solidFill>
                  <a:prstClr val="black"/>
                </a:solidFill>
                <a:latin typeface="Segoe Script" pitchFamily="34" charset="0"/>
              </a:rPr>
              <a:t>β</a:t>
            </a:r>
            <a:r>
              <a:rPr lang="el-GR" sz="2000" dirty="0">
                <a:solidFill>
                  <a:prstClr val="black"/>
                </a:solidFill>
                <a:latin typeface="Segoe Script" pitchFamily="34" charset="0"/>
              </a:rPr>
              <a:t>. με την επαφή με μολυσμένα ζώα</a:t>
            </a:r>
          </a:p>
          <a:p>
            <a:endParaRPr lang="el-GR" sz="2000" dirty="0" smtClean="0">
              <a:solidFill>
                <a:prstClr val="black"/>
              </a:solidFill>
              <a:latin typeface="Segoe Script" pitchFamily="34" charset="0"/>
            </a:endParaRPr>
          </a:p>
          <a:p>
            <a:r>
              <a:rPr lang="el-GR" sz="2000" dirty="0" smtClean="0">
                <a:solidFill>
                  <a:prstClr val="black"/>
                </a:solidFill>
                <a:latin typeface="Segoe Script" pitchFamily="34" charset="0"/>
              </a:rPr>
              <a:t>γ</a:t>
            </a:r>
            <a:r>
              <a:rPr lang="el-GR" sz="2000" dirty="0">
                <a:solidFill>
                  <a:prstClr val="black"/>
                </a:solidFill>
                <a:latin typeface="Segoe Script" pitchFamily="34" charset="0"/>
              </a:rPr>
              <a:t>. με σταγονίδια του βήχα ασθενούς ατόμου</a:t>
            </a:r>
          </a:p>
          <a:p>
            <a:endParaRPr lang="el-GR" sz="2000" dirty="0" smtClean="0">
              <a:solidFill>
                <a:prstClr val="black"/>
              </a:solidFill>
              <a:latin typeface="Segoe Script" pitchFamily="34" charset="0"/>
            </a:endParaRPr>
          </a:p>
          <a:p>
            <a:r>
              <a:rPr lang="el-GR" sz="2000" dirty="0" smtClean="0">
                <a:solidFill>
                  <a:prstClr val="black"/>
                </a:solidFill>
                <a:latin typeface="Segoe Script" pitchFamily="34" charset="0"/>
              </a:rPr>
              <a:t>δ</a:t>
            </a:r>
            <a:r>
              <a:rPr lang="el-GR" sz="2000" dirty="0">
                <a:solidFill>
                  <a:prstClr val="black"/>
                </a:solidFill>
                <a:latin typeface="Segoe Script" pitchFamily="34" charset="0"/>
              </a:rPr>
              <a:t>. με την άμεση επαφή με μολυσμένο άτομο</a:t>
            </a:r>
          </a:p>
          <a:p>
            <a:endParaRPr lang="el-GR" sz="2000" dirty="0" smtClean="0">
              <a:solidFill>
                <a:prstClr val="black"/>
              </a:solidFill>
              <a:latin typeface="Segoe Script" pitchFamily="34" charset="0"/>
            </a:endParaRPr>
          </a:p>
          <a:p>
            <a:r>
              <a:rPr lang="el-GR" sz="2000" dirty="0" smtClean="0">
                <a:solidFill>
                  <a:prstClr val="black"/>
                </a:solidFill>
                <a:latin typeface="Segoe Script" pitchFamily="34" charset="0"/>
              </a:rPr>
              <a:t>ε</a:t>
            </a:r>
            <a:r>
              <a:rPr lang="el-GR" sz="2000" dirty="0">
                <a:solidFill>
                  <a:prstClr val="black"/>
                </a:solidFill>
                <a:latin typeface="Segoe Script" pitchFamily="34" charset="0"/>
              </a:rPr>
              <a:t>. με έμμεση επαφή με αντικείμενα που έχουν χρησιμοποιηθεί </a:t>
            </a:r>
            <a:endParaRPr lang="el-GR" sz="2000" dirty="0" smtClean="0">
              <a:solidFill>
                <a:prstClr val="black"/>
              </a:solidFill>
              <a:latin typeface="Segoe Script" pitchFamily="34" charset="0"/>
            </a:endParaRPr>
          </a:p>
          <a:p>
            <a:r>
              <a:rPr lang="el-GR" sz="2000" dirty="0">
                <a:solidFill>
                  <a:prstClr val="black"/>
                </a:solidFill>
                <a:latin typeface="Segoe Script" pitchFamily="34" charset="0"/>
              </a:rPr>
              <a:t> </a:t>
            </a:r>
            <a:r>
              <a:rPr lang="el-GR" sz="2000" dirty="0" smtClean="0">
                <a:solidFill>
                  <a:prstClr val="black"/>
                </a:solidFill>
                <a:latin typeface="Segoe Script" pitchFamily="34" charset="0"/>
              </a:rPr>
              <a:t>  από </a:t>
            </a:r>
            <a:r>
              <a:rPr lang="el-GR" sz="2000" dirty="0">
                <a:solidFill>
                  <a:prstClr val="black"/>
                </a:solidFill>
                <a:latin typeface="Segoe Script" pitchFamily="34" charset="0"/>
              </a:rPr>
              <a:t>μολυσμένο άτομο</a:t>
            </a:r>
          </a:p>
          <a:p>
            <a:r>
              <a:rPr lang="el-GR" sz="2000" dirty="0">
                <a:solidFill>
                  <a:prstClr val="black"/>
                </a:solidFill>
                <a:latin typeface="Segoe Script" pitchFamily="34" charset="0"/>
              </a:rPr>
              <a:t>       </a:t>
            </a:r>
            <a:endParaRPr lang="el-GR" sz="2000" dirty="0" smtClean="0">
              <a:solidFill>
                <a:prstClr val="black"/>
              </a:solidFill>
              <a:latin typeface="Segoe Script" pitchFamily="34" charset="0"/>
            </a:endParaRPr>
          </a:p>
          <a:p>
            <a:r>
              <a:rPr lang="el-GR" sz="2000" dirty="0" smtClean="0">
                <a:solidFill>
                  <a:srgbClr val="FF0000"/>
                </a:solidFill>
                <a:latin typeface="Segoe Script" pitchFamily="34" charset="0"/>
              </a:rPr>
              <a:t>Συνήθως </a:t>
            </a:r>
            <a:r>
              <a:rPr lang="el-GR" sz="2000" dirty="0">
                <a:solidFill>
                  <a:srgbClr val="FF0000"/>
                </a:solidFill>
                <a:latin typeface="Segoe Script" pitchFamily="34" charset="0"/>
              </a:rPr>
              <a:t>εισέρχονται στον οργανισμό από ασυνέχεια του δέρματος ή από τους </a:t>
            </a:r>
            <a:r>
              <a:rPr lang="el-GR" sz="2000" dirty="0" smtClean="0">
                <a:solidFill>
                  <a:srgbClr val="FF0000"/>
                </a:solidFill>
                <a:latin typeface="Segoe Script" pitchFamily="34" charset="0"/>
              </a:rPr>
              <a:t>βλεννογόνους </a:t>
            </a:r>
            <a:r>
              <a:rPr lang="el-GR" sz="2000" dirty="0">
                <a:solidFill>
                  <a:srgbClr val="FF0000"/>
                </a:solidFill>
                <a:latin typeface="Segoe Script" pitchFamily="34" charset="0"/>
              </a:rPr>
              <a:t>που υπάρχουν σε κοιλότητες τους οργανισμού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373216"/>
            <a:ext cx="2797376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799" y="5157192"/>
            <a:ext cx="1781607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184677"/>
            <a:ext cx="1167413" cy="980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190" y="5134123"/>
            <a:ext cx="2508250" cy="131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3833" y="650486"/>
            <a:ext cx="2898647" cy="1816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3 - Θέση υποσέλιδου"/>
          <p:cNvSpPr>
            <a:spLocks noGrp="1"/>
          </p:cNvSpPr>
          <p:nvPr>
            <p:ph type="ftr" sz="quarter" idx="11"/>
          </p:nvPr>
        </p:nvSpPr>
        <p:spPr bwMode="auto">
          <a:xfrm>
            <a:off x="3492500" y="6453188"/>
            <a:ext cx="20955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altLang="el-GR" dirty="0" smtClean="0">
                <a:solidFill>
                  <a:srgbClr val="073E87"/>
                </a:solidFill>
              </a:rPr>
              <a:t>Γαριπίδης Ιορδάνης                                           Βιολόγος 2</a:t>
            </a:r>
            <a:r>
              <a:rPr lang="el-GR" altLang="el-GR" baseline="30000" dirty="0" smtClean="0">
                <a:solidFill>
                  <a:srgbClr val="073E87"/>
                </a:solidFill>
              </a:rPr>
              <a:t>ο</a:t>
            </a:r>
            <a:r>
              <a:rPr lang="el-GR" altLang="el-GR" dirty="0" smtClean="0">
                <a:solidFill>
                  <a:srgbClr val="073E87"/>
                </a:solidFill>
              </a:rPr>
              <a:t>  ΓΕΛ Σταυρούπολης</a:t>
            </a:r>
          </a:p>
        </p:txBody>
      </p:sp>
    </p:spTree>
    <p:extLst>
      <p:ext uri="{BB962C8B-B14F-4D97-AF65-F5344CB8AC3E}">
        <p14:creationId xmlns:p14="http://schemas.microsoft.com/office/powerpoint/2010/main" val="487405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75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35496" y="116632"/>
            <a:ext cx="6408712" cy="648072"/>
          </a:xfrm>
        </p:spPr>
        <p:txBody>
          <a:bodyPr>
            <a:noAutofit/>
          </a:bodyPr>
          <a:lstStyle/>
          <a:p>
            <a:r>
              <a:rPr lang="el-GR" sz="2800" b="1" dirty="0" smtClean="0">
                <a:solidFill>
                  <a:schemeClr val="tx1"/>
                </a:solidFill>
                <a:latin typeface="Segoe Script" pitchFamily="34" charset="0"/>
              </a:rPr>
              <a:t>Πρόληψη και αντιμετώπιση …</a:t>
            </a:r>
            <a:endParaRPr lang="el-GR" sz="2800" b="1" dirty="0">
              <a:solidFill>
                <a:schemeClr val="tx1"/>
              </a:solidFill>
              <a:latin typeface="Segoe Scrip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7752" y="778352"/>
            <a:ext cx="8631607" cy="1015663"/>
          </a:xfrm>
          <a:prstGeom prst="rect">
            <a:avLst/>
          </a:prstGeom>
          <a:solidFill>
            <a:schemeClr val="bg1">
              <a:lumMod val="85000"/>
            </a:schemeClr>
          </a:solidFill>
          <a:ln w="349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2000" dirty="0" smtClean="0">
                <a:solidFill>
                  <a:prstClr val="black"/>
                </a:solidFill>
                <a:latin typeface="Segoe Script" pitchFamily="34" charset="0"/>
              </a:rPr>
              <a:t>Η </a:t>
            </a:r>
            <a:r>
              <a:rPr lang="el-GR" sz="2000" dirty="0">
                <a:solidFill>
                  <a:prstClr val="black"/>
                </a:solidFill>
                <a:latin typeface="Segoe Script" pitchFamily="34" charset="0"/>
              </a:rPr>
              <a:t>πρόληψη των μολύνσεων και </a:t>
            </a:r>
            <a:r>
              <a:rPr lang="el-GR" sz="2000" dirty="0" smtClean="0">
                <a:solidFill>
                  <a:prstClr val="black"/>
                </a:solidFill>
                <a:latin typeface="Segoe Script" pitchFamily="34" charset="0"/>
              </a:rPr>
              <a:t>η </a:t>
            </a:r>
            <a:r>
              <a:rPr lang="el-GR" sz="2000" dirty="0">
                <a:solidFill>
                  <a:prstClr val="black"/>
                </a:solidFill>
                <a:latin typeface="Segoe Script" pitchFamily="34" charset="0"/>
              </a:rPr>
              <a:t>αντιμετώπιση των λοιμώξεων </a:t>
            </a:r>
            <a:r>
              <a:rPr lang="el-GR" sz="2000" dirty="0" smtClean="0">
                <a:solidFill>
                  <a:prstClr val="black"/>
                </a:solidFill>
                <a:latin typeface="Segoe Script" pitchFamily="34" charset="0"/>
              </a:rPr>
              <a:t>προϋποθέτουν τη </a:t>
            </a:r>
            <a:r>
              <a:rPr lang="el-GR" sz="2000" dirty="0">
                <a:solidFill>
                  <a:prstClr val="black"/>
                </a:solidFill>
                <a:latin typeface="Segoe Script" pitchFamily="34" charset="0"/>
              </a:rPr>
              <a:t>γνώση των μηχανισμών ανάπτυξης και πολλαπλασιασμού των </a:t>
            </a:r>
            <a:r>
              <a:rPr lang="el-GR" sz="2000" dirty="0" smtClean="0">
                <a:solidFill>
                  <a:prstClr val="black"/>
                </a:solidFill>
                <a:latin typeface="Segoe Script" pitchFamily="34" charset="0"/>
              </a:rPr>
              <a:t>μικροβίων</a:t>
            </a:r>
            <a:endParaRPr lang="el-GR" sz="2000" dirty="0">
              <a:solidFill>
                <a:prstClr val="black"/>
              </a:solidFill>
              <a:latin typeface="Segoe Script" pitchFamily="34" charset="0"/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247752" y="1909973"/>
            <a:ext cx="7488833" cy="461665"/>
          </a:xfrm>
          <a:prstGeom prst="rect">
            <a:avLst/>
          </a:prstGeom>
          <a:ln w="38100">
            <a:noFill/>
          </a:ln>
        </p:spPr>
        <p:txBody>
          <a:bodyPr wrap="square">
            <a:spAutoFit/>
          </a:bodyPr>
          <a:lstStyle/>
          <a:p>
            <a:r>
              <a:rPr lang="el-GR" sz="2400" b="1" i="1" dirty="0" smtClean="0"/>
              <a:t>Προϋπόθεση για την αποφυγή μετάδοσης ασθενειών</a:t>
            </a:r>
            <a:endParaRPr lang="el-GR" sz="2400" b="1" i="1" dirty="0"/>
          </a:p>
        </p:txBody>
      </p:sp>
      <p:sp>
        <p:nvSpPr>
          <p:cNvPr id="6" name="Ορθογώνιο 5"/>
          <p:cNvSpPr/>
          <p:nvPr/>
        </p:nvSpPr>
        <p:spPr>
          <a:xfrm>
            <a:off x="247753" y="2378497"/>
            <a:ext cx="863160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 smtClean="0"/>
              <a:t>Η υιοθέτηση και τήρηση κανόνων προσωπικής και δημόσιας υγιεινής</a:t>
            </a:r>
          </a:p>
          <a:p>
            <a:r>
              <a:rPr lang="el-GR" sz="2400" dirty="0" smtClean="0"/>
              <a:t>- δέρμα, μαλλιά και χέρια πρέπει να </a:t>
            </a:r>
            <a:r>
              <a:rPr lang="el-GR" sz="2400" b="1" dirty="0" smtClean="0">
                <a:solidFill>
                  <a:srgbClr val="C00000"/>
                </a:solidFill>
              </a:rPr>
              <a:t>πλένονται τακτικά</a:t>
            </a:r>
          </a:p>
          <a:p>
            <a:r>
              <a:rPr lang="el-GR" sz="2400" dirty="0" smtClean="0"/>
              <a:t>- τρόφιμα πρέπει να </a:t>
            </a:r>
            <a:r>
              <a:rPr lang="el-GR" sz="2400" b="1" dirty="0" smtClean="0">
                <a:solidFill>
                  <a:srgbClr val="C00000"/>
                </a:solidFill>
              </a:rPr>
              <a:t>πλένονται καλά</a:t>
            </a:r>
          </a:p>
          <a:p>
            <a:r>
              <a:rPr lang="el-GR" sz="2400" dirty="0" smtClean="0"/>
              <a:t>- το γάλα να </a:t>
            </a:r>
            <a:r>
              <a:rPr lang="el-GR" sz="2400" b="1" dirty="0" smtClean="0">
                <a:solidFill>
                  <a:srgbClr val="C00000"/>
                </a:solidFill>
              </a:rPr>
              <a:t>παστεριώνεται</a:t>
            </a:r>
            <a:r>
              <a:rPr lang="el-GR" sz="2400" dirty="0" smtClean="0"/>
              <a:t> ( θέρμανση στους 62</a:t>
            </a:r>
            <a:r>
              <a:rPr lang="en-US" sz="2400" baseline="30000" dirty="0" smtClean="0"/>
              <a:t>o</a:t>
            </a:r>
            <a:r>
              <a:rPr lang="el-GR" sz="2400" dirty="0" smtClean="0"/>
              <a:t>C για μισή </a:t>
            </a:r>
            <a:r>
              <a:rPr lang="en-US" sz="2400" dirty="0" smtClean="0"/>
              <a:t> 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</a:t>
            </a:r>
            <a:r>
              <a:rPr lang="el-GR" sz="2400" dirty="0" smtClean="0"/>
              <a:t>ώρα καταστρέφει τα παθογόνα και μη μικρόβια και </a:t>
            </a:r>
            <a:endParaRPr lang="en-US" sz="2400" dirty="0" smtClean="0"/>
          </a:p>
          <a:p>
            <a:r>
              <a:rPr lang="en-US" sz="2400" dirty="0"/>
              <a:t> </a:t>
            </a:r>
            <a:r>
              <a:rPr lang="en-US" sz="2400" dirty="0" smtClean="0"/>
              <a:t>  </a:t>
            </a:r>
            <a:r>
              <a:rPr lang="el-GR" sz="2400" dirty="0" smtClean="0"/>
              <a:t>διατηρείται η γεύση του)</a:t>
            </a:r>
          </a:p>
          <a:p>
            <a:r>
              <a:rPr lang="en-US" sz="2400" dirty="0" smtClean="0"/>
              <a:t>- </a:t>
            </a:r>
            <a:r>
              <a:rPr lang="el-GR" sz="2400" dirty="0" smtClean="0"/>
              <a:t>το νερό να </a:t>
            </a:r>
            <a:r>
              <a:rPr lang="el-GR" sz="2400" b="1" dirty="0" smtClean="0">
                <a:solidFill>
                  <a:srgbClr val="C00000"/>
                </a:solidFill>
              </a:rPr>
              <a:t>χλωριώνεται</a:t>
            </a:r>
            <a:r>
              <a:rPr lang="el-GR" sz="2400" dirty="0" smtClean="0"/>
              <a:t> ( ώστε να μην υπάρχει δυνατότητα </a:t>
            </a:r>
            <a:endParaRPr lang="en-US" sz="2400" dirty="0" smtClean="0"/>
          </a:p>
          <a:p>
            <a:r>
              <a:rPr lang="en-US" sz="2400" dirty="0" smtClean="0"/>
              <a:t>   </a:t>
            </a:r>
            <a:r>
              <a:rPr lang="el-GR" sz="2400" dirty="0" smtClean="0"/>
              <a:t>ανάπτυξης παθογόνων</a:t>
            </a:r>
            <a:r>
              <a:rPr lang="en-US" sz="2400" dirty="0" smtClean="0"/>
              <a:t> </a:t>
            </a:r>
            <a:r>
              <a:rPr lang="el-GR" sz="2400" dirty="0" smtClean="0"/>
              <a:t>μικροοργανισμών )</a:t>
            </a:r>
          </a:p>
          <a:p>
            <a:r>
              <a:rPr lang="en-US" sz="2400" dirty="0" smtClean="0"/>
              <a:t>- </a:t>
            </a:r>
            <a:r>
              <a:rPr lang="el-GR" sz="2400" dirty="0" smtClean="0"/>
              <a:t>η </a:t>
            </a:r>
            <a:r>
              <a:rPr lang="el-GR" sz="2400" b="1" dirty="0" smtClean="0">
                <a:solidFill>
                  <a:srgbClr val="C00000"/>
                </a:solidFill>
              </a:rPr>
              <a:t>χρήση προφυλακτικού </a:t>
            </a:r>
            <a:r>
              <a:rPr lang="el-GR" sz="2400" dirty="0" smtClean="0"/>
              <a:t>στη σεξουαλική επαφή ( για 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   </a:t>
            </a:r>
            <a:r>
              <a:rPr lang="el-GR" sz="2400" dirty="0" smtClean="0"/>
              <a:t>αποφυγή μετάδοσης</a:t>
            </a:r>
            <a:r>
              <a:rPr lang="en-US" sz="2400" dirty="0" smtClean="0"/>
              <a:t> </a:t>
            </a:r>
            <a:r>
              <a:rPr lang="el-GR" sz="2400" dirty="0" smtClean="0"/>
              <a:t>αφροδίσιων νοσημάτων )</a:t>
            </a:r>
          </a:p>
        </p:txBody>
      </p:sp>
      <p:sp>
        <p:nvSpPr>
          <p:cNvPr id="8" name="3 - Θέση υποσέλιδου"/>
          <p:cNvSpPr>
            <a:spLocks noGrp="1"/>
          </p:cNvSpPr>
          <p:nvPr>
            <p:ph type="ftr" sz="quarter" idx="11"/>
          </p:nvPr>
        </p:nvSpPr>
        <p:spPr bwMode="auto">
          <a:xfrm>
            <a:off x="3492500" y="6453188"/>
            <a:ext cx="20955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altLang="el-GR" dirty="0" smtClean="0">
                <a:solidFill>
                  <a:srgbClr val="073E87"/>
                </a:solidFill>
              </a:rPr>
              <a:t>Γαριπίδης Ιορδάνης                                           Βιολόγος 2</a:t>
            </a:r>
            <a:r>
              <a:rPr lang="el-GR" altLang="el-GR" baseline="30000" dirty="0" smtClean="0">
                <a:solidFill>
                  <a:srgbClr val="073E87"/>
                </a:solidFill>
              </a:rPr>
              <a:t>ο</a:t>
            </a:r>
            <a:r>
              <a:rPr lang="el-GR" altLang="el-GR" dirty="0" smtClean="0">
                <a:solidFill>
                  <a:srgbClr val="073E87"/>
                </a:solidFill>
              </a:rPr>
              <a:t>  ΓΕΛ Σταυρούπολης</a:t>
            </a:r>
          </a:p>
        </p:txBody>
      </p:sp>
    </p:spTree>
    <p:extLst>
      <p:ext uri="{BB962C8B-B14F-4D97-AF65-F5344CB8AC3E}">
        <p14:creationId xmlns:p14="http://schemas.microsoft.com/office/powerpoint/2010/main" val="2463787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2366" y="410761"/>
            <a:ext cx="2952328" cy="648072"/>
          </a:xfrm>
        </p:spPr>
        <p:txBody>
          <a:bodyPr>
            <a:noAutofit/>
          </a:bodyPr>
          <a:lstStyle/>
          <a:p>
            <a:r>
              <a:rPr lang="el-GR" sz="2800" b="1" dirty="0" smtClean="0">
                <a:solidFill>
                  <a:schemeClr val="tx1"/>
                </a:solidFill>
                <a:latin typeface="Segoe Script" pitchFamily="34" charset="0"/>
              </a:rPr>
              <a:t>Αντιβιοτικά</a:t>
            </a:r>
            <a:endParaRPr lang="el-GR" sz="2800" b="1" dirty="0">
              <a:solidFill>
                <a:schemeClr val="tx1"/>
              </a:solidFill>
              <a:latin typeface="Segoe Scrip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2370" y="1484784"/>
            <a:ext cx="86316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l-GR" sz="2400" dirty="0" smtClean="0">
                <a:solidFill>
                  <a:prstClr val="black"/>
                </a:solidFill>
                <a:latin typeface="Segoe Script" pitchFamily="34" charset="0"/>
              </a:rPr>
              <a:t>είναι </a:t>
            </a:r>
            <a:r>
              <a:rPr lang="el-GR" sz="2400" dirty="0">
                <a:solidFill>
                  <a:prstClr val="black"/>
                </a:solidFill>
                <a:latin typeface="Segoe Script" pitchFamily="34" charset="0"/>
              </a:rPr>
              <a:t>ουσίες με αντιμικροβιακή δράση </a:t>
            </a:r>
            <a:endParaRPr lang="el-GR" sz="2400" dirty="0" smtClean="0">
              <a:solidFill>
                <a:prstClr val="black"/>
              </a:solidFill>
              <a:latin typeface="Segoe Script" pitchFamily="34" charset="0"/>
            </a:endParaRPr>
          </a:p>
          <a:p>
            <a:endParaRPr lang="el-GR" sz="2400" dirty="0">
              <a:solidFill>
                <a:prstClr val="black"/>
              </a:solidFill>
              <a:latin typeface="Segoe Script" pitchFamily="34" charset="0"/>
            </a:endParaRPr>
          </a:p>
          <a:p>
            <a:pPr marL="342900" indent="-342900">
              <a:buFontTx/>
              <a:buChar char="-"/>
            </a:pPr>
            <a:r>
              <a:rPr lang="el-GR" sz="2400" dirty="0" smtClean="0">
                <a:solidFill>
                  <a:prstClr val="black"/>
                </a:solidFill>
                <a:latin typeface="Segoe Script" pitchFamily="34" charset="0"/>
              </a:rPr>
              <a:t>παράγονται </a:t>
            </a:r>
            <a:r>
              <a:rPr lang="el-GR" sz="2400" dirty="0">
                <a:solidFill>
                  <a:prstClr val="black"/>
                </a:solidFill>
                <a:latin typeface="Segoe Script" pitchFamily="34" charset="0"/>
              </a:rPr>
              <a:t>από </a:t>
            </a:r>
            <a:r>
              <a:rPr lang="el-GR" sz="2400" b="1" i="1" u="sng" dirty="0">
                <a:solidFill>
                  <a:prstClr val="black"/>
                </a:solidFill>
                <a:latin typeface="Segoe Script" pitchFamily="34" charset="0"/>
              </a:rPr>
              <a:t>βακτήρια , μύκητες και </a:t>
            </a:r>
            <a:r>
              <a:rPr lang="el-GR" sz="2400" b="1" i="1" u="sng" dirty="0" smtClean="0">
                <a:solidFill>
                  <a:prstClr val="black"/>
                </a:solidFill>
                <a:latin typeface="Segoe Script" pitchFamily="34" charset="0"/>
              </a:rPr>
              <a:t>φυτά</a:t>
            </a:r>
          </a:p>
          <a:p>
            <a:pPr marL="342900" indent="-342900">
              <a:buFontTx/>
              <a:buChar char="-"/>
            </a:pPr>
            <a:endParaRPr lang="el-GR" sz="2400" dirty="0">
              <a:solidFill>
                <a:prstClr val="black"/>
              </a:solidFill>
              <a:latin typeface="Segoe Script" pitchFamily="34" charset="0"/>
            </a:endParaRPr>
          </a:p>
          <a:p>
            <a:r>
              <a:rPr lang="el-GR" sz="2400" dirty="0" smtClean="0">
                <a:solidFill>
                  <a:prstClr val="black"/>
                </a:solidFill>
                <a:latin typeface="Segoe Script" pitchFamily="34" charset="0"/>
              </a:rPr>
              <a:t>- η </a:t>
            </a:r>
            <a:r>
              <a:rPr lang="el-GR" sz="2400" dirty="0">
                <a:solidFill>
                  <a:prstClr val="black"/>
                </a:solidFill>
                <a:latin typeface="Segoe Script" pitchFamily="34" charset="0"/>
              </a:rPr>
              <a:t>πενικιλίνη ανακαλύφτηκε  τυχαία από τον </a:t>
            </a:r>
            <a:r>
              <a:rPr lang="el-GR" sz="2400" dirty="0" smtClean="0">
                <a:solidFill>
                  <a:prstClr val="black"/>
                </a:solidFill>
                <a:latin typeface="Segoe Script" pitchFamily="34" charset="0"/>
              </a:rPr>
              <a:t> </a:t>
            </a:r>
          </a:p>
          <a:p>
            <a:r>
              <a:rPr lang="el-GR" sz="2400" dirty="0" smtClean="0">
                <a:solidFill>
                  <a:prstClr val="black"/>
                </a:solidFill>
                <a:latin typeface="Segoe Script" pitchFamily="34" charset="0"/>
              </a:rPr>
              <a:t>   Φλέμινγκ</a:t>
            </a:r>
            <a:endParaRPr lang="el-GR" sz="2400" dirty="0">
              <a:solidFill>
                <a:prstClr val="black"/>
              </a:solidFill>
              <a:latin typeface="Segoe Scrip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46666" y="410761"/>
            <a:ext cx="5967311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2000" dirty="0" smtClean="0">
                <a:solidFill>
                  <a:prstClr val="black"/>
                </a:solidFill>
                <a:latin typeface="Segoe Script" pitchFamily="34" charset="0"/>
              </a:rPr>
              <a:t>Σήμερα η αντιμετώπιση των βακτηριακών λοιμώξεων στηρίζεται στα </a:t>
            </a:r>
            <a:r>
              <a:rPr lang="el-GR" sz="2000" b="1" dirty="0" smtClean="0">
                <a:solidFill>
                  <a:srgbClr val="C00000"/>
                </a:solidFill>
                <a:latin typeface="Segoe Script" pitchFamily="34" charset="0"/>
              </a:rPr>
              <a:t>αντιβιοτικά</a:t>
            </a:r>
            <a:r>
              <a:rPr lang="el-GR" sz="2000" dirty="0" smtClean="0">
                <a:solidFill>
                  <a:srgbClr val="C00000"/>
                </a:solidFill>
                <a:latin typeface="Segoe Script" pitchFamily="34" charset="0"/>
              </a:rPr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581163"/>
            <a:ext cx="2302396" cy="2302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3933056"/>
            <a:ext cx="1922463" cy="159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275" y="3621866"/>
            <a:ext cx="1876425" cy="163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346" y="3621866"/>
            <a:ext cx="1898485" cy="1243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3 - Θέση υποσέλιδου"/>
          <p:cNvSpPr>
            <a:spLocks noGrp="1"/>
          </p:cNvSpPr>
          <p:nvPr>
            <p:ph type="ftr" sz="quarter" idx="11"/>
          </p:nvPr>
        </p:nvSpPr>
        <p:spPr bwMode="auto">
          <a:xfrm>
            <a:off x="3492500" y="6453188"/>
            <a:ext cx="20955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altLang="el-GR" dirty="0" smtClean="0">
                <a:solidFill>
                  <a:srgbClr val="073E87"/>
                </a:solidFill>
              </a:rPr>
              <a:t>Γαριπίδης Ιορδάνης                                           Βιολόγος 2</a:t>
            </a:r>
            <a:r>
              <a:rPr lang="el-GR" altLang="el-GR" baseline="30000" dirty="0" smtClean="0">
                <a:solidFill>
                  <a:srgbClr val="073E87"/>
                </a:solidFill>
              </a:rPr>
              <a:t>ο</a:t>
            </a:r>
            <a:r>
              <a:rPr lang="el-GR" altLang="el-GR" dirty="0" smtClean="0">
                <a:solidFill>
                  <a:srgbClr val="073E87"/>
                </a:solidFill>
              </a:rPr>
              <a:t>  ΓΕΛ Σταυρούπολης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37645" y="5531669"/>
            <a:ext cx="3304110" cy="64633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l-GR" b="1" dirty="0" smtClean="0">
                <a:solidFill>
                  <a:srgbClr val="C00000"/>
                </a:solidFill>
              </a:rPr>
              <a:t>Η πενικιλίνη παράγεται από</a:t>
            </a:r>
          </a:p>
          <a:p>
            <a:pPr algn="ctr"/>
            <a:r>
              <a:rPr lang="el-GR" b="1" dirty="0">
                <a:solidFill>
                  <a:srgbClr val="C00000"/>
                </a:solidFill>
              </a:rPr>
              <a:t>μ</a:t>
            </a:r>
            <a:r>
              <a:rPr lang="el-GR" b="1" dirty="0" smtClean="0">
                <a:solidFill>
                  <a:srgbClr val="C00000"/>
                </a:solidFill>
              </a:rPr>
              <a:t>ύκητες  του γένους </a:t>
            </a:r>
            <a:r>
              <a:rPr lang="en-US" b="1" dirty="0" err="1" smtClean="0">
                <a:solidFill>
                  <a:srgbClr val="C00000"/>
                </a:solidFill>
              </a:rPr>
              <a:t>Penicillium</a:t>
            </a:r>
            <a:endParaRPr lang="el-GR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489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6" presetClass="entr" presetSubtype="21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07504" y="188640"/>
            <a:ext cx="2952328" cy="648072"/>
          </a:xfrm>
        </p:spPr>
        <p:txBody>
          <a:bodyPr>
            <a:noAutofit/>
          </a:bodyPr>
          <a:lstStyle/>
          <a:p>
            <a:r>
              <a:rPr lang="el-GR" sz="2800" b="1" dirty="0" smtClean="0">
                <a:solidFill>
                  <a:schemeClr val="tx1"/>
                </a:solidFill>
                <a:latin typeface="Segoe Script" pitchFamily="34" charset="0"/>
              </a:rPr>
              <a:t>Αντιβιοτικά</a:t>
            </a:r>
            <a:endParaRPr lang="el-GR" sz="2800" b="1" dirty="0">
              <a:solidFill>
                <a:schemeClr val="tx1"/>
              </a:solidFill>
              <a:latin typeface="Segoe Scrip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1064" y="1700808"/>
            <a:ext cx="863160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solidFill>
                  <a:prstClr val="black"/>
                </a:solidFill>
                <a:latin typeface="Segoe Script" pitchFamily="34" charset="0"/>
              </a:rPr>
              <a:t>Έτσι μπορεί να…</a:t>
            </a:r>
          </a:p>
          <a:p>
            <a:r>
              <a:rPr lang="el-GR" sz="2000" dirty="0" smtClean="0">
                <a:solidFill>
                  <a:prstClr val="black"/>
                </a:solidFill>
                <a:latin typeface="Segoe Script" pitchFamily="34" charset="0"/>
              </a:rPr>
              <a:t>α</a:t>
            </a:r>
            <a:r>
              <a:rPr lang="el-GR" sz="2000" dirty="0">
                <a:solidFill>
                  <a:prstClr val="black"/>
                </a:solidFill>
                <a:latin typeface="Segoe Script" pitchFamily="34" charset="0"/>
              </a:rPr>
              <a:t>. </a:t>
            </a:r>
            <a:r>
              <a:rPr lang="el-GR" sz="20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παρεμποδίζουν</a:t>
            </a:r>
            <a:r>
              <a:rPr lang="el-GR" sz="2000" dirty="0">
                <a:solidFill>
                  <a:prstClr val="black"/>
                </a:solidFill>
                <a:latin typeface="Segoe Script" pitchFamily="34" charset="0"/>
              </a:rPr>
              <a:t> τη σύνθεση του κυτταρικού τοιχώματος </a:t>
            </a:r>
            <a:endParaRPr lang="el-GR" sz="2000" dirty="0" smtClean="0">
              <a:solidFill>
                <a:prstClr val="black"/>
              </a:solidFill>
              <a:latin typeface="Segoe Script" pitchFamily="34" charset="0"/>
            </a:endParaRPr>
          </a:p>
          <a:p>
            <a:r>
              <a:rPr lang="el-GR" sz="2000" dirty="0">
                <a:solidFill>
                  <a:prstClr val="black"/>
                </a:solidFill>
                <a:latin typeface="Segoe Script" pitchFamily="34" charset="0"/>
              </a:rPr>
              <a:t> </a:t>
            </a:r>
            <a:r>
              <a:rPr lang="el-GR" sz="2000" dirty="0" smtClean="0">
                <a:solidFill>
                  <a:prstClr val="black"/>
                </a:solidFill>
                <a:latin typeface="Segoe Script" pitchFamily="34" charset="0"/>
              </a:rPr>
              <a:t>  (</a:t>
            </a:r>
            <a:r>
              <a:rPr lang="el-GR" sz="2000" dirty="0" err="1" smtClean="0">
                <a:solidFill>
                  <a:prstClr val="black"/>
                </a:solidFill>
                <a:latin typeface="Segoe Script" pitchFamily="34" charset="0"/>
              </a:rPr>
              <a:t>π.χ</a:t>
            </a:r>
            <a:r>
              <a:rPr lang="el-GR" sz="2000" dirty="0" smtClean="0">
                <a:solidFill>
                  <a:prstClr val="black"/>
                </a:solidFill>
                <a:latin typeface="Segoe Script" pitchFamily="34" charset="0"/>
              </a:rPr>
              <a:t> πενικιλίνη)</a:t>
            </a:r>
            <a:endParaRPr lang="el-GR" sz="2000" dirty="0">
              <a:solidFill>
                <a:prstClr val="black"/>
              </a:solidFill>
              <a:latin typeface="Segoe Script" pitchFamily="34" charset="0"/>
            </a:endParaRPr>
          </a:p>
          <a:p>
            <a:endParaRPr lang="el-GR" sz="2000" dirty="0" smtClean="0">
              <a:solidFill>
                <a:prstClr val="black"/>
              </a:solidFill>
              <a:latin typeface="Segoe Script" pitchFamily="34" charset="0"/>
            </a:endParaRPr>
          </a:p>
          <a:p>
            <a:r>
              <a:rPr lang="el-GR" sz="2000" dirty="0" smtClean="0">
                <a:solidFill>
                  <a:prstClr val="black"/>
                </a:solidFill>
                <a:latin typeface="Segoe Script" pitchFamily="34" charset="0"/>
              </a:rPr>
              <a:t>β</a:t>
            </a:r>
            <a:r>
              <a:rPr lang="el-GR" sz="2000" dirty="0">
                <a:solidFill>
                  <a:prstClr val="black"/>
                </a:solidFill>
                <a:latin typeface="Segoe Script" pitchFamily="34" charset="0"/>
              </a:rPr>
              <a:t>. </a:t>
            </a:r>
            <a:r>
              <a:rPr lang="el-GR" sz="20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αναστέλλουν</a:t>
            </a:r>
            <a:r>
              <a:rPr lang="el-GR" sz="2000" dirty="0">
                <a:solidFill>
                  <a:prstClr val="black"/>
                </a:solidFill>
                <a:latin typeface="Segoe Script" pitchFamily="34" charset="0"/>
              </a:rPr>
              <a:t> κάποια αντίδραση του μεταβολισμού</a:t>
            </a:r>
          </a:p>
          <a:p>
            <a:endParaRPr lang="el-GR" sz="2000" dirty="0" smtClean="0">
              <a:solidFill>
                <a:prstClr val="black"/>
              </a:solidFill>
              <a:latin typeface="Segoe Script" pitchFamily="34" charset="0"/>
            </a:endParaRPr>
          </a:p>
          <a:p>
            <a:r>
              <a:rPr lang="el-GR" sz="2000" dirty="0" smtClean="0">
                <a:solidFill>
                  <a:prstClr val="black"/>
                </a:solidFill>
                <a:latin typeface="Segoe Script" pitchFamily="34" charset="0"/>
              </a:rPr>
              <a:t>γ</a:t>
            </a:r>
            <a:r>
              <a:rPr lang="el-GR" sz="2000" dirty="0">
                <a:solidFill>
                  <a:prstClr val="black"/>
                </a:solidFill>
                <a:latin typeface="Segoe Script" pitchFamily="34" charset="0"/>
              </a:rPr>
              <a:t>. </a:t>
            </a:r>
            <a:r>
              <a:rPr lang="el-GR" sz="20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παρεμβαίνουν</a:t>
            </a:r>
            <a:r>
              <a:rPr lang="el-GR" sz="2000" dirty="0">
                <a:solidFill>
                  <a:prstClr val="black"/>
                </a:solidFill>
                <a:latin typeface="Segoe Script" pitchFamily="34" charset="0"/>
              </a:rPr>
              <a:t> στις λειτουργίες αντιγραφής, μεταγραφής και </a:t>
            </a:r>
            <a:r>
              <a:rPr lang="el-GR" sz="2000" dirty="0" smtClean="0">
                <a:solidFill>
                  <a:prstClr val="black"/>
                </a:solidFill>
                <a:latin typeface="Segoe Script" pitchFamily="34" charset="0"/>
              </a:rPr>
              <a:t>  </a:t>
            </a:r>
          </a:p>
          <a:p>
            <a:r>
              <a:rPr lang="el-GR" sz="2000" dirty="0">
                <a:solidFill>
                  <a:prstClr val="black"/>
                </a:solidFill>
                <a:latin typeface="Segoe Script" pitchFamily="34" charset="0"/>
              </a:rPr>
              <a:t> </a:t>
            </a:r>
            <a:r>
              <a:rPr lang="el-GR" sz="2000" dirty="0" smtClean="0">
                <a:solidFill>
                  <a:prstClr val="black"/>
                </a:solidFill>
                <a:latin typeface="Segoe Script" pitchFamily="34" charset="0"/>
              </a:rPr>
              <a:t>  μετάφρασης </a:t>
            </a:r>
            <a:endParaRPr lang="el-GR" sz="2000" dirty="0">
              <a:solidFill>
                <a:prstClr val="black"/>
              </a:solidFill>
              <a:latin typeface="Segoe Script" pitchFamily="34" charset="0"/>
            </a:endParaRPr>
          </a:p>
          <a:p>
            <a:endParaRPr lang="el-GR" sz="2000" dirty="0" smtClean="0">
              <a:solidFill>
                <a:prstClr val="black"/>
              </a:solidFill>
              <a:latin typeface="Segoe Script" pitchFamily="34" charset="0"/>
            </a:endParaRPr>
          </a:p>
          <a:p>
            <a:r>
              <a:rPr lang="el-GR" sz="2000" dirty="0" smtClean="0">
                <a:solidFill>
                  <a:prstClr val="black"/>
                </a:solidFill>
                <a:latin typeface="Segoe Script" pitchFamily="34" charset="0"/>
              </a:rPr>
              <a:t>δ</a:t>
            </a:r>
            <a:r>
              <a:rPr lang="el-GR" sz="2000" dirty="0">
                <a:solidFill>
                  <a:prstClr val="black"/>
                </a:solidFill>
                <a:latin typeface="Segoe Script" pitchFamily="34" charset="0"/>
              </a:rPr>
              <a:t>. </a:t>
            </a:r>
            <a:r>
              <a:rPr lang="el-GR" sz="20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προκαλούν</a:t>
            </a:r>
            <a:r>
              <a:rPr lang="el-GR" sz="2000" dirty="0">
                <a:solidFill>
                  <a:prstClr val="black"/>
                </a:solidFill>
                <a:latin typeface="Segoe Script" pitchFamily="34" charset="0"/>
              </a:rPr>
              <a:t> διαταραχές στη λειτουργία της πλασματικής </a:t>
            </a:r>
            <a:endParaRPr lang="el-GR" sz="2000" dirty="0" smtClean="0">
              <a:solidFill>
                <a:prstClr val="black"/>
              </a:solidFill>
              <a:latin typeface="Segoe Script" pitchFamily="34" charset="0"/>
            </a:endParaRPr>
          </a:p>
          <a:p>
            <a:r>
              <a:rPr lang="el-GR" sz="2000" dirty="0">
                <a:solidFill>
                  <a:prstClr val="black"/>
                </a:solidFill>
                <a:latin typeface="Segoe Script" pitchFamily="34" charset="0"/>
              </a:rPr>
              <a:t> </a:t>
            </a:r>
            <a:r>
              <a:rPr lang="el-GR" sz="2000" dirty="0" smtClean="0">
                <a:solidFill>
                  <a:prstClr val="black"/>
                </a:solidFill>
                <a:latin typeface="Segoe Script" pitchFamily="34" charset="0"/>
              </a:rPr>
              <a:t>  μεμβράνης</a:t>
            </a:r>
            <a:endParaRPr lang="el-GR" sz="2000" dirty="0">
              <a:solidFill>
                <a:prstClr val="black"/>
              </a:solidFill>
              <a:latin typeface="Segoe Scrip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5395" y="836712"/>
            <a:ext cx="7272808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2000" dirty="0">
                <a:solidFill>
                  <a:prstClr val="black"/>
                </a:solidFill>
                <a:latin typeface="Segoe Script" pitchFamily="34" charset="0"/>
              </a:rPr>
              <a:t>δ</a:t>
            </a:r>
            <a:r>
              <a:rPr lang="el-GR" sz="2000" dirty="0" smtClean="0">
                <a:solidFill>
                  <a:prstClr val="black"/>
                </a:solidFill>
                <a:latin typeface="Segoe Script" pitchFamily="34" charset="0"/>
              </a:rPr>
              <a:t>ρουν αναστέλλοντας ή παρεμποδίζοντας κάποια ειδική βιοχημική αντίδραση του μικροοργανισμού  </a:t>
            </a:r>
          </a:p>
        </p:txBody>
      </p:sp>
      <p:sp>
        <p:nvSpPr>
          <p:cNvPr id="5" name="Ορθογώνιο 4"/>
          <p:cNvSpPr/>
          <p:nvPr/>
        </p:nvSpPr>
        <p:spPr>
          <a:xfrm>
            <a:off x="298189" y="5372431"/>
            <a:ext cx="8513054" cy="10156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54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342900" lvl="0" indent="-342900">
              <a:buFontTx/>
              <a:buChar char="-"/>
            </a:pPr>
            <a:r>
              <a:rPr lang="el-GR" sz="2000" b="1" dirty="0">
                <a:solidFill>
                  <a:srgbClr val="C00000"/>
                </a:solidFill>
                <a:latin typeface="Segoe Script" pitchFamily="34" charset="0"/>
              </a:rPr>
              <a:t>δρουν επιλεκτικά</a:t>
            </a:r>
            <a:r>
              <a:rPr lang="el-GR" sz="2000" dirty="0">
                <a:solidFill>
                  <a:prstClr val="black"/>
                </a:solidFill>
                <a:latin typeface="Segoe Script" pitchFamily="34" charset="0"/>
              </a:rPr>
              <a:t>, βλάπτουν μόνο τους μικροοργανισμούς και     </a:t>
            </a:r>
          </a:p>
          <a:p>
            <a:pPr lvl="0"/>
            <a:r>
              <a:rPr lang="el-GR" sz="2000" dirty="0">
                <a:solidFill>
                  <a:prstClr val="black"/>
                </a:solidFill>
                <a:latin typeface="Segoe Script" pitchFamily="34" charset="0"/>
              </a:rPr>
              <a:t>    όχι τα κύτταρα του ανθρώπου</a:t>
            </a:r>
          </a:p>
          <a:p>
            <a:pPr lvl="0"/>
            <a:r>
              <a:rPr lang="el-GR" sz="2000" dirty="0">
                <a:solidFill>
                  <a:srgbClr val="C00000"/>
                </a:solidFill>
                <a:latin typeface="Segoe Script" pitchFamily="34" charset="0"/>
              </a:rPr>
              <a:t>-</a:t>
            </a:r>
            <a:r>
              <a:rPr lang="el-GR" sz="2000" dirty="0">
                <a:solidFill>
                  <a:prstClr val="black"/>
                </a:solidFill>
                <a:latin typeface="Segoe Script" pitchFamily="34" charset="0"/>
              </a:rPr>
              <a:t> </a:t>
            </a:r>
            <a:r>
              <a:rPr lang="el-GR" sz="2000" b="1" dirty="0">
                <a:solidFill>
                  <a:srgbClr val="C00000"/>
                </a:solidFill>
                <a:latin typeface="Segoe Script" pitchFamily="34" charset="0"/>
              </a:rPr>
              <a:t>δεν είναι αποτελεσματικά έναντι των ιών</a:t>
            </a:r>
          </a:p>
        </p:txBody>
      </p:sp>
      <p:sp>
        <p:nvSpPr>
          <p:cNvPr id="8" name="3 - Θέση υποσέλιδου"/>
          <p:cNvSpPr>
            <a:spLocks noGrp="1"/>
          </p:cNvSpPr>
          <p:nvPr>
            <p:ph type="ftr" sz="quarter" idx="11"/>
          </p:nvPr>
        </p:nvSpPr>
        <p:spPr bwMode="auto">
          <a:xfrm>
            <a:off x="3492500" y="6453188"/>
            <a:ext cx="20955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altLang="el-GR" dirty="0" smtClean="0">
                <a:solidFill>
                  <a:srgbClr val="073E87"/>
                </a:solidFill>
              </a:rPr>
              <a:t>Γαριπίδης Ιορδάνης                                           Βιολόγος 2</a:t>
            </a:r>
            <a:r>
              <a:rPr lang="el-GR" altLang="el-GR" baseline="30000" dirty="0" smtClean="0">
                <a:solidFill>
                  <a:srgbClr val="073E87"/>
                </a:solidFill>
              </a:rPr>
              <a:t>ο</a:t>
            </a:r>
            <a:r>
              <a:rPr lang="el-GR" altLang="el-GR" dirty="0" smtClean="0">
                <a:solidFill>
                  <a:srgbClr val="073E87"/>
                </a:solidFill>
              </a:rPr>
              <a:t>  ΓΕΛ Σταυρούπολης</a:t>
            </a:r>
          </a:p>
        </p:txBody>
      </p:sp>
    </p:spTree>
    <p:extLst>
      <p:ext uri="{BB962C8B-B14F-4D97-AF65-F5344CB8AC3E}">
        <p14:creationId xmlns:p14="http://schemas.microsoft.com/office/powerpoint/2010/main" val="3376388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7656376" cy="523604"/>
          </a:xfrm>
        </p:spPr>
        <p:txBody>
          <a:bodyPr>
            <a:noAutofit/>
          </a:bodyPr>
          <a:lstStyle/>
          <a:p>
            <a:r>
              <a:rPr lang="el-GR" sz="2800" b="1" dirty="0" smtClean="0">
                <a:solidFill>
                  <a:schemeClr val="tx1"/>
                </a:solidFill>
                <a:latin typeface="Segoe Script" pitchFamily="34" charset="0"/>
              </a:rPr>
              <a:t>Σεξουαλικώς μεταδιδόμενα νοσήματα</a:t>
            </a:r>
            <a:endParaRPr lang="el-GR" sz="2800" b="1" dirty="0">
              <a:solidFill>
                <a:schemeClr val="tx1"/>
              </a:solidFill>
              <a:latin typeface="Segoe Script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7227" y="836712"/>
            <a:ext cx="8625253" cy="489364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- μεταδίδονται </a:t>
            </a:r>
            <a:r>
              <a:rPr lang="el-GR" sz="2400" dirty="0"/>
              <a:t>κυρίως με τη σεξουαλική επαφή</a:t>
            </a:r>
          </a:p>
          <a:p>
            <a:r>
              <a:rPr lang="el-GR" sz="2400" dirty="0"/>
              <a:t>- είναι ευρέως διαδεδομένα</a:t>
            </a:r>
          </a:p>
          <a:p>
            <a:r>
              <a:rPr lang="el-GR" sz="2400" dirty="0"/>
              <a:t>- αποτελούν σημαντικό πρόβλημα υγείας</a:t>
            </a:r>
          </a:p>
          <a:p>
            <a:r>
              <a:rPr lang="el-GR" sz="2400" dirty="0"/>
              <a:t>- προκαλούν στειρότητα, νοσηρότητα και θάνατο</a:t>
            </a:r>
          </a:p>
          <a:p>
            <a:r>
              <a:rPr lang="el-GR" sz="2400" dirty="0" smtClean="0"/>
              <a:t>- αναφέρονται </a:t>
            </a:r>
            <a:r>
              <a:rPr lang="el-GR" sz="2400" dirty="0"/>
              <a:t>250 εκατομμύρια περιστατικά το χρόνο και </a:t>
            </a:r>
            <a:endParaRPr lang="el-GR" sz="2400" dirty="0" smtClean="0"/>
          </a:p>
          <a:p>
            <a:r>
              <a:rPr lang="el-GR" sz="2400" dirty="0" smtClean="0"/>
              <a:t>   το </a:t>
            </a:r>
            <a:r>
              <a:rPr lang="el-GR" sz="2400" dirty="0"/>
              <a:t>1/3 αφορά εφήβους</a:t>
            </a:r>
          </a:p>
          <a:p>
            <a:r>
              <a:rPr lang="el-GR" sz="2400" dirty="0" smtClean="0"/>
              <a:t>- μεταδίδονται </a:t>
            </a:r>
            <a:r>
              <a:rPr lang="el-GR" sz="2400" dirty="0"/>
              <a:t>και μέσω του αίματος καθώς και από </a:t>
            </a:r>
            <a:endParaRPr lang="el-GR" sz="2400" dirty="0" smtClean="0"/>
          </a:p>
          <a:p>
            <a:r>
              <a:rPr lang="el-GR" sz="2400" dirty="0" smtClean="0"/>
              <a:t>  τη </a:t>
            </a:r>
            <a:r>
              <a:rPr lang="el-GR" sz="2400" dirty="0"/>
              <a:t>μολυσμένη μητέρα στο </a:t>
            </a:r>
            <a:r>
              <a:rPr lang="el-GR" sz="2400" dirty="0" smtClean="0"/>
              <a:t>έμβρυο</a:t>
            </a:r>
          </a:p>
          <a:p>
            <a:endParaRPr lang="el-GR" sz="2400" dirty="0"/>
          </a:p>
          <a:p>
            <a:r>
              <a:rPr lang="el-GR" sz="2400" b="1" dirty="0" smtClean="0"/>
              <a:t>α</a:t>
            </a:r>
            <a:r>
              <a:rPr lang="el-GR" sz="2400" b="1" dirty="0"/>
              <a:t>. από βακτήρια</a:t>
            </a:r>
            <a:r>
              <a:rPr lang="el-GR" sz="2400" dirty="0"/>
              <a:t>: η σύφιλη,   </a:t>
            </a:r>
          </a:p>
          <a:p>
            <a:r>
              <a:rPr lang="el-GR" sz="2400" b="1" dirty="0" smtClean="0"/>
              <a:t>β</a:t>
            </a:r>
            <a:r>
              <a:rPr lang="el-GR" sz="2400" b="1" dirty="0"/>
              <a:t>. από ιούς</a:t>
            </a:r>
            <a:r>
              <a:rPr lang="el-GR" sz="2400" dirty="0"/>
              <a:t>: ο απλός έρπητας, το AIDS , η ηπατίτιδα Β και </a:t>
            </a:r>
            <a:r>
              <a:rPr lang="el-GR" sz="2400" dirty="0" smtClean="0"/>
              <a:t>C</a:t>
            </a:r>
          </a:p>
          <a:p>
            <a:r>
              <a:rPr lang="el-GR" sz="2400" b="1" dirty="0" smtClean="0"/>
              <a:t>γ. από πρωτόζωα: </a:t>
            </a:r>
            <a:r>
              <a:rPr lang="el-GR" sz="2400" dirty="0" smtClean="0"/>
              <a:t>η τριχομονάδα</a:t>
            </a:r>
            <a:endParaRPr lang="el-GR" sz="2400" b="1" dirty="0" smtClean="0"/>
          </a:p>
          <a:p>
            <a:r>
              <a:rPr lang="el-GR" sz="2400" b="1" dirty="0" smtClean="0"/>
              <a:t>Δ. από μύκητες: </a:t>
            </a:r>
            <a:r>
              <a:rPr lang="el-GR" sz="2400" dirty="0" smtClean="0"/>
              <a:t>η κάντιντα</a:t>
            </a:r>
            <a:endParaRPr lang="el-GR" sz="2400" dirty="0"/>
          </a:p>
        </p:txBody>
      </p:sp>
      <p:sp>
        <p:nvSpPr>
          <p:cNvPr id="6" name="3 - Θέση υποσέλιδου"/>
          <p:cNvSpPr>
            <a:spLocks noGrp="1"/>
          </p:cNvSpPr>
          <p:nvPr>
            <p:ph type="ftr" sz="quarter" idx="11"/>
          </p:nvPr>
        </p:nvSpPr>
        <p:spPr bwMode="auto">
          <a:xfrm>
            <a:off x="3492500" y="6453188"/>
            <a:ext cx="20955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altLang="el-GR" dirty="0" smtClean="0">
                <a:solidFill>
                  <a:srgbClr val="073E87"/>
                </a:solidFill>
              </a:rPr>
              <a:t>Γαριπίδης Ιορδάνης                                           Βιολόγος 2</a:t>
            </a:r>
            <a:r>
              <a:rPr lang="el-GR" altLang="el-GR" baseline="30000" dirty="0" smtClean="0">
                <a:solidFill>
                  <a:srgbClr val="073E87"/>
                </a:solidFill>
              </a:rPr>
              <a:t>ο</a:t>
            </a:r>
            <a:r>
              <a:rPr lang="el-GR" altLang="el-GR" dirty="0" smtClean="0">
                <a:solidFill>
                  <a:srgbClr val="073E87"/>
                </a:solidFill>
              </a:rPr>
              <a:t>  ΓΕΛ Σταυρούπολης</a:t>
            </a:r>
          </a:p>
        </p:txBody>
      </p:sp>
    </p:spTree>
    <p:extLst>
      <p:ext uri="{BB962C8B-B14F-4D97-AF65-F5344CB8AC3E}">
        <p14:creationId xmlns:p14="http://schemas.microsoft.com/office/powerpoint/2010/main" val="28859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Κυματομορφή">
  <a:themeElements>
    <a:clrScheme name="Κυματομορφή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Κυματομορφή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Κυματομορφή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715</Words>
  <Application>Microsoft Office PowerPoint</Application>
  <PresentationFormat>Προβολή στην οθόνη (4:3)</PresentationFormat>
  <Paragraphs>120</Paragraphs>
  <Slides>10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1" baseType="lpstr">
      <vt:lpstr>Κυματομορφή</vt:lpstr>
      <vt:lpstr>1.2.2  Μετάδοση και αντιμετώπιση των         παθογόνων μικροοργανισμών</vt:lpstr>
      <vt:lpstr>1.2.2  Μετάδοση και αντιμετώπιση των         παθογόνων μικροοργανισμών</vt:lpstr>
      <vt:lpstr>Κριτήρια του Κοχ</vt:lpstr>
      <vt:lpstr>Τοξίνες …</vt:lpstr>
      <vt:lpstr>Τρόποι μετάδοσης των μικροβίων…</vt:lpstr>
      <vt:lpstr>Πρόληψη και αντιμετώπιση …</vt:lpstr>
      <vt:lpstr>Αντιβιοτικά</vt:lpstr>
      <vt:lpstr>Αντιβιοτικά</vt:lpstr>
      <vt:lpstr>Σεξουαλικώς μεταδιδόμενα νοσήματα</vt:lpstr>
      <vt:lpstr>Για να δούμε…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1.2.2  Μετάδοση και αντιμετώπιση των         παθογόνων μικροοργανισμών</dc:title>
  <dc:creator>Ιορδάνης Γαριπίδης</dc:creator>
  <cp:lastModifiedBy>Ιορδάνης Γαριπίδης</cp:lastModifiedBy>
  <cp:revision>21</cp:revision>
  <dcterms:created xsi:type="dcterms:W3CDTF">2022-10-10T09:26:59Z</dcterms:created>
  <dcterms:modified xsi:type="dcterms:W3CDTF">2025-10-07T14:26:59Z</dcterms:modified>
</cp:coreProperties>
</file>