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7" r:id="rId7"/>
    <p:sldId id="258" r:id="rId8"/>
    <p:sldId id="273" r:id="rId9"/>
    <p:sldId id="263" r:id="rId10"/>
    <p:sldId id="276" r:id="rId11"/>
    <p:sldId id="277" r:id="rId12"/>
    <p:sldId id="264" r:id="rId13"/>
    <p:sldId id="272" r:id="rId14"/>
    <p:sldId id="266" r:id="rId15"/>
    <p:sldId id="265" r:id="rId16"/>
    <p:sldId id="267" r:id="rId17"/>
    <p:sldId id="268" r:id="rId18"/>
    <p:sldId id="269" r:id="rId19"/>
    <p:sldId id="271" r:id="rId20"/>
    <p:sldId id="274" r:id="rId21"/>
    <p:sldId id="275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32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/>
              <a:pPr/>
              <a:t>24/9/2024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/>
              <a:pPr/>
              <a:t>24/9/2024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/>
              <a:pPr/>
              <a:t>24/9/2024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670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307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679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612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529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895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878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678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/>
              <a:pPr/>
              <a:t>24/9/2024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7044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307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7236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460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119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442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979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702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882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96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/>
              <a:pPr/>
              <a:t>24/9/2024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6500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4647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437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59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460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119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442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979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702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88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/>
              <a:pPr/>
              <a:t>24/9/2024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967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6500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46475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4377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59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460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119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4420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1979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70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/>
              <a:pPr/>
              <a:t>24/9/2024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8824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0967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65009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4647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437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75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/>
              <a:pPr/>
              <a:t>24/9/2024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/>
              <a:pPr/>
              <a:t>24/9/2024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/>
              <a:pPr/>
              <a:t>24/9/2024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6498-343D-4109-BDBB-4C456C59D66B}" type="datetimeFigureOut">
              <a:rPr lang="el-GR" smtClean="0"/>
              <a:pPr/>
              <a:t>24/9/2024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FB6B-03AA-4248-82AE-2029EACD16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F36498-343D-4109-BDBB-4C456C59D66B}" type="datetimeFigureOut">
              <a:rPr lang="el-GR" smtClean="0"/>
              <a:pPr/>
              <a:t>24/9/2024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09FB6B-03AA-4248-82AE-2029EACD166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441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71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71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F36498-343D-4109-BDBB-4C456C59D66B}" type="datetimeFigureOut">
              <a:rPr lang="el-GR" smtClean="0">
                <a:solidFill>
                  <a:srgbClr val="073E87"/>
                </a:solidFill>
              </a:rPr>
              <a:pPr/>
              <a:t>24/9/2024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l-G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09FB6B-03AA-4248-82AE-2029EACD166C}" type="slidenum">
              <a:rPr lang="el-GR" smtClean="0">
                <a:solidFill>
                  <a:srgbClr val="073E87"/>
                </a:solidFill>
              </a:rPr>
              <a:pPr/>
              <a:t>‹#›</a:t>
            </a:fld>
            <a:endParaRPr lang="el-G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71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-2341" y="188640"/>
            <a:ext cx="8712968" cy="59938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chemeClr val="tx1"/>
                </a:solidFill>
                <a:latin typeface="Segoe Script" pitchFamily="34" charset="0"/>
              </a:rPr>
              <a:t>1.2.1  Κατηγορίες Μικροοργανισμών</a:t>
            </a:r>
            <a:endParaRPr lang="el-GR" sz="32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                                      </a:t>
            </a:r>
            <a:r>
              <a:rPr lang="el-GR" dirty="0" smtClean="0"/>
              <a:t>    </a:t>
            </a:r>
            <a:r>
              <a:rPr lang="el-GR" dirty="0"/>
              <a:t>Βιολόγος </a:t>
            </a:r>
            <a:r>
              <a:rPr lang="en-GB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ΓΕΛ Σταυρούπολης</a:t>
            </a:r>
            <a:endParaRPr lang="el-GR" dirty="0"/>
          </a:p>
        </p:txBody>
      </p:sp>
      <p:pic>
        <p:nvPicPr>
          <p:cNvPr id="5" name="Picture 2" descr="K:\206-17\Γ΄τάξη\Γενική\1ο κεφ\Υλικό\e-co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642" y="3551324"/>
            <a:ext cx="1803690" cy="97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206-17\Γ΄τάξη\Γενική\1ο κεφ\Υλικό\υφέ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67495"/>
            <a:ext cx="1693456" cy="125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:\206-17\Γ΄τάξη\Γενική\1ο κεφ\Υλικό\A5amoe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5281" y="2255180"/>
            <a:ext cx="176517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534396"/>
            <a:ext cx="1800200" cy="155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9435" y="1961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Segoe Script" pitchFamily="34" charset="0"/>
              </a:rPr>
              <a:t>ευκαρυωτικοί</a:t>
            </a:r>
            <a:endParaRPr lang="el-GR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19872" y="126570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Segoe Script" pitchFamily="34" charset="0"/>
              </a:rPr>
              <a:t>μύκητες</a:t>
            </a:r>
            <a:endParaRPr lang="el-GR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267241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Segoe Script" pitchFamily="34" charset="0"/>
              </a:rPr>
              <a:t>πρωτόζωα</a:t>
            </a:r>
            <a:endParaRPr lang="el-GR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718" y="3807765"/>
            <a:ext cx="2767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Segoe Script" pitchFamily="34" charset="0"/>
              </a:rPr>
              <a:t>Προκαρυωτικοί</a:t>
            </a:r>
          </a:p>
          <a:p>
            <a:r>
              <a:rPr lang="el-GR" sz="1600" dirty="0" smtClean="0">
                <a:solidFill>
                  <a:srgbClr val="FF0000"/>
                </a:solidFill>
                <a:latin typeface="Segoe Script" pitchFamily="34" charset="0"/>
              </a:rPr>
              <a:t>        </a:t>
            </a:r>
            <a:r>
              <a:rPr lang="el-GR" sz="1600" dirty="0">
                <a:latin typeface="Segoe Script" pitchFamily="34" charset="0"/>
              </a:rPr>
              <a:t> </a:t>
            </a:r>
            <a:r>
              <a:rPr lang="el-GR" sz="1600" dirty="0" smtClean="0">
                <a:latin typeface="Segoe Script" pitchFamily="34" charset="0"/>
              </a:rPr>
              <a:t>Βακτήρια</a:t>
            </a:r>
            <a:endParaRPr lang="el-GR" sz="1600" dirty="0">
              <a:latin typeface="Segoe Scrip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47821" y="4711327"/>
            <a:ext cx="2200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Segoe Script" pitchFamily="34" charset="0"/>
              </a:rPr>
              <a:t>Ιοί</a:t>
            </a:r>
          </a:p>
          <a:p>
            <a:pPr algn="ctr"/>
            <a:r>
              <a:rPr lang="el-GR" sz="1600" dirty="0">
                <a:latin typeface="Segoe Script" pitchFamily="34" charset="0"/>
              </a:rPr>
              <a:t>α</a:t>
            </a:r>
            <a:r>
              <a:rPr lang="el-GR" sz="1600" dirty="0" smtClean="0">
                <a:latin typeface="Segoe Script" pitchFamily="34" charset="0"/>
              </a:rPr>
              <a:t>κυτταρικές μη αυτοτελείς μορφές ζωής</a:t>
            </a:r>
            <a:endParaRPr lang="el-GR" sz="1600" dirty="0"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12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424936" cy="1080120"/>
          </a:xfrm>
        </p:spPr>
        <p:txBody>
          <a:bodyPr>
            <a:normAutofit/>
          </a:bodyPr>
          <a:lstStyle/>
          <a:p>
            <a:pPr algn="l"/>
            <a:endParaRPr lang="el-GR" sz="2400" dirty="0">
              <a:solidFill>
                <a:schemeClr val="tx1"/>
              </a:solidFill>
            </a:endParaRPr>
          </a:p>
          <a:p>
            <a:pPr algn="l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79512" y="438243"/>
            <a:ext cx="882863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600" b="1" dirty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u="sng" dirty="0" smtClean="0">
                <a:latin typeface="Segoe Script" pitchFamily="34" charset="0"/>
              </a:rPr>
              <a:t>δεν </a:t>
            </a:r>
            <a:r>
              <a:rPr lang="el-GR" sz="2400" u="sng" dirty="0">
                <a:latin typeface="Segoe Script" pitchFamily="34" charset="0"/>
              </a:rPr>
              <a:t>έχουν μεμβρανώδη </a:t>
            </a:r>
            <a:r>
              <a:rPr lang="el-GR" sz="2400" u="sng" dirty="0" smtClean="0">
                <a:latin typeface="Segoe Script" pitchFamily="34" charset="0"/>
              </a:rPr>
              <a:t>οργανίδια</a:t>
            </a:r>
            <a:endParaRPr lang="en-US" sz="2400" u="sng" dirty="0" smtClean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endParaRPr lang="el-GR" sz="2400" dirty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 smtClean="0">
                <a:latin typeface="Segoe Script" pitchFamily="34" charset="0"/>
              </a:rPr>
              <a:t>έχουν </a:t>
            </a:r>
            <a:r>
              <a:rPr lang="el-GR" sz="2400" b="1" dirty="0" smtClean="0">
                <a:latin typeface="Segoe Script" pitchFamily="34" charset="0"/>
              </a:rPr>
              <a:t>ριβοσώματα</a:t>
            </a:r>
            <a:endParaRPr lang="en-US" sz="2400" b="1" dirty="0" smtClean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endParaRPr lang="en-US" sz="2400" dirty="0" smtClean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 smtClean="0">
                <a:latin typeface="Segoe Script" pitchFamily="34" charset="0"/>
              </a:rPr>
              <a:t>αναπαράγονται </a:t>
            </a:r>
            <a:r>
              <a:rPr lang="el-GR" sz="2400" u="sng" dirty="0" smtClean="0">
                <a:latin typeface="Segoe Script" pitchFamily="34" charset="0"/>
              </a:rPr>
              <a:t>μονογονικά με διχοτόμηση </a:t>
            </a: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σε ευνοϊκές συνθήκες κάθε 20 λεπτά</a:t>
            </a:r>
            <a:endParaRPr lang="en-US" sz="2400" dirty="0" smtClean="0">
              <a:latin typeface="Segoe Script" pitchFamily="34" charset="0"/>
            </a:endParaRPr>
          </a:p>
          <a:p>
            <a:endParaRPr lang="el-GR" sz="2400" dirty="0" smtClean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 smtClean="0">
                <a:latin typeface="Segoe Script" pitchFamily="34" charset="0"/>
              </a:rPr>
              <a:t>σε </a:t>
            </a:r>
            <a:r>
              <a:rPr lang="el-GR" sz="2400" dirty="0">
                <a:latin typeface="Segoe Script" pitchFamily="34" charset="0"/>
              </a:rPr>
              <a:t>αντίξοες συνθήκες μετατρέπονται σε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ενδοσπόρια</a:t>
            </a:r>
          </a:p>
          <a:p>
            <a:r>
              <a:rPr lang="el-GR" sz="2400" dirty="0" smtClean="0">
                <a:latin typeface="Segoe Script" pitchFamily="34" charset="0"/>
              </a:rPr>
              <a:t>   που </a:t>
            </a:r>
            <a:r>
              <a:rPr lang="el-GR" sz="2400" dirty="0">
                <a:latin typeface="Segoe Script" pitchFamily="34" charset="0"/>
              </a:rPr>
              <a:t>είναι αφυδατωμένα με ανθεκτικό τοίχωμα και </a:t>
            </a:r>
            <a:endParaRPr lang="el-GR" sz="2400" dirty="0" smtClean="0">
              <a:latin typeface="Segoe Script" pitchFamily="34" charset="0"/>
            </a:endParaRP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χαμηλούς </a:t>
            </a:r>
            <a:r>
              <a:rPr lang="el-GR" sz="2400" dirty="0">
                <a:latin typeface="Segoe Script" pitchFamily="34" charset="0"/>
              </a:rPr>
              <a:t>μεταβολικούς </a:t>
            </a:r>
            <a:r>
              <a:rPr lang="el-GR" sz="2400" dirty="0" smtClean="0">
                <a:latin typeface="Segoe Script" pitchFamily="34" charset="0"/>
              </a:rPr>
              <a:t>ρυθμούς </a:t>
            </a:r>
            <a:r>
              <a:rPr lang="el-GR" sz="2400" dirty="0">
                <a:latin typeface="Segoe Script" pitchFamily="34" charset="0"/>
              </a:rPr>
              <a:t>κύτταρα</a:t>
            </a:r>
            <a:r>
              <a:rPr lang="el-GR" sz="2400" dirty="0" smtClean="0">
                <a:latin typeface="Segoe Script" pitchFamily="34" charset="0"/>
              </a:rPr>
              <a:t>.</a:t>
            </a:r>
          </a:p>
          <a:p>
            <a:r>
              <a:rPr lang="el-GR" sz="2400" dirty="0" smtClean="0">
                <a:latin typeface="Segoe Script" pitchFamily="34" charset="0"/>
              </a:rPr>
              <a:t> </a:t>
            </a:r>
            <a:endParaRPr lang="el-GR" sz="2400" dirty="0">
              <a:latin typeface="Segoe Script" pitchFamily="34" charset="0"/>
            </a:endParaRPr>
          </a:p>
          <a:p>
            <a:r>
              <a:rPr lang="el-GR" sz="2400" dirty="0" smtClean="0">
                <a:latin typeface="Segoe Script" pitchFamily="34" charset="0"/>
              </a:rPr>
              <a:t>- όταν </a:t>
            </a:r>
            <a:r>
              <a:rPr lang="el-GR" sz="2400" dirty="0">
                <a:latin typeface="Segoe Script" pitchFamily="34" charset="0"/>
              </a:rPr>
              <a:t>οι συνθήκες γίνουν ευνοϊκές, </a:t>
            </a:r>
            <a:endParaRPr lang="el-GR" sz="2400" dirty="0" smtClean="0">
              <a:latin typeface="Segoe Script" pitchFamily="34" charset="0"/>
            </a:endParaRP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βλαστάνουν.</a:t>
            </a:r>
            <a:endParaRPr lang="el-GR" sz="2400" dirty="0">
              <a:latin typeface="Segoe Script" pitchFamily="34" charset="0"/>
            </a:endParaRPr>
          </a:p>
        </p:txBody>
      </p:sp>
      <p:sp>
        <p:nvSpPr>
          <p:cNvPr id="11" name="Τίτλος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3926269" cy="599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Βακτήρια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161234" cy="1550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4739" y="4221088"/>
            <a:ext cx="1817209" cy="227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7926" y="5257269"/>
            <a:ext cx="339883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                                      </a:t>
            </a:r>
            <a:r>
              <a:rPr lang="el-GR" dirty="0" smtClean="0"/>
              <a:t>    </a:t>
            </a:r>
            <a:r>
              <a:rPr lang="el-GR" dirty="0"/>
              <a:t>Βιολόγος </a:t>
            </a:r>
            <a:r>
              <a:rPr lang="en-GB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ΓΕΛ Σταυρούπολης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476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424936" cy="1080120"/>
          </a:xfrm>
        </p:spPr>
        <p:txBody>
          <a:bodyPr>
            <a:normAutofit/>
          </a:bodyPr>
          <a:lstStyle/>
          <a:p>
            <a:pPr algn="l"/>
            <a:endParaRPr lang="el-GR" sz="2400" dirty="0">
              <a:solidFill>
                <a:schemeClr val="tx1"/>
              </a:solidFill>
            </a:endParaRPr>
          </a:p>
          <a:p>
            <a:pPr algn="l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79512" y="692696"/>
            <a:ext cx="88286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latin typeface="Segoe Script" pitchFamily="34" charset="0"/>
              </a:rPr>
              <a:t>- </a:t>
            </a:r>
            <a:r>
              <a:rPr lang="el-GR" sz="2400" b="1" u="sng" dirty="0" err="1" smtClean="0">
                <a:latin typeface="Segoe Script" pitchFamily="34" charset="0"/>
              </a:rPr>
              <a:t>Vibrio</a:t>
            </a:r>
            <a:r>
              <a:rPr lang="el-GR" sz="2400" b="1" u="sng" dirty="0" smtClean="0">
                <a:latin typeface="Segoe Script" pitchFamily="34" charset="0"/>
              </a:rPr>
              <a:t> </a:t>
            </a:r>
            <a:r>
              <a:rPr lang="el-GR" sz="2400" b="1" u="sng" dirty="0" err="1">
                <a:latin typeface="Segoe Script" pitchFamily="34" charset="0"/>
              </a:rPr>
              <a:t>cholerae</a:t>
            </a:r>
            <a:r>
              <a:rPr lang="el-GR" sz="2400" b="1" u="sng" dirty="0">
                <a:latin typeface="Segoe Script" pitchFamily="34" charset="0"/>
              </a:rPr>
              <a:t> προκαλεί τη </a:t>
            </a:r>
            <a:r>
              <a:rPr lang="el-GR" sz="2400" b="1" u="sng" dirty="0" smtClean="0">
                <a:latin typeface="Segoe Script" pitchFamily="34" charset="0"/>
              </a:rPr>
              <a:t>χολέρα</a:t>
            </a:r>
          </a:p>
          <a:p>
            <a:endParaRPr lang="el-GR" sz="2400" dirty="0" smtClean="0">
              <a:latin typeface="Segoe Script" pitchFamily="34" charset="0"/>
            </a:endParaRPr>
          </a:p>
          <a:p>
            <a:endParaRPr lang="el-GR" sz="2400" dirty="0">
              <a:latin typeface="Segoe Script" pitchFamily="34" charset="0"/>
            </a:endParaRPr>
          </a:p>
          <a:p>
            <a:endParaRPr lang="el-GR" sz="2400" dirty="0" smtClean="0">
              <a:latin typeface="Segoe Script" pitchFamily="34" charset="0"/>
            </a:endParaRPr>
          </a:p>
          <a:p>
            <a:endParaRPr lang="el-GR" sz="2400" dirty="0" smtClean="0">
              <a:latin typeface="Segoe Script" pitchFamily="34" charset="0"/>
            </a:endParaRPr>
          </a:p>
          <a:p>
            <a:endParaRPr lang="el-GR" sz="2400" dirty="0">
              <a:latin typeface="Segoe Script" pitchFamily="34" charset="0"/>
            </a:endParaRPr>
          </a:p>
          <a:p>
            <a:endParaRPr lang="el-GR" sz="2400" dirty="0" smtClean="0">
              <a:latin typeface="Segoe Script" pitchFamily="34" charset="0"/>
            </a:endParaRPr>
          </a:p>
          <a:p>
            <a:endParaRPr lang="el-GR" sz="2400" dirty="0">
              <a:latin typeface="Segoe Script" pitchFamily="34" charset="0"/>
            </a:endParaRPr>
          </a:p>
          <a:p>
            <a:r>
              <a:rPr lang="el-GR" sz="2400" dirty="0" smtClean="0">
                <a:latin typeface="Segoe Script" pitchFamily="34" charset="0"/>
              </a:rPr>
              <a:t>- </a:t>
            </a:r>
            <a:r>
              <a:rPr lang="el-GR" sz="2400" b="1" u="sng" dirty="0" err="1">
                <a:latin typeface="Segoe Script" pitchFamily="34" charset="0"/>
              </a:rPr>
              <a:t>Treponema</a:t>
            </a:r>
            <a:r>
              <a:rPr lang="el-GR" sz="2400" b="1" u="sng" dirty="0">
                <a:latin typeface="Segoe Script" pitchFamily="34" charset="0"/>
              </a:rPr>
              <a:t> </a:t>
            </a:r>
            <a:r>
              <a:rPr lang="el-GR" sz="2400" b="1" u="sng" dirty="0" err="1">
                <a:latin typeface="Segoe Script" pitchFamily="34" charset="0"/>
              </a:rPr>
              <a:t>pallidum</a:t>
            </a:r>
            <a:r>
              <a:rPr lang="el-GR" sz="2400" b="1" u="sng" dirty="0">
                <a:latin typeface="Segoe Script" pitchFamily="34" charset="0"/>
              </a:rPr>
              <a:t>  προκαλεί τη σύφιλη</a:t>
            </a:r>
          </a:p>
          <a:p>
            <a:endParaRPr lang="el-GR" sz="2400" b="1" u="sng" dirty="0" smtClean="0">
              <a:latin typeface="Segoe Script" pitchFamily="34" charset="0"/>
            </a:endParaRPr>
          </a:p>
        </p:txBody>
      </p:sp>
      <p:sp>
        <p:nvSpPr>
          <p:cNvPr id="11" name="Τίτλος 1"/>
          <p:cNvSpPr>
            <a:spLocks noGrp="1"/>
          </p:cNvSpPr>
          <p:nvPr>
            <p:ph type="ctrTitle"/>
          </p:nvPr>
        </p:nvSpPr>
        <p:spPr>
          <a:xfrm>
            <a:off x="2483768" y="128258"/>
            <a:ext cx="3926269" cy="599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Βακτήρια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2050" name="Picture 2" descr="Αποτέλεσμα εικόνας για Vibrio choler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559901" cy="23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040" y="4025316"/>
            <a:ext cx="3498419" cy="243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050697" y="4055880"/>
            <a:ext cx="5186035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Απορία</a:t>
            </a:r>
          </a:p>
          <a:p>
            <a:r>
              <a:rPr lang="el-GR" dirty="0" smtClean="0">
                <a:solidFill>
                  <a:srgbClr val="FF0000"/>
                </a:solidFill>
                <a:latin typeface="Segoe Script" pitchFamily="34" charset="0"/>
              </a:rPr>
              <a:t>Σε ποια κατηγορία βακτηρίων </a:t>
            </a:r>
          </a:p>
          <a:p>
            <a:r>
              <a:rPr lang="el-GR" dirty="0">
                <a:solidFill>
                  <a:srgbClr val="FF0000"/>
                </a:solidFill>
                <a:latin typeface="Segoe Script" pitchFamily="34" charset="0"/>
              </a:rPr>
              <a:t>α</a:t>
            </a:r>
            <a:r>
              <a:rPr lang="el-GR" dirty="0" smtClean="0">
                <a:solidFill>
                  <a:srgbClr val="FF0000"/>
                </a:solidFill>
                <a:latin typeface="Segoe Script" pitchFamily="34" charset="0"/>
              </a:rPr>
              <a:t>νήκουν τα δύο παραπάνω βακτήρια;</a:t>
            </a:r>
          </a:p>
          <a:p>
            <a:endParaRPr lang="el-GR" dirty="0">
              <a:solidFill>
                <a:srgbClr val="FF0000"/>
              </a:solidFill>
              <a:latin typeface="Segoe Script" pitchFamily="34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Segoe Script" pitchFamily="34" charset="0"/>
              </a:rPr>
              <a:t>Το </a:t>
            </a:r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Vibrio </a:t>
            </a:r>
            <a:r>
              <a:rPr lang="en-US" dirty="0" err="1" smtClean="0">
                <a:solidFill>
                  <a:srgbClr val="FF0000"/>
                </a:solidFill>
                <a:latin typeface="Segoe Script" pitchFamily="34" charset="0"/>
              </a:rPr>
              <a:t>Cholerae</a:t>
            </a:r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endParaRPr lang="el-GR" dirty="0" smtClean="0">
              <a:solidFill>
                <a:srgbClr val="FF0000"/>
              </a:solidFill>
              <a:latin typeface="Segoe Script" pitchFamily="34" charset="0"/>
            </a:endParaRPr>
          </a:p>
          <a:p>
            <a:r>
              <a:rPr lang="el-GR" dirty="0" smtClean="0">
                <a:solidFill>
                  <a:srgbClr val="FF0000"/>
                </a:solidFill>
                <a:latin typeface="Segoe Script" pitchFamily="34" charset="0"/>
              </a:rPr>
              <a:t>έχει σχήμα ραβδοειδές, άρα είναι βάκιλος</a:t>
            </a:r>
          </a:p>
          <a:p>
            <a:r>
              <a:rPr lang="el-GR" dirty="0" smtClean="0">
                <a:solidFill>
                  <a:srgbClr val="FF0000"/>
                </a:solidFill>
                <a:latin typeface="Segoe Script" pitchFamily="34" charset="0"/>
              </a:rPr>
              <a:t>Το </a:t>
            </a:r>
            <a:r>
              <a:rPr lang="en-US" dirty="0" err="1" smtClean="0">
                <a:solidFill>
                  <a:srgbClr val="FF0000"/>
                </a:solidFill>
                <a:latin typeface="Segoe Script" pitchFamily="34" charset="0"/>
              </a:rPr>
              <a:t>Treponema</a:t>
            </a:r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Segoe Script" pitchFamily="34" charset="0"/>
              </a:rPr>
              <a:t>pallidun</a:t>
            </a:r>
            <a:r>
              <a:rPr lang="en-US" dirty="0" smtClean="0">
                <a:solidFill>
                  <a:srgbClr val="FF0000"/>
                </a:solidFill>
                <a:latin typeface="Segoe Script" pitchFamily="34" charset="0"/>
              </a:rPr>
              <a:t> </a:t>
            </a:r>
          </a:p>
          <a:p>
            <a:r>
              <a:rPr lang="el-GR" dirty="0" smtClean="0">
                <a:solidFill>
                  <a:srgbClr val="FF0000"/>
                </a:solidFill>
                <a:latin typeface="Segoe Script" pitchFamily="34" charset="0"/>
              </a:rPr>
              <a:t>έχει σχήμα ελικοειδές, άρα είναι </a:t>
            </a:r>
            <a:r>
              <a:rPr lang="el-GR" dirty="0" err="1" smtClean="0">
                <a:solidFill>
                  <a:srgbClr val="FF0000"/>
                </a:solidFill>
                <a:latin typeface="Segoe Script" pitchFamily="34" charset="0"/>
              </a:rPr>
              <a:t>σπειρίλιο</a:t>
            </a:r>
            <a:endParaRPr lang="el-GR" dirty="0" smtClean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0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                                      </a:t>
            </a:r>
            <a:r>
              <a:rPr lang="el-GR" dirty="0" smtClean="0"/>
              <a:t>    </a:t>
            </a:r>
            <a:r>
              <a:rPr lang="el-GR" dirty="0"/>
              <a:t>Βιολόγος </a:t>
            </a:r>
            <a:r>
              <a:rPr lang="en-GB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ΓΕΛ Σταυρούπολης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0208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424936" cy="1080120"/>
          </a:xfrm>
        </p:spPr>
        <p:txBody>
          <a:bodyPr>
            <a:normAutofit/>
          </a:bodyPr>
          <a:lstStyle/>
          <a:p>
            <a:pPr algn="l"/>
            <a:endParaRPr lang="el-GR" sz="2400" dirty="0">
              <a:solidFill>
                <a:schemeClr val="tx1"/>
              </a:solidFill>
            </a:endParaRPr>
          </a:p>
          <a:p>
            <a:pPr algn="l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79512" y="692696"/>
            <a:ext cx="882863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600" b="1" dirty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>
                <a:latin typeface="Segoe Script" pitchFamily="34" charset="0"/>
              </a:rPr>
              <a:t>Προκαλούν ασθένειες που λέγονται </a:t>
            </a:r>
            <a:r>
              <a:rPr lang="el-GR" sz="2400" dirty="0" smtClean="0">
                <a:latin typeface="Segoe Script" pitchFamily="34" charset="0"/>
              </a:rPr>
              <a:t>ιώσεις</a:t>
            </a:r>
          </a:p>
          <a:p>
            <a:endParaRPr lang="el-GR" sz="2400" dirty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>
                <a:latin typeface="Segoe Script" pitchFamily="34" charset="0"/>
              </a:rPr>
              <a:t>Μπορεί να είναι απλές διαταραχές </a:t>
            </a:r>
            <a:endParaRPr lang="el-GR" sz="2400" dirty="0" smtClean="0">
              <a:latin typeface="Segoe Script" pitchFamily="34" charset="0"/>
            </a:endParaRP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στην </a:t>
            </a:r>
            <a:r>
              <a:rPr lang="el-GR" sz="2400" dirty="0">
                <a:latin typeface="Segoe Script" pitchFamily="34" charset="0"/>
              </a:rPr>
              <a:t>υγεία όπως το </a:t>
            </a:r>
            <a:r>
              <a:rPr lang="el-GR" sz="2400" dirty="0" smtClean="0">
                <a:latin typeface="Segoe Script" pitchFamily="34" charset="0"/>
              </a:rPr>
              <a:t>κρυολόγημα</a:t>
            </a:r>
          </a:p>
          <a:p>
            <a:endParaRPr lang="el-GR" sz="2400" dirty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 smtClean="0">
                <a:latin typeface="Segoe Script" pitchFamily="34" charset="0"/>
              </a:rPr>
              <a:t>ή </a:t>
            </a:r>
            <a:r>
              <a:rPr lang="el-GR" sz="2400" dirty="0">
                <a:latin typeface="Segoe Script" pitchFamily="34" charset="0"/>
              </a:rPr>
              <a:t>σοβαρότερες όπως </a:t>
            </a:r>
            <a:endParaRPr lang="el-GR" sz="2400" dirty="0" smtClean="0">
              <a:latin typeface="Segoe Script" pitchFamily="34" charset="0"/>
            </a:endParaRP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η </a:t>
            </a:r>
            <a:r>
              <a:rPr lang="el-GR" sz="2400" dirty="0">
                <a:latin typeface="Segoe Script" pitchFamily="34" charset="0"/>
              </a:rPr>
              <a:t>πολιομυελίτιδα ή το </a:t>
            </a:r>
            <a:r>
              <a:rPr lang="el-GR" sz="2400" dirty="0" smtClean="0">
                <a:latin typeface="Segoe Script" pitchFamily="34" charset="0"/>
              </a:rPr>
              <a:t>AIDS</a:t>
            </a:r>
          </a:p>
          <a:p>
            <a:endParaRPr lang="el-GR" sz="2400" dirty="0" smtClean="0">
              <a:latin typeface="Segoe Script" pitchFamily="34" charset="0"/>
            </a:endParaRPr>
          </a:p>
          <a:p>
            <a:endParaRPr lang="el-GR" sz="2400" dirty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>
                <a:latin typeface="Segoe Script" pitchFamily="34" charset="0"/>
              </a:rPr>
              <a:t>Ανακαλύφθηκαν στο τέλος του 19ου </a:t>
            </a:r>
            <a:r>
              <a:rPr lang="el-GR" sz="2400" dirty="0" smtClean="0">
                <a:latin typeface="Segoe Script" pitchFamily="34" charset="0"/>
              </a:rPr>
              <a:t>αιώνα</a:t>
            </a:r>
          </a:p>
          <a:p>
            <a:endParaRPr lang="el-GR" sz="2400" dirty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>
                <a:latin typeface="Segoe Script" pitchFamily="34" charset="0"/>
              </a:rPr>
              <a:t>Έχουν μέγεθος 20 – 250 </a:t>
            </a:r>
            <a:r>
              <a:rPr lang="el-GR" sz="2400" dirty="0" err="1">
                <a:latin typeface="Segoe Script" pitchFamily="34" charset="0"/>
              </a:rPr>
              <a:t>nm</a:t>
            </a:r>
            <a:r>
              <a:rPr lang="el-GR" sz="2400" dirty="0">
                <a:latin typeface="Segoe Script" pitchFamily="34" charset="0"/>
              </a:rPr>
              <a:t> που κάνει  τη  μελέτη τους δύσκολη</a:t>
            </a:r>
          </a:p>
          <a:p>
            <a:pPr marL="342900" indent="-342900">
              <a:buFontTx/>
              <a:buChar char="-"/>
            </a:pPr>
            <a:endParaRPr lang="el-GR" sz="2400" dirty="0">
              <a:latin typeface="Segoe Script" pitchFamily="34" charset="0"/>
            </a:endParaRPr>
          </a:p>
        </p:txBody>
      </p:sp>
      <p:sp>
        <p:nvSpPr>
          <p:cNvPr id="11" name="Τίτλος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3926269" cy="599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Ιοί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8530" y="1412776"/>
            <a:ext cx="2575006" cy="126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5123" y="2702122"/>
            <a:ext cx="2529368" cy="151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                                      </a:t>
            </a:r>
            <a:r>
              <a:rPr lang="el-GR" dirty="0" smtClean="0"/>
              <a:t>    </a:t>
            </a:r>
            <a:r>
              <a:rPr lang="el-GR" dirty="0"/>
              <a:t>Βιολόγος </a:t>
            </a:r>
            <a:r>
              <a:rPr lang="en-GB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ΓΕΛ Σταυρούπολης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5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424936" cy="1080120"/>
          </a:xfrm>
        </p:spPr>
        <p:txBody>
          <a:bodyPr>
            <a:normAutofit/>
          </a:bodyPr>
          <a:lstStyle/>
          <a:p>
            <a:pPr algn="l"/>
            <a:endParaRPr lang="el-GR" sz="2400" dirty="0">
              <a:solidFill>
                <a:schemeClr val="tx1"/>
              </a:solidFill>
            </a:endParaRPr>
          </a:p>
          <a:p>
            <a:pPr algn="l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79512" y="692696"/>
            <a:ext cx="88286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Segoe Script" pitchFamily="34" charset="0"/>
              </a:rPr>
              <a:t>- Αποτελούνται </a:t>
            </a:r>
            <a:r>
              <a:rPr lang="el-GR" sz="2400" dirty="0">
                <a:latin typeface="Segoe Script" pitchFamily="34" charset="0"/>
              </a:rPr>
              <a:t>από ένα πρωτεϊνικό περίβλημα με </a:t>
            </a:r>
            <a:r>
              <a:rPr lang="el-GR" sz="2400" dirty="0" smtClean="0">
                <a:latin typeface="Segoe Script" pitchFamily="34" charset="0"/>
              </a:rPr>
              <a:t>   </a:t>
            </a: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χαρακτηριστική </a:t>
            </a:r>
            <a:r>
              <a:rPr lang="el-GR" sz="2400" dirty="0">
                <a:latin typeface="Segoe Script" pitchFamily="34" charset="0"/>
              </a:rPr>
              <a:t>γεωμετρία </a:t>
            </a:r>
            <a:r>
              <a:rPr lang="el-G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το </a:t>
            </a:r>
            <a:r>
              <a:rPr lang="el-GR" sz="24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καψίδιο</a:t>
            </a:r>
            <a:endParaRPr lang="el-GR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r>
              <a:rPr lang="el-GR" sz="2400" dirty="0" smtClean="0">
                <a:latin typeface="Segoe Script" pitchFamily="34" charset="0"/>
              </a:rPr>
              <a:t>- μέσα </a:t>
            </a:r>
            <a:r>
              <a:rPr lang="el-GR" sz="2400" dirty="0">
                <a:latin typeface="Segoe Script" pitchFamily="34" charset="0"/>
              </a:rPr>
              <a:t>στο οποίο προφυλάσσεται το γενετικό υλικό</a:t>
            </a:r>
          </a:p>
          <a:p>
            <a:r>
              <a:rPr lang="el-GR" sz="2400" dirty="0" smtClean="0">
                <a:latin typeface="Segoe Script" pitchFamily="34" charset="0"/>
              </a:rPr>
              <a:t>- ορισμένοι </a:t>
            </a:r>
            <a:r>
              <a:rPr lang="el-GR" sz="2400" dirty="0">
                <a:latin typeface="Segoe Script" pitchFamily="34" charset="0"/>
              </a:rPr>
              <a:t>διαθέτουν ένα επιπλέον περίβλημα </a:t>
            </a:r>
            <a:endParaRPr lang="el-GR" sz="2400" dirty="0" smtClean="0">
              <a:latin typeface="Segoe Script" pitchFamily="34" charset="0"/>
            </a:endParaRP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</a:t>
            </a:r>
            <a:r>
              <a:rPr lang="el-GR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το </a:t>
            </a:r>
            <a:r>
              <a:rPr lang="el-G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έλυτρο </a:t>
            </a:r>
            <a:r>
              <a:rPr lang="el-GR" sz="2400" dirty="0" smtClean="0">
                <a:latin typeface="Segoe Script" pitchFamily="34" charset="0"/>
              </a:rPr>
              <a:t>(</a:t>
            </a:r>
            <a:r>
              <a:rPr lang="el-GR" sz="2400" dirty="0" err="1" smtClean="0">
                <a:latin typeface="Segoe Script" pitchFamily="34" charset="0"/>
              </a:rPr>
              <a:t>λιποπρωτεϊνικής</a:t>
            </a:r>
            <a:r>
              <a:rPr lang="el-GR" sz="2400" dirty="0" smtClean="0">
                <a:latin typeface="Segoe Script" pitchFamily="34" charset="0"/>
              </a:rPr>
              <a:t> φύσης)</a:t>
            </a:r>
            <a:endParaRPr lang="el-GR" sz="2400" dirty="0">
              <a:latin typeface="Segoe Script" pitchFamily="34" charset="0"/>
            </a:endParaRPr>
          </a:p>
          <a:p>
            <a:r>
              <a:rPr lang="el-GR" sz="2400" dirty="0" smtClean="0">
                <a:latin typeface="Segoe Script" pitchFamily="34" charset="0"/>
              </a:rPr>
              <a:t>- το </a:t>
            </a:r>
            <a:r>
              <a:rPr lang="el-GR" sz="2400" dirty="0">
                <a:latin typeface="Segoe Script" pitchFamily="34" charset="0"/>
              </a:rPr>
              <a:t>γενετικό υλικό μπορεί να είναι DNA ή RNA και </a:t>
            </a:r>
            <a:r>
              <a:rPr lang="el-GR" sz="2400" dirty="0" smtClean="0">
                <a:latin typeface="Segoe Script" pitchFamily="34" charset="0"/>
              </a:rPr>
              <a:t>  </a:t>
            </a: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έχει </a:t>
            </a:r>
            <a:r>
              <a:rPr lang="el-GR" sz="2400" dirty="0">
                <a:latin typeface="Segoe Script" pitchFamily="34" charset="0"/>
              </a:rPr>
              <a:t>πληροφορίες:</a:t>
            </a:r>
          </a:p>
          <a:p>
            <a:r>
              <a:rPr lang="el-GR" sz="2400" dirty="0" smtClean="0">
                <a:latin typeface="Segoe Script" pitchFamily="34" charset="0"/>
              </a:rPr>
              <a:t>   α</a:t>
            </a:r>
            <a:r>
              <a:rPr lang="el-GR" sz="2400" dirty="0">
                <a:latin typeface="Segoe Script" pitchFamily="34" charset="0"/>
              </a:rPr>
              <a:t>. </a:t>
            </a:r>
            <a:r>
              <a:rPr lang="el-GR" sz="2400" dirty="0" smtClean="0">
                <a:latin typeface="Segoe Script" pitchFamily="34" charset="0"/>
              </a:rPr>
              <a:t>για </a:t>
            </a:r>
            <a:r>
              <a:rPr lang="el-GR" sz="2400" dirty="0">
                <a:latin typeface="Segoe Script" pitchFamily="34" charset="0"/>
              </a:rPr>
              <a:t>τις πρωτεΐνες του περιβλήματος αλλά και</a:t>
            </a:r>
          </a:p>
          <a:p>
            <a:r>
              <a:rPr lang="el-GR" sz="2400" dirty="0" smtClean="0">
                <a:latin typeface="Segoe Script" pitchFamily="34" charset="0"/>
              </a:rPr>
              <a:t>   β</a:t>
            </a:r>
            <a:r>
              <a:rPr lang="el-GR" sz="2400" dirty="0">
                <a:latin typeface="Segoe Script" pitchFamily="34" charset="0"/>
              </a:rPr>
              <a:t>. για τη σύνθεση κάποιων ενζύμων απαραίτητων </a:t>
            </a:r>
            <a:r>
              <a:rPr lang="el-GR" sz="2400" dirty="0" smtClean="0">
                <a:latin typeface="Segoe Script" pitchFamily="34" charset="0"/>
              </a:rPr>
              <a:t>  </a:t>
            </a: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   για </a:t>
            </a:r>
            <a:r>
              <a:rPr lang="el-GR" sz="2400" dirty="0">
                <a:latin typeface="Segoe Script" pitchFamily="34" charset="0"/>
              </a:rPr>
              <a:t>τον πολλαπλασιασμό </a:t>
            </a:r>
            <a:r>
              <a:rPr lang="el-GR" sz="2400" dirty="0" smtClean="0">
                <a:latin typeface="Segoe Script" pitchFamily="34" charset="0"/>
              </a:rPr>
              <a:t>του</a:t>
            </a:r>
            <a:endParaRPr lang="el-GR" sz="2400" dirty="0">
              <a:latin typeface="Segoe Script" pitchFamily="34" charset="0"/>
            </a:endParaRPr>
          </a:p>
        </p:txBody>
      </p:sp>
      <p:sp>
        <p:nvSpPr>
          <p:cNvPr id="11" name="Τίτλος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3926269" cy="599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Ιοί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4098" name="Picture 2" descr="K:\206-17\Γ΄τάξη\Γενική\1ο κεφ\Υλικό\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2986385" cy="22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861" y="4467333"/>
            <a:ext cx="3695129" cy="184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                                      </a:t>
            </a:r>
            <a:r>
              <a:rPr lang="el-GR" dirty="0" smtClean="0"/>
              <a:t>    </a:t>
            </a:r>
            <a:r>
              <a:rPr lang="el-GR" dirty="0"/>
              <a:t>Βιολόγος </a:t>
            </a:r>
            <a:r>
              <a:rPr lang="en-GB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ΓΕΛ Σταυρούπολης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9904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424936" cy="1080120"/>
          </a:xfrm>
        </p:spPr>
        <p:txBody>
          <a:bodyPr>
            <a:normAutofit/>
          </a:bodyPr>
          <a:lstStyle/>
          <a:p>
            <a:pPr algn="l"/>
            <a:endParaRPr lang="el-GR" sz="2400" dirty="0">
              <a:solidFill>
                <a:schemeClr val="tx1"/>
              </a:solidFill>
            </a:endParaRPr>
          </a:p>
          <a:p>
            <a:pPr algn="l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79512" y="692696"/>
            <a:ext cx="88286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Segoe Script" pitchFamily="34" charset="0"/>
              </a:rPr>
              <a:t>- εξασφαλίζουν </a:t>
            </a:r>
            <a:r>
              <a:rPr lang="el-GR" sz="2400" dirty="0">
                <a:latin typeface="Segoe Script" pitchFamily="34" charset="0"/>
              </a:rPr>
              <a:t>από τον ξενιστή τους μηχανισμούς </a:t>
            </a:r>
            <a:endParaRPr lang="el-GR" sz="2400" dirty="0" smtClean="0">
              <a:latin typeface="Segoe Script" pitchFamily="34" charset="0"/>
            </a:endParaRP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αντιγραφής </a:t>
            </a:r>
            <a:r>
              <a:rPr lang="el-GR" sz="2400" dirty="0">
                <a:latin typeface="Segoe Script" pitchFamily="34" charset="0"/>
              </a:rPr>
              <a:t>και μεταγραφής αλλά και τα περισσότερα </a:t>
            </a:r>
            <a:r>
              <a:rPr lang="el-GR" sz="2400" dirty="0" smtClean="0">
                <a:latin typeface="Segoe Script" pitchFamily="34" charset="0"/>
              </a:rPr>
              <a:t> </a:t>
            </a: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ένζυμα </a:t>
            </a:r>
            <a:r>
              <a:rPr lang="el-GR" sz="2400" dirty="0">
                <a:latin typeface="Segoe Script" pitchFamily="34" charset="0"/>
              </a:rPr>
              <a:t>που είναι απαραίτητα για τις λειτουργίες </a:t>
            </a:r>
            <a:endParaRPr lang="el-GR" sz="2400" dirty="0" smtClean="0">
              <a:latin typeface="Segoe Script" pitchFamily="34" charset="0"/>
            </a:endParaRP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αυτές</a:t>
            </a:r>
            <a:r>
              <a:rPr lang="el-GR" sz="2400" dirty="0">
                <a:latin typeface="Segoe Script" pitchFamily="34" charset="0"/>
              </a:rPr>
              <a:t>. Για το λόγο αυτό χαρακτηρίζονται ως  </a:t>
            </a:r>
            <a:endParaRPr lang="el-GR" sz="2400" dirty="0" smtClean="0">
              <a:latin typeface="Segoe Script" pitchFamily="34" charset="0"/>
            </a:endParaRP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</a:t>
            </a:r>
            <a:r>
              <a:rPr lang="el-GR" sz="2400" b="1" i="1" u="sng" dirty="0" smtClean="0">
                <a:latin typeface="Segoe Script" pitchFamily="34" charset="0"/>
              </a:rPr>
              <a:t>υποχρεωτικά </a:t>
            </a:r>
            <a:r>
              <a:rPr lang="el-GR" sz="2400" b="1" i="1" u="sng" dirty="0">
                <a:latin typeface="Segoe Script" pitchFamily="34" charset="0"/>
              </a:rPr>
              <a:t>ενδοκυτταρικά </a:t>
            </a:r>
            <a:r>
              <a:rPr lang="el-GR" sz="2400" b="1" i="1" u="sng" dirty="0" smtClean="0">
                <a:latin typeface="Segoe Script" pitchFamily="34" charset="0"/>
              </a:rPr>
              <a:t>παράσιτα</a:t>
            </a:r>
            <a:endParaRPr lang="el-GR" sz="2400" b="1" i="1" u="sng" dirty="0">
              <a:latin typeface="Segoe Script" pitchFamily="34" charset="0"/>
            </a:endParaRPr>
          </a:p>
        </p:txBody>
      </p:sp>
      <p:sp>
        <p:nvSpPr>
          <p:cNvPr id="11" name="Τίτλος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3926269" cy="599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Ιοί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5701308" cy="278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                                      </a:t>
            </a:r>
            <a:r>
              <a:rPr lang="el-GR" dirty="0" smtClean="0"/>
              <a:t>    </a:t>
            </a:r>
            <a:r>
              <a:rPr lang="el-GR" dirty="0"/>
              <a:t>Βιολόγος </a:t>
            </a:r>
            <a:r>
              <a:rPr lang="en-GB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ΓΕΛ Σταυρούπολης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039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424936" cy="1080120"/>
          </a:xfrm>
        </p:spPr>
        <p:txBody>
          <a:bodyPr>
            <a:normAutofit/>
          </a:bodyPr>
          <a:lstStyle/>
          <a:p>
            <a:pPr algn="l"/>
            <a:endParaRPr lang="el-GR" sz="2400" dirty="0">
              <a:solidFill>
                <a:schemeClr val="tx1"/>
              </a:solidFill>
            </a:endParaRPr>
          </a:p>
          <a:p>
            <a:pPr algn="l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79512" y="692696"/>
            <a:ext cx="88286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l-GR" sz="2400" dirty="0" smtClean="0">
                <a:latin typeface="Segoe Script" pitchFamily="34" charset="0"/>
              </a:rPr>
              <a:t>Διακρίνονται </a:t>
            </a:r>
            <a:r>
              <a:rPr lang="el-GR" sz="2400" dirty="0">
                <a:latin typeface="Segoe Script" pitchFamily="34" charset="0"/>
              </a:rPr>
              <a:t>σε </a:t>
            </a:r>
            <a:r>
              <a:rPr lang="el-GR" sz="2400" b="1" u="sng" dirty="0">
                <a:latin typeface="Segoe Script" pitchFamily="34" charset="0"/>
              </a:rPr>
              <a:t>ιούς βακτηρίων</a:t>
            </a:r>
            <a:r>
              <a:rPr lang="el-GR" sz="2400" dirty="0">
                <a:latin typeface="Segoe Script" pitchFamily="34" charset="0"/>
              </a:rPr>
              <a:t>, σε </a:t>
            </a:r>
            <a:r>
              <a:rPr lang="el-GR" sz="2400" b="1" u="sng" dirty="0">
                <a:latin typeface="Segoe Script" pitchFamily="34" charset="0"/>
              </a:rPr>
              <a:t>ιούς φυτών</a:t>
            </a:r>
            <a:r>
              <a:rPr lang="el-GR" sz="2400" dirty="0">
                <a:latin typeface="Segoe Script" pitchFamily="34" charset="0"/>
              </a:rPr>
              <a:t> και </a:t>
            </a:r>
            <a:r>
              <a:rPr lang="el-GR" sz="2400" dirty="0" smtClean="0">
                <a:latin typeface="Segoe Script" pitchFamily="34" charset="0"/>
              </a:rPr>
              <a:t> </a:t>
            </a:r>
          </a:p>
          <a:p>
            <a:r>
              <a:rPr lang="el-GR" sz="2400" dirty="0" smtClean="0">
                <a:latin typeface="Segoe Script" pitchFamily="34" charset="0"/>
              </a:rPr>
              <a:t>   σε </a:t>
            </a:r>
            <a:r>
              <a:rPr lang="el-GR" sz="2400" b="1" u="sng" dirty="0">
                <a:latin typeface="Segoe Script" pitchFamily="34" charset="0"/>
              </a:rPr>
              <a:t>ιούς ζώων</a:t>
            </a:r>
          </a:p>
          <a:p>
            <a:pPr marL="342900" indent="-342900">
              <a:buFontTx/>
              <a:buChar char="-"/>
            </a:pPr>
            <a:endParaRPr lang="el-GR" sz="2400" dirty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>
                <a:latin typeface="Segoe Script" pitchFamily="34" charset="0"/>
              </a:rPr>
              <a:t>Παρουσιάζουν </a:t>
            </a:r>
            <a:r>
              <a:rPr lang="el-GR" sz="2400" b="1" i="1" u="sng" dirty="0">
                <a:latin typeface="Segoe Script" pitchFamily="34" charset="0"/>
              </a:rPr>
              <a:t>μεγάλη εξειδίκευση </a:t>
            </a:r>
            <a:r>
              <a:rPr lang="el-GR" sz="2400" dirty="0">
                <a:latin typeface="Segoe Script" pitchFamily="34" charset="0"/>
              </a:rPr>
              <a:t>όχι μόνο στο είδος του οργανισμού αλλά και στο είδος του κυττάρου ή του ιστού στο οποίο παρασιτούν.</a:t>
            </a:r>
          </a:p>
          <a:p>
            <a:r>
              <a:rPr lang="el-GR" sz="2400" dirty="0" smtClean="0">
                <a:latin typeface="Segoe Script" pitchFamily="34" charset="0"/>
              </a:rPr>
              <a:t>   </a:t>
            </a:r>
            <a:r>
              <a:rPr lang="el-GR" sz="2400" dirty="0" smtClean="0">
                <a:solidFill>
                  <a:srgbClr val="FF0000"/>
                </a:solidFill>
                <a:latin typeface="Segoe Script" pitchFamily="34" charset="0"/>
              </a:rPr>
              <a:t>ο </a:t>
            </a:r>
            <a:r>
              <a:rPr lang="el-GR" sz="2400" dirty="0">
                <a:solidFill>
                  <a:srgbClr val="FF0000"/>
                </a:solidFill>
                <a:latin typeface="Segoe Script" pitchFamily="34" charset="0"/>
              </a:rPr>
              <a:t>ιός της πολιομυελίτιδας </a:t>
            </a:r>
            <a:r>
              <a:rPr lang="el-GR" sz="2400" dirty="0">
                <a:latin typeface="Segoe Script" pitchFamily="34" charset="0"/>
              </a:rPr>
              <a:t>προσβάλει μόνο τα </a:t>
            </a:r>
            <a:r>
              <a:rPr lang="el-GR" sz="2400" dirty="0" smtClean="0">
                <a:latin typeface="Segoe Script" pitchFamily="34" charset="0"/>
              </a:rPr>
              <a:t> </a:t>
            </a: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κύτταρα </a:t>
            </a:r>
            <a:r>
              <a:rPr lang="el-GR" sz="2400" dirty="0">
                <a:latin typeface="Segoe Script" pitchFamily="34" charset="0"/>
              </a:rPr>
              <a:t>του νωτιαίου μυελού ενώ</a:t>
            </a:r>
          </a:p>
          <a:p>
            <a:r>
              <a:rPr lang="el-GR" sz="2400" dirty="0" smtClean="0">
                <a:latin typeface="Segoe Script" pitchFamily="34" charset="0"/>
              </a:rPr>
              <a:t>   </a:t>
            </a:r>
            <a:r>
              <a:rPr lang="el-GR" sz="2400" dirty="0" smtClean="0">
                <a:solidFill>
                  <a:srgbClr val="FF0000"/>
                </a:solidFill>
                <a:latin typeface="Segoe Script" pitchFamily="34" charset="0"/>
              </a:rPr>
              <a:t>ο </a:t>
            </a:r>
            <a:r>
              <a:rPr lang="el-GR" sz="2400" dirty="0">
                <a:solidFill>
                  <a:srgbClr val="FF0000"/>
                </a:solidFill>
                <a:latin typeface="Segoe Script" pitchFamily="34" charset="0"/>
              </a:rPr>
              <a:t>ιός της γρίπης </a:t>
            </a:r>
            <a:r>
              <a:rPr lang="el-GR" sz="2400" dirty="0">
                <a:latin typeface="Segoe Script" pitchFamily="34" charset="0"/>
              </a:rPr>
              <a:t>τα επιθηλιακά κύτταρα της </a:t>
            </a:r>
            <a:r>
              <a:rPr lang="el-GR" sz="2400" dirty="0" smtClean="0">
                <a:latin typeface="Segoe Script" pitchFamily="34" charset="0"/>
              </a:rPr>
              <a:t>   </a:t>
            </a: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αναπνευστικής </a:t>
            </a:r>
            <a:r>
              <a:rPr lang="el-GR" sz="2400" dirty="0">
                <a:latin typeface="Segoe Script" pitchFamily="34" charset="0"/>
              </a:rPr>
              <a:t>οδού</a:t>
            </a:r>
          </a:p>
          <a:p>
            <a:pPr marL="342900" indent="-342900">
              <a:buFontTx/>
              <a:buChar char="-"/>
            </a:pPr>
            <a:endParaRPr lang="el-GR" sz="2400" dirty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>
                <a:latin typeface="Segoe Script" pitchFamily="34" charset="0"/>
              </a:rPr>
              <a:t>Ταξινομούνται επίσης σε </a:t>
            </a:r>
            <a:endParaRPr lang="el-GR" sz="2400" dirty="0" smtClean="0">
              <a:latin typeface="Segoe Script" pitchFamily="34" charset="0"/>
            </a:endParaRPr>
          </a:p>
          <a:p>
            <a:r>
              <a:rPr lang="el-GR" sz="2400" b="1" dirty="0" smtClean="0">
                <a:latin typeface="Segoe Script" pitchFamily="34" charset="0"/>
              </a:rPr>
              <a:t>   </a:t>
            </a:r>
            <a:r>
              <a:rPr lang="el-GR" sz="2400" b="1" u="sng" dirty="0" smtClean="0">
                <a:latin typeface="Segoe Script" pitchFamily="34" charset="0"/>
              </a:rPr>
              <a:t>DNA ιούς</a:t>
            </a:r>
            <a:r>
              <a:rPr lang="el-GR" sz="2400" dirty="0" smtClean="0">
                <a:latin typeface="Segoe Script" pitchFamily="34" charset="0"/>
              </a:rPr>
              <a:t> και </a:t>
            </a:r>
            <a:r>
              <a:rPr lang="el-GR" sz="2400" dirty="0">
                <a:latin typeface="Segoe Script" pitchFamily="34" charset="0"/>
              </a:rPr>
              <a:t>σε </a:t>
            </a:r>
            <a:r>
              <a:rPr lang="el-GR" sz="2400" b="1" u="sng" dirty="0">
                <a:latin typeface="Segoe Script" pitchFamily="34" charset="0"/>
              </a:rPr>
              <a:t>RNA ιούς</a:t>
            </a:r>
          </a:p>
          <a:p>
            <a:pPr marL="342900" indent="-342900">
              <a:buFontTx/>
              <a:buChar char="-"/>
            </a:pPr>
            <a:endParaRPr lang="el-GR" sz="2400" b="1" i="1" u="sng" dirty="0">
              <a:latin typeface="Segoe Script" pitchFamily="34" charset="0"/>
            </a:endParaRPr>
          </a:p>
        </p:txBody>
      </p:sp>
      <p:sp>
        <p:nvSpPr>
          <p:cNvPr id="11" name="Τίτλος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3926269" cy="599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Ιοί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1903" y="4011189"/>
            <a:ext cx="3286953" cy="246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                                      </a:t>
            </a:r>
            <a:r>
              <a:rPr lang="el-GR" dirty="0" smtClean="0"/>
              <a:t>    </a:t>
            </a:r>
            <a:r>
              <a:rPr lang="el-GR" dirty="0"/>
              <a:t>Βιολόγος </a:t>
            </a:r>
            <a:r>
              <a:rPr lang="en-GB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ΓΕΛ Σταυρούπολης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861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21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11856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Οι </a:t>
            </a:r>
            <a:r>
              <a:rPr lang="el-GR" sz="2000" dirty="0"/>
              <a:t>ιοί άργησαν να ανακαλυφθούν σε σχέση με τα άλλα </a:t>
            </a:r>
            <a:r>
              <a:rPr lang="el-GR" sz="2000" dirty="0" smtClean="0"/>
              <a:t>είδη μικροοργανισμών</a:t>
            </a:r>
            <a:r>
              <a:rPr lang="el-GR" sz="2000" dirty="0"/>
              <a:t>.</a:t>
            </a:r>
          </a:p>
          <a:p>
            <a:r>
              <a:rPr lang="el-GR" sz="2000" dirty="0"/>
              <a:t>Συγκεκριμένα, ανακαλύφθηκαν στα τέλη του 19ου αιώνα.</a:t>
            </a:r>
          </a:p>
          <a:p>
            <a:r>
              <a:rPr lang="el-GR" sz="2000" dirty="0"/>
              <a:t>α. Να εξηγήσετε το λόγο για τον οποίο συνέβη αυτό (μονάδες 6).</a:t>
            </a:r>
          </a:p>
          <a:p>
            <a:r>
              <a:rPr lang="el-GR" sz="2000" dirty="0"/>
              <a:t> </a:t>
            </a:r>
            <a:r>
              <a:rPr lang="el-GR" sz="2000" dirty="0" smtClean="0"/>
              <a:t>   </a:t>
            </a:r>
            <a:r>
              <a:rPr lang="el-GR" sz="2000" b="1" dirty="0">
                <a:solidFill>
                  <a:srgbClr val="C00000"/>
                </a:solidFill>
              </a:rPr>
              <a:t>Το μικρό μέγεθος των ιών (20 </a:t>
            </a:r>
            <a:r>
              <a:rPr lang="el-GR" sz="2000" b="1" dirty="0" smtClean="0">
                <a:solidFill>
                  <a:srgbClr val="C00000"/>
                </a:solidFill>
              </a:rPr>
              <a:t>έως </a:t>
            </a:r>
            <a:r>
              <a:rPr lang="el-GR" sz="2000" b="1" dirty="0">
                <a:solidFill>
                  <a:srgbClr val="C00000"/>
                </a:solidFill>
              </a:rPr>
              <a:t>250 </a:t>
            </a:r>
            <a:r>
              <a:rPr lang="el-GR" sz="2000" b="1" dirty="0" err="1">
                <a:solidFill>
                  <a:srgbClr val="C00000"/>
                </a:solidFill>
              </a:rPr>
              <a:t>nm</a:t>
            </a:r>
            <a:r>
              <a:rPr lang="el-GR" sz="2000" b="1" dirty="0">
                <a:solidFill>
                  <a:srgbClr val="C00000"/>
                </a:solidFill>
              </a:rPr>
              <a:t>) αποτέλεσε </a:t>
            </a:r>
            <a:r>
              <a:rPr lang="el-GR" sz="2000" b="1" dirty="0" smtClean="0">
                <a:solidFill>
                  <a:srgbClr val="C00000"/>
                </a:solidFill>
              </a:rPr>
              <a:t>τον </a:t>
            </a:r>
            <a:r>
              <a:rPr lang="el-GR" sz="2000" b="1" dirty="0">
                <a:solidFill>
                  <a:srgbClr val="C00000"/>
                </a:solidFill>
              </a:rPr>
              <a:t>ανασταλτικό </a:t>
            </a:r>
            <a:r>
              <a:rPr lang="el-GR" sz="2000" b="1" dirty="0" smtClean="0">
                <a:solidFill>
                  <a:srgbClr val="C00000"/>
                </a:solidFill>
              </a:rPr>
              <a:t>  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 παράγοντα για την ανακάλυψη και τη </a:t>
            </a:r>
            <a:r>
              <a:rPr lang="el-GR" sz="2000" b="1" dirty="0">
                <a:solidFill>
                  <a:srgbClr val="C00000"/>
                </a:solidFill>
              </a:rPr>
              <a:t>μελέτη τους.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endParaRPr lang="el-GR" sz="2000" dirty="0" smtClean="0"/>
          </a:p>
          <a:p>
            <a:r>
              <a:rPr lang="el-GR" sz="2000" dirty="0" smtClean="0"/>
              <a:t>β</a:t>
            </a:r>
            <a:r>
              <a:rPr lang="el-GR" sz="2000" dirty="0"/>
              <a:t>. Να γράψετε τρεις παθογόνους ιούς που προσβάλλουν ανθρώπινα κύτταρα </a:t>
            </a:r>
            <a:r>
              <a:rPr lang="el-GR" sz="2000" dirty="0" smtClean="0"/>
              <a:t>  </a:t>
            </a:r>
          </a:p>
          <a:p>
            <a:r>
              <a:rPr lang="el-GR" sz="2000" dirty="0"/>
              <a:t> </a:t>
            </a:r>
            <a:r>
              <a:rPr lang="el-GR" sz="2000" dirty="0" smtClean="0"/>
              <a:t>    (</a:t>
            </a:r>
            <a:r>
              <a:rPr lang="el-GR" sz="2000" dirty="0"/>
              <a:t>μονάδες </a:t>
            </a:r>
            <a:r>
              <a:rPr lang="el-GR" sz="2000" dirty="0" smtClean="0"/>
              <a:t>3) και </a:t>
            </a:r>
            <a:r>
              <a:rPr lang="el-GR" sz="2000" dirty="0"/>
              <a:t>να εξηγήσετε αν θα μπορούσαν οι ιοί που αναφέρατε </a:t>
            </a:r>
            <a:endParaRPr lang="el-GR" sz="2000" dirty="0" smtClean="0"/>
          </a:p>
          <a:p>
            <a:r>
              <a:rPr lang="el-GR" sz="2000" dirty="0"/>
              <a:t> </a:t>
            </a:r>
            <a:r>
              <a:rPr lang="el-GR" sz="2000" dirty="0" smtClean="0"/>
              <a:t>    προηγουμένως </a:t>
            </a:r>
            <a:r>
              <a:rPr lang="el-GR" sz="2000" dirty="0"/>
              <a:t>να </a:t>
            </a:r>
            <a:r>
              <a:rPr lang="el-GR" sz="2000" dirty="0" smtClean="0"/>
              <a:t>προσβάλλουν και </a:t>
            </a:r>
            <a:r>
              <a:rPr lang="el-GR" sz="2000" dirty="0"/>
              <a:t>άλλα είδη οργανισμών εκτός του </a:t>
            </a:r>
            <a:endParaRPr lang="el-GR" sz="2000" dirty="0" smtClean="0"/>
          </a:p>
          <a:p>
            <a:r>
              <a:rPr lang="el-GR" sz="2000" dirty="0"/>
              <a:t> </a:t>
            </a:r>
            <a:r>
              <a:rPr lang="el-GR" sz="2000" dirty="0" smtClean="0"/>
              <a:t>    ανθρώπου </a:t>
            </a:r>
            <a:r>
              <a:rPr lang="el-GR" sz="2000" dirty="0"/>
              <a:t>(μονάδες 4</a:t>
            </a:r>
            <a:r>
              <a:rPr lang="el-GR" sz="2000" dirty="0" smtClean="0"/>
              <a:t>).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 </a:t>
            </a:r>
            <a:r>
              <a:rPr lang="el-GR" sz="2000" b="1" dirty="0">
                <a:solidFill>
                  <a:srgbClr val="C00000"/>
                </a:solidFill>
              </a:rPr>
              <a:t>Ο απλός έρπητας, οι ιοί των ανθρώπινων θηλωμάτων, ο ΗΙV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 ή </a:t>
            </a:r>
            <a:r>
              <a:rPr lang="el-GR" sz="2000" b="1" dirty="0">
                <a:solidFill>
                  <a:srgbClr val="C00000"/>
                </a:solidFill>
              </a:rPr>
              <a:t>οι ιοί </a:t>
            </a:r>
            <a:r>
              <a:rPr lang="el-GR" sz="2000" b="1" dirty="0" smtClean="0">
                <a:solidFill>
                  <a:srgbClr val="C00000"/>
                </a:solidFill>
              </a:rPr>
              <a:t>της ηπατίτιδας </a:t>
            </a:r>
            <a:r>
              <a:rPr lang="el-GR" sz="2000" b="1" dirty="0">
                <a:solidFill>
                  <a:srgbClr val="C00000"/>
                </a:solidFill>
              </a:rPr>
              <a:t>Β ή C, ο ιός της γρίπης, ο ιός της </a:t>
            </a:r>
            <a:r>
              <a:rPr lang="el-GR" sz="2000" b="1" dirty="0" smtClean="0">
                <a:solidFill>
                  <a:srgbClr val="C00000"/>
                </a:solidFill>
              </a:rPr>
              <a:t>πολιομυελίτιδας.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Όχι </a:t>
            </a:r>
            <a:r>
              <a:rPr lang="el-GR" sz="2000" b="1" dirty="0">
                <a:solidFill>
                  <a:srgbClr val="C00000"/>
                </a:solidFill>
              </a:rPr>
              <a:t>δεν μπορούν καθώς </a:t>
            </a:r>
            <a:r>
              <a:rPr lang="el-GR" sz="2000" b="1" dirty="0" smtClean="0">
                <a:solidFill>
                  <a:srgbClr val="C00000"/>
                </a:solidFill>
              </a:rPr>
              <a:t>οι ιοί </a:t>
            </a:r>
            <a:r>
              <a:rPr lang="el-GR" sz="2000" b="1" dirty="0">
                <a:solidFill>
                  <a:srgbClr val="C00000"/>
                </a:solidFill>
              </a:rPr>
              <a:t>διακρίνονται σε ιούς βακτηρίων, ιούς φυτών και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 ιούς </a:t>
            </a:r>
            <a:r>
              <a:rPr lang="el-GR" sz="2000" b="1" dirty="0">
                <a:solidFill>
                  <a:srgbClr val="C00000"/>
                </a:solidFill>
              </a:rPr>
              <a:t>ζώων και η εξειδίκευση των </a:t>
            </a:r>
            <a:r>
              <a:rPr lang="el-GR" sz="2000" b="1" dirty="0" smtClean="0">
                <a:solidFill>
                  <a:srgbClr val="C00000"/>
                </a:solidFill>
              </a:rPr>
              <a:t>ιών ως </a:t>
            </a:r>
            <a:r>
              <a:rPr lang="el-GR" sz="2000" b="1" dirty="0">
                <a:solidFill>
                  <a:srgbClr val="C00000"/>
                </a:solidFill>
              </a:rPr>
              <a:t>προς τη μόλυνση δεν αφορά μόνο το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 είδος </a:t>
            </a:r>
            <a:r>
              <a:rPr lang="el-GR" sz="2000" b="1" dirty="0">
                <a:solidFill>
                  <a:srgbClr val="C00000"/>
                </a:solidFill>
              </a:rPr>
              <a:t>του οργανισμού αλλά και το είδος </a:t>
            </a:r>
            <a:r>
              <a:rPr lang="el-GR" sz="2000" b="1" dirty="0" smtClean="0">
                <a:solidFill>
                  <a:srgbClr val="C00000"/>
                </a:solidFill>
              </a:rPr>
              <a:t>του κυττάρου </a:t>
            </a:r>
            <a:r>
              <a:rPr lang="el-GR" sz="2000" b="1" dirty="0">
                <a:solidFill>
                  <a:srgbClr val="C00000"/>
                </a:solidFill>
              </a:rPr>
              <a:t>ή του ιστού στον οποίο 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 παρασιτούν.</a:t>
            </a:r>
          </a:p>
          <a:p>
            <a:endParaRPr lang="el-GR" sz="2000" dirty="0" smtClean="0"/>
          </a:p>
          <a:p>
            <a:endParaRPr lang="el-GR" sz="2000" dirty="0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>
                <a:solidFill>
                  <a:schemeClr val="tx1"/>
                </a:solidFill>
              </a:rPr>
              <a:t>Γαριπίδης Ιορδάνης                                       </a:t>
            </a:r>
            <a:r>
              <a:rPr lang="el-GR" dirty="0" smtClean="0">
                <a:solidFill>
                  <a:schemeClr val="tx1"/>
                </a:solidFill>
              </a:rPr>
              <a:t>    </a:t>
            </a:r>
            <a:r>
              <a:rPr lang="el-GR" dirty="0">
                <a:solidFill>
                  <a:schemeClr val="tx1"/>
                </a:solidFill>
              </a:rPr>
              <a:t>Βιολόγος </a:t>
            </a:r>
            <a:r>
              <a:rPr lang="en-GB" dirty="0" smtClean="0">
                <a:solidFill>
                  <a:schemeClr val="tx1"/>
                </a:solidFill>
              </a:rPr>
              <a:t>2</a:t>
            </a:r>
            <a:r>
              <a:rPr lang="el-GR" baseline="30000" dirty="0" smtClean="0">
                <a:solidFill>
                  <a:schemeClr val="tx1"/>
                </a:solidFill>
              </a:rPr>
              <a:t>ο</a:t>
            </a:r>
            <a:r>
              <a:rPr lang="el-GR" dirty="0" smtClean="0">
                <a:solidFill>
                  <a:schemeClr val="tx1"/>
                </a:solidFill>
              </a:rPr>
              <a:t>  ΓΕΛ Σταυρούπολης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1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21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11856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Τα </a:t>
            </a:r>
            <a:r>
              <a:rPr lang="el-GR" sz="2000" dirty="0">
                <a:solidFill>
                  <a:prstClr val="black"/>
                </a:solidFill>
              </a:rPr>
              <a:t>βακτήρια </a:t>
            </a:r>
            <a:r>
              <a:rPr lang="el-GR" sz="2000" dirty="0" err="1">
                <a:solidFill>
                  <a:prstClr val="black"/>
                </a:solidFill>
              </a:rPr>
              <a:t>Vibrio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cholerae</a:t>
            </a:r>
            <a:r>
              <a:rPr lang="el-GR" sz="2000" dirty="0">
                <a:solidFill>
                  <a:prstClr val="black"/>
                </a:solidFill>
              </a:rPr>
              <a:t> και </a:t>
            </a:r>
            <a:r>
              <a:rPr lang="el-GR" sz="2000" dirty="0" err="1">
                <a:solidFill>
                  <a:prstClr val="black"/>
                </a:solidFill>
              </a:rPr>
              <a:t>Vibrio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parahaemolyticus</a:t>
            </a:r>
            <a:r>
              <a:rPr lang="el-GR" sz="2000" dirty="0">
                <a:solidFill>
                  <a:prstClr val="black"/>
                </a:solidFill>
              </a:rPr>
              <a:t> ανήκουν στο γένος </a:t>
            </a:r>
            <a:r>
              <a:rPr lang="el-GR" sz="2000" dirty="0" err="1">
                <a:solidFill>
                  <a:prstClr val="black"/>
                </a:solidFill>
              </a:rPr>
              <a:t>Vibrio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και αποτελούν </a:t>
            </a:r>
            <a:r>
              <a:rPr lang="el-GR" sz="2000" dirty="0">
                <a:solidFill>
                  <a:prstClr val="black"/>
                </a:solidFill>
              </a:rPr>
              <a:t>παράσιτα του ανθρώπινου οργανισμού, προκαλώντας χολέρα και </a:t>
            </a:r>
            <a:r>
              <a:rPr lang="el-GR" sz="2000" dirty="0" smtClean="0">
                <a:solidFill>
                  <a:prstClr val="black"/>
                </a:solidFill>
              </a:rPr>
              <a:t>εντερίτιδα αντίστοιχα</a:t>
            </a:r>
            <a:r>
              <a:rPr lang="el-GR" sz="2000" dirty="0">
                <a:solidFill>
                  <a:prstClr val="black"/>
                </a:solidFill>
              </a:rPr>
              <a:t>. Είναι μικρόβια των υδάτινων οικοσυστημάτων, τα οποία έχουν </a:t>
            </a:r>
            <a:r>
              <a:rPr lang="el-GR" sz="2000" dirty="0" smtClean="0">
                <a:solidFill>
                  <a:prstClr val="black"/>
                </a:solidFill>
              </a:rPr>
              <a:t>δυνατότητα κίνησης </a:t>
            </a:r>
            <a:r>
              <a:rPr lang="el-GR" sz="2000" dirty="0">
                <a:solidFill>
                  <a:prstClr val="black"/>
                </a:solidFill>
              </a:rPr>
              <a:t>μέσω των μαστιγίων που διαθέτουν.</a:t>
            </a:r>
          </a:p>
          <a:p>
            <a:r>
              <a:rPr lang="el-GR" sz="2000" dirty="0">
                <a:solidFill>
                  <a:prstClr val="black"/>
                </a:solidFill>
              </a:rPr>
              <a:t>α. Να αναφέρετε άλλη μία κατηγορία μικροοργανισμών οι οποίοι διαθέτουν </a:t>
            </a:r>
            <a:endParaRPr lang="el-GR" sz="2000" dirty="0" smtClean="0">
              <a:solidFill>
                <a:prstClr val="black"/>
              </a:solidFill>
            </a:endParaRPr>
          </a:p>
          <a:p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    ικανότητα κίνησης, εξηγώντας </a:t>
            </a:r>
            <a:r>
              <a:rPr lang="el-GR" sz="2000" dirty="0">
                <a:solidFill>
                  <a:prstClr val="black"/>
                </a:solidFill>
              </a:rPr>
              <a:t>πώς επιτυγχάνεται η κίνηση αυτή (μονάδες 2). </a:t>
            </a:r>
            <a:endParaRPr lang="el-GR" sz="2000" dirty="0" smtClean="0">
              <a:solidFill>
                <a:prstClr val="black"/>
              </a:solidFill>
            </a:endParaRPr>
          </a:p>
          <a:p>
            <a:r>
              <a:rPr lang="el-GR" sz="2000" b="1" dirty="0" smtClean="0">
                <a:solidFill>
                  <a:srgbClr val="C00000"/>
                </a:solidFill>
              </a:rPr>
              <a:t>    Τα </a:t>
            </a:r>
            <a:r>
              <a:rPr lang="el-GR" sz="2000" b="1" dirty="0">
                <a:solidFill>
                  <a:srgbClr val="C00000"/>
                </a:solidFill>
              </a:rPr>
              <a:t>πρωτόζωα διαθέτουν ικανότητα κίνησης </a:t>
            </a:r>
          </a:p>
          <a:p>
            <a:r>
              <a:rPr lang="el-GR" sz="2000" b="1" dirty="0" smtClean="0">
                <a:solidFill>
                  <a:srgbClr val="C00000"/>
                </a:solidFill>
              </a:rPr>
              <a:t>    Κινούνται </a:t>
            </a:r>
            <a:r>
              <a:rPr lang="el-GR" sz="2000" b="1" dirty="0">
                <a:solidFill>
                  <a:srgbClr val="C00000"/>
                </a:solidFill>
              </a:rPr>
              <a:t>με ψευδοπόδια ή με τις βλεφαρίδες ή τα μαστίγια που διαθέτουν. </a:t>
            </a:r>
            <a:endParaRPr lang="el-GR" sz="1000" b="1" dirty="0">
              <a:solidFill>
                <a:srgbClr val="C00000"/>
              </a:solidFill>
            </a:endParaRPr>
          </a:p>
          <a:p>
            <a:r>
              <a:rPr lang="el-GR" sz="1000" b="1" dirty="0" smtClean="0">
                <a:solidFill>
                  <a:srgbClr val="C00000"/>
                </a:solidFill>
              </a:rPr>
              <a:t> </a:t>
            </a:r>
            <a:endParaRPr lang="el-GR" sz="1000" dirty="0" smtClean="0">
              <a:solidFill>
                <a:prstClr val="black"/>
              </a:solidFill>
            </a:endParaRPr>
          </a:p>
          <a:p>
            <a:r>
              <a:rPr lang="el-GR" sz="2000" dirty="0" smtClean="0">
                <a:solidFill>
                  <a:prstClr val="black"/>
                </a:solidFill>
              </a:rPr>
              <a:t>    Να </a:t>
            </a:r>
            <a:r>
              <a:rPr lang="el-GR" sz="2000" dirty="0">
                <a:solidFill>
                  <a:prstClr val="black"/>
                </a:solidFill>
              </a:rPr>
              <a:t>διατυπώσετε τον </a:t>
            </a:r>
            <a:r>
              <a:rPr lang="el-GR" sz="2000" dirty="0" smtClean="0">
                <a:solidFill>
                  <a:prstClr val="black"/>
                </a:solidFill>
              </a:rPr>
              <a:t>ορισμό «παράσιτο</a:t>
            </a:r>
            <a:r>
              <a:rPr lang="el-GR" sz="2000" dirty="0">
                <a:solidFill>
                  <a:prstClr val="black"/>
                </a:solidFill>
              </a:rPr>
              <a:t>» (μονάδες 2) και να αναφέρετε άλλο </a:t>
            </a:r>
            <a:r>
              <a:rPr lang="el-GR" sz="2000" dirty="0" smtClean="0">
                <a:solidFill>
                  <a:prstClr val="black"/>
                </a:solidFill>
              </a:rPr>
              <a:t>      </a:t>
            </a:r>
          </a:p>
          <a:p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   ένα </a:t>
            </a:r>
            <a:r>
              <a:rPr lang="el-GR" sz="2000" dirty="0">
                <a:solidFill>
                  <a:prstClr val="black"/>
                </a:solidFill>
              </a:rPr>
              <a:t>παράδειγμα παρασιτικού βακτηρίου </a:t>
            </a:r>
            <a:r>
              <a:rPr lang="el-GR" sz="2000" dirty="0" smtClean="0">
                <a:solidFill>
                  <a:prstClr val="black"/>
                </a:solidFill>
              </a:rPr>
              <a:t>που γνωρίζετε </a:t>
            </a:r>
            <a:r>
              <a:rPr lang="el-GR" sz="2000" dirty="0">
                <a:solidFill>
                  <a:prstClr val="black"/>
                </a:solidFill>
              </a:rPr>
              <a:t>(μονάδες 2).</a:t>
            </a:r>
          </a:p>
          <a:p>
            <a:r>
              <a:rPr lang="el-GR" sz="2000" b="1" dirty="0" smtClean="0">
                <a:solidFill>
                  <a:srgbClr val="C00000"/>
                </a:solidFill>
              </a:rPr>
              <a:t>    Οι </a:t>
            </a:r>
            <a:r>
              <a:rPr lang="el-GR" sz="2000" b="1" dirty="0">
                <a:solidFill>
                  <a:srgbClr val="C00000"/>
                </a:solidFill>
              </a:rPr>
              <a:t>μικροοργανισμοί, οι οποίοι προκειμένου να επιβιώσουν και να </a:t>
            </a:r>
            <a:r>
              <a:rPr lang="el-GR" sz="20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αναπαραχθούν</a:t>
            </a:r>
            <a:r>
              <a:rPr lang="el-GR" sz="2000" b="1" dirty="0">
                <a:solidFill>
                  <a:srgbClr val="C00000"/>
                </a:solidFill>
              </a:rPr>
              <a:t>, περνούν ένα μέρος ή ολόκληρη τη ζωή τους στο εσωτερικό </a:t>
            </a:r>
            <a:r>
              <a:rPr lang="el-GR" sz="2000" b="1" dirty="0" smtClean="0">
                <a:solidFill>
                  <a:srgbClr val="C00000"/>
                </a:solidFill>
              </a:rPr>
              <a:t>  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κάποιου </a:t>
            </a:r>
            <a:r>
              <a:rPr lang="el-GR" sz="2000" b="1" dirty="0">
                <a:solidFill>
                  <a:srgbClr val="C00000"/>
                </a:solidFill>
              </a:rPr>
              <a:t>άλλου οργανισμού χαρακτηρίζονται ως παράσιτα.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Παράδειγμα </a:t>
            </a:r>
            <a:r>
              <a:rPr lang="el-GR" sz="2000" b="1" dirty="0">
                <a:solidFill>
                  <a:srgbClr val="C00000"/>
                </a:solidFill>
              </a:rPr>
              <a:t>παρασιτικού βακτηρίου είναι το </a:t>
            </a:r>
            <a:r>
              <a:rPr lang="el-GR" sz="2000" b="1" dirty="0" err="1">
                <a:solidFill>
                  <a:srgbClr val="C00000"/>
                </a:solidFill>
              </a:rPr>
              <a:t>Treponema</a:t>
            </a:r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err="1">
                <a:solidFill>
                  <a:srgbClr val="C00000"/>
                </a:solidFill>
              </a:rPr>
              <a:t>pallidum</a:t>
            </a:r>
            <a:r>
              <a:rPr lang="el-GR" sz="2000" b="1" dirty="0">
                <a:solidFill>
                  <a:srgbClr val="C00000"/>
                </a:solidFill>
              </a:rPr>
              <a:t>, που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προκαλεί τη σύφιλη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(το </a:t>
            </a:r>
            <a:r>
              <a:rPr lang="el-GR" sz="2000" b="1" dirty="0">
                <a:solidFill>
                  <a:srgbClr val="C00000"/>
                </a:solidFill>
              </a:rPr>
              <a:t>βακτήριο γονόκοκκος, που προκαλεί </a:t>
            </a:r>
            <a:r>
              <a:rPr lang="el-GR" sz="2000" b="1" dirty="0" smtClean="0">
                <a:solidFill>
                  <a:srgbClr val="C00000"/>
                </a:solidFill>
              </a:rPr>
              <a:t>τη γονόρροια </a:t>
            </a:r>
            <a:r>
              <a:rPr lang="el-GR" sz="2000" b="1" dirty="0">
                <a:solidFill>
                  <a:srgbClr val="C00000"/>
                </a:solidFill>
              </a:rPr>
              <a:t>και τα </a:t>
            </a:r>
            <a:r>
              <a:rPr lang="el-GR" sz="2000" b="1" dirty="0" err="1">
                <a:solidFill>
                  <a:srgbClr val="C00000"/>
                </a:solidFill>
              </a:rPr>
              <a:t>χλαμύδια</a:t>
            </a:r>
            <a:r>
              <a:rPr lang="el-GR" sz="2000" b="1" dirty="0" smtClean="0">
                <a:solidFill>
                  <a:srgbClr val="C00000"/>
                </a:solidFill>
              </a:rPr>
              <a:t>).</a:t>
            </a:r>
            <a:endParaRPr lang="el-GR" sz="2000" dirty="0">
              <a:solidFill>
                <a:prstClr val="black"/>
              </a:solidFill>
            </a:endParaRPr>
          </a:p>
          <a:p>
            <a:endParaRPr lang="el-GR" sz="2000" dirty="0" smtClean="0">
              <a:solidFill>
                <a:prstClr val="black"/>
              </a:solidFill>
            </a:endParaRPr>
          </a:p>
          <a:p>
            <a:r>
              <a:rPr lang="el-GR" sz="2000" dirty="0" smtClean="0">
                <a:solidFill>
                  <a:prstClr val="black"/>
                </a:solidFill>
              </a:rPr>
              <a:t>β</a:t>
            </a:r>
            <a:r>
              <a:rPr lang="el-GR" sz="2000" dirty="0">
                <a:solidFill>
                  <a:prstClr val="black"/>
                </a:solidFill>
              </a:rPr>
              <a:t>. Να εξηγήσετε με ποιο κριτήριο έγινε η κατάταξη των μικροβίων της </a:t>
            </a:r>
            <a:r>
              <a:rPr lang="el-GR" sz="2000" dirty="0" smtClean="0">
                <a:solidFill>
                  <a:prstClr val="black"/>
                </a:solidFill>
              </a:rPr>
              <a:t>  </a:t>
            </a:r>
          </a:p>
          <a:p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    εκφώνησης </a:t>
            </a:r>
            <a:r>
              <a:rPr lang="el-GR" sz="2000" dirty="0">
                <a:solidFill>
                  <a:prstClr val="black"/>
                </a:solidFill>
              </a:rPr>
              <a:t>στο ίδιο </a:t>
            </a:r>
            <a:r>
              <a:rPr lang="el-GR" sz="2000" dirty="0" smtClean="0">
                <a:solidFill>
                  <a:prstClr val="black"/>
                </a:solidFill>
              </a:rPr>
              <a:t>γένος (μον. 3). Να </a:t>
            </a:r>
            <a:r>
              <a:rPr lang="el-GR" sz="2000" dirty="0">
                <a:solidFill>
                  <a:prstClr val="black"/>
                </a:solidFill>
              </a:rPr>
              <a:t>αιτιολογήσετε αν η κατάταξή τους σε 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    διαφορετικό </a:t>
            </a:r>
            <a:r>
              <a:rPr lang="el-GR" sz="2000" dirty="0">
                <a:solidFill>
                  <a:prstClr val="black"/>
                </a:solidFill>
              </a:rPr>
              <a:t>είδος θα μπορούσε να </a:t>
            </a:r>
            <a:r>
              <a:rPr lang="el-GR" sz="2000" dirty="0" smtClean="0">
                <a:solidFill>
                  <a:prstClr val="black"/>
                </a:solidFill>
              </a:rPr>
              <a:t>γίνει με </a:t>
            </a:r>
            <a:r>
              <a:rPr lang="el-GR" sz="2000" dirty="0">
                <a:solidFill>
                  <a:prstClr val="black"/>
                </a:solidFill>
              </a:rPr>
              <a:t>βάση το μειξιολογικό κριτήριο </a:t>
            </a:r>
            <a:r>
              <a:rPr lang="el-GR" sz="2000" dirty="0" smtClean="0">
                <a:solidFill>
                  <a:prstClr val="black"/>
                </a:solidFill>
              </a:rPr>
              <a:t>   </a:t>
            </a:r>
          </a:p>
          <a:p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   (μον. </a:t>
            </a:r>
            <a:r>
              <a:rPr lang="el-GR" sz="2000" dirty="0">
                <a:solidFill>
                  <a:prstClr val="black"/>
                </a:solidFill>
              </a:rPr>
              <a:t>3). </a:t>
            </a:r>
            <a:endParaRPr lang="el-GR" sz="2000" dirty="0" smtClean="0">
              <a:solidFill>
                <a:prstClr val="black"/>
              </a:solidFill>
            </a:endParaRPr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>
                <a:solidFill>
                  <a:prstClr val="black"/>
                </a:solidFill>
              </a:rPr>
              <a:t>Γαριπίδης Ιορδάνης                                       </a:t>
            </a:r>
            <a:r>
              <a:rPr lang="el-GR" dirty="0" smtClean="0">
                <a:solidFill>
                  <a:prstClr val="black"/>
                </a:solidFill>
              </a:rPr>
              <a:t>    </a:t>
            </a:r>
            <a:r>
              <a:rPr lang="el-GR" dirty="0">
                <a:solidFill>
                  <a:prstClr val="black"/>
                </a:solidFill>
              </a:rPr>
              <a:t>Βιολόγος </a:t>
            </a:r>
            <a:r>
              <a:rPr lang="en-GB" dirty="0" smtClean="0">
                <a:solidFill>
                  <a:prstClr val="black"/>
                </a:solidFill>
              </a:rPr>
              <a:t>2</a:t>
            </a:r>
            <a:r>
              <a:rPr lang="el-GR" baseline="30000" dirty="0" smtClean="0">
                <a:solidFill>
                  <a:prstClr val="black"/>
                </a:solidFill>
              </a:rPr>
              <a:t>ο</a:t>
            </a:r>
            <a:r>
              <a:rPr lang="el-GR" dirty="0" smtClean="0">
                <a:solidFill>
                  <a:prstClr val="black"/>
                </a:solidFill>
              </a:rPr>
              <a:t>  ΓΕΛ Σταυρούπολης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21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11856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Ε</a:t>
            </a:r>
            <a:r>
              <a:rPr lang="el-GR" sz="2000" dirty="0" smtClean="0"/>
              <a:t>ργαστήριο </a:t>
            </a:r>
            <a:r>
              <a:rPr lang="el-GR" sz="2000" dirty="0" smtClean="0"/>
              <a:t>μικροβιακής ανάλυσης νερού πραγματοποιήθηκε η εξέταση ενός δείγματος που ελήφθη από μια δεξαμενή νερού. Τα αποτελέσματα της εξέτασης έδειξαν ότι το δείγμα ήταν μολυσμένο από δύο κατηγορίες μικροοργανισμών με τα εξής χαρακτηριστικά: Μικροοργανισμός Α: σφαιρικό κύτταρο που στο εσωτερικό του δεν φέρει μεμβρανώδη οργανίδια και κινείται με βλεφαρίδες. Μικροοργανισμός Β: κύτταρο ακανόνιστου σχήματος που στο εσωτερικό του φέρει μεμβρανώδη οργανίδια και κινείται με την βοήθεια </a:t>
            </a:r>
            <a:r>
              <a:rPr lang="el-GR" sz="2000" dirty="0" err="1" smtClean="0"/>
              <a:t>ψευδοποδίων</a:t>
            </a:r>
            <a:r>
              <a:rPr lang="el-GR" sz="2000" dirty="0" smtClean="0"/>
              <a:t>. </a:t>
            </a:r>
            <a:endParaRPr lang="el-GR" sz="2000" dirty="0" smtClean="0"/>
          </a:p>
          <a:p>
            <a:r>
              <a:rPr lang="el-GR" sz="2000" dirty="0" smtClean="0"/>
              <a:t>α</a:t>
            </a:r>
            <a:r>
              <a:rPr lang="el-GR" sz="2000" dirty="0" smtClean="0"/>
              <a:t>. Να αναγνωρίσετε σε ποιες κατηγορίες ανήκουν οι μικροοργανισμοί Α και Β </a:t>
            </a:r>
            <a:endParaRPr lang="el-GR" sz="2000" dirty="0" smtClean="0"/>
          </a:p>
          <a:p>
            <a:r>
              <a:rPr lang="el-GR" sz="2000" dirty="0" smtClean="0"/>
              <a:t> </a:t>
            </a:r>
            <a:r>
              <a:rPr lang="el-GR" sz="2000" dirty="0" smtClean="0"/>
              <a:t>   (μ. </a:t>
            </a:r>
            <a:r>
              <a:rPr lang="el-GR" sz="2000" dirty="0" smtClean="0"/>
              <a:t>2) και να δικαιολογήσετε την απάντησή σας (</a:t>
            </a:r>
            <a:r>
              <a:rPr lang="el-GR" sz="2000" dirty="0" smtClean="0"/>
              <a:t>μ. </a:t>
            </a:r>
            <a:r>
              <a:rPr lang="el-GR" sz="2000" dirty="0" smtClean="0"/>
              <a:t>4</a:t>
            </a:r>
            <a:r>
              <a:rPr lang="el-GR" sz="2000" dirty="0" smtClean="0"/>
              <a:t>).</a:t>
            </a:r>
          </a:p>
          <a:p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Βακτήριο </a:t>
            </a:r>
            <a:r>
              <a:rPr lang="el-GR" sz="2000" b="1" dirty="0" smtClean="0">
                <a:solidFill>
                  <a:srgbClr val="C00000"/>
                </a:solidFill>
              </a:rPr>
              <a:t>(μικροοργανισμός Α) και πρωτόζωο/αμοιβάδα (μικροοργανισμός Β). </a:t>
            </a:r>
            <a:r>
              <a:rPr lang="el-GR" sz="2000" b="1" dirty="0" smtClean="0">
                <a:solidFill>
                  <a:srgbClr val="C00000"/>
                </a:solidFill>
              </a:rPr>
              <a:t>   </a:t>
            </a:r>
          </a:p>
          <a:p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Τα </a:t>
            </a:r>
            <a:r>
              <a:rPr lang="el-GR" sz="2000" b="1" dirty="0" smtClean="0">
                <a:solidFill>
                  <a:srgbClr val="C00000"/>
                </a:solidFill>
              </a:rPr>
              <a:t>βακτήρια είναι </a:t>
            </a:r>
            <a:r>
              <a:rPr lang="el-GR" sz="2000" b="1" dirty="0" err="1" smtClean="0">
                <a:solidFill>
                  <a:srgbClr val="C00000"/>
                </a:solidFill>
              </a:rPr>
              <a:t>προκαρυωτικοί</a:t>
            </a:r>
            <a:r>
              <a:rPr lang="el-GR" sz="2000" b="1" dirty="0" smtClean="0">
                <a:solidFill>
                  <a:srgbClr val="C00000"/>
                </a:solidFill>
              </a:rPr>
              <a:t> οργανισμοί, δηλαδή δε διαθέτουν </a:t>
            </a:r>
            <a:r>
              <a:rPr lang="el-GR" sz="20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οργανωμένο </a:t>
            </a:r>
            <a:r>
              <a:rPr lang="el-GR" sz="2000" b="1" dirty="0" smtClean="0">
                <a:solidFill>
                  <a:srgbClr val="C00000"/>
                </a:solidFill>
              </a:rPr>
              <a:t>πυρήνα και μεμβρανώδη οργανίδια. Το σχήμα τους είναι σφαιρικό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και </a:t>
            </a:r>
            <a:r>
              <a:rPr lang="el-GR" sz="2000" b="1" dirty="0" smtClean="0">
                <a:solidFill>
                  <a:srgbClr val="C00000"/>
                </a:solidFill>
              </a:rPr>
              <a:t>πρόκειται για κόκκο.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Τα </a:t>
            </a:r>
            <a:r>
              <a:rPr lang="el-GR" sz="2000" b="1" dirty="0" smtClean="0">
                <a:solidFill>
                  <a:srgbClr val="C00000"/>
                </a:solidFill>
              </a:rPr>
              <a:t>πρωτόζωα είναι μονοκύτταροι </a:t>
            </a:r>
            <a:r>
              <a:rPr lang="el-GR" sz="2000" b="1" dirty="0" err="1" smtClean="0">
                <a:solidFill>
                  <a:srgbClr val="C00000"/>
                </a:solidFill>
              </a:rPr>
              <a:t>ευκαρυωτικοί</a:t>
            </a:r>
            <a:r>
              <a:rPr lang="el-GR" sz="2000" b="1" dirty="0" smtClean="0">
                <a:solidFill>
                  <a:srgbClr val="C00000"/>
                </a:solidFill>
              </a:rPr>
              <a:t> οργανισμοί (διαθέτουν 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οργανωμένο </a:t>
            </a:r>
            <a:r>
              <a:rPr lang="el-GR" sz="2000" b="1" dirty="0" smtClean="0">
                <a:solidFill>
                  <a:srgbClr val="C00000"/>
                </a:solidFill>
              </a:rPr>
              <a:t>πυρήνα και μεμβρανώδη οργανίδια) ενώ ορισμένα από αυτά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 smtClean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κινούνται </a:t>
            </a:r>
            <a:r>
              <a:rPr lang="el-GR" sz="2000" b="1" dirty="0" smtClean="0">
                <a:solidFill>
                  <a:srgbClr val="C00000"/>
                </a:solidFill>
              </a:rPr>
              <a:t>σχηματίζοντας </a:t>
            </a:r>
            <a:r>
              <a:rPr lang="el-GR" sz="2000" b="1" dirty="0" err="1" smtClean="0">
                <a:solidFill>
                  <a:srgbClr val="C00000"/>
                </a:solidFill>
              </a:rPr>
              <a:t>ψευδοπόδια</a:t>
            </a:r>
            <a:r>
              <a:rPr lang="el-GR" sz="2000" b="1" dirty="0" smtClean="0">
                <a:solidFill>
                  <a:srgbClr val="C00000"/>
                </a:solidFill>
              </a:rPr>
              <a:t> (αμοιβάδα).</a:t>
            </a:r>
          </a:p>
          <a:p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dirty="0" smtClean="0"/>
              <a:t>β</a:t>
            </a:r>
            <a:r>
              <a:rPr lang="el-GR" sz="2000" dirty="0" smtClean="0"/>
              <a:t>. Να εξηγήσετε ποιος από τους δύο μικροοργανισμούς μπορεί </a:t>
            </a:r>
            <a:r>
              <a:rPr lang="el-GR" sz="2000" dirty="0" smtClean="0"/>
              <a:t>να   </a:t>
            </a:r>
          </a:p>
          <a:p>
            <a:r>
              <a:rPr lang="el-GR" sz="2000" dirty="0" smtClean="0"/>
              <a:t> </a:t>
            </a:r>
            <a:r>
              <a:rPr lang="el-GR" sz="2000" dirty="0" smtClean="0"/>
              <a:t>    αντιμετωπιστεί </a:t>
            </a:r>
            <a:r>
              <a:rPr lang="el-GR" sz="2000" dirty="0" smtClean="0"/>
              <a:t>με το αντιβιοτικό πενικιλίνη (</a:t>
            </a:r>
            <a:r>
              <a:rPr lang="el-GR" sz="2000" dirty="0" smtClean="0"/>
              <a:t>μ. </a:t>
            </a:r>
            <a:r>
              <a:rPr lang="el-GR" sz="2000" dirty="0" smtClean="0"/>
              <a:t>6).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endParaRPr lang="el-GR" sz="2000" dirty="0" smtClean="0">
              <a:solidFill>
                <a:prstClr val="black"/>
              </a:solidFill>
            </a:endParaRPr>
          </a:p>
          <a:p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>
                <a:solidFill>
                  <a:prstClr val="black"/>
                </a:solidFill>
              </a:rPr>
              <a:t>Γαριπίδης Ιορδάνης                                       </a:t>
            </a:r>
            <a:r>
              <a:rPr lang="el-GR" dirty="0" smtClean="0">
                <a:solidFill>
                  <a:prstClr val="black"/>
                </a:solidFill>
              </a:rPr>
              <a:t>    </a:t>
            </a:r>
            <a:r>
              <a:rPr lang="el-GR" dirty="0">
                <a:solidFill>
                  <a:prstClr val="black"/>
                </a:solidFill>
              </a:rPr>
              <a:t>Βιολόγος </a:t>
            </a:r>
            <a:r>
              <a:rPr lang="en-GB" dirty="0" smtClean="0">
                <a:solidFill>
                  <a:prstClr val="black"/>
                </a:solidFill>
              </a:rPr>
              <a:t>2</a:t>
            </a:r>
            <a:r>
              <a:rPr lang="el-GR" baseline="30000" dirty="0" smtClean="0">
                <a:solidFill>
                  <a:prstClr val="black"/>
                </a:solidFill>
              </a:rPr>
              <a:t>ο</a:t>
            </a:r>
            <a:r>
              <a:rPr lang="el-GR" dirty="0" smtClean="0">
                <a:solidFill>
                  <a:prstClr val="black"/>
                </a:solidFill>
              </a:rPr>
              <a:t>  ΓΕΛ Σταυρούπολης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82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21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118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Οι ιοί</a:t>
            </a:r>
          </a:p>
          <a:p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>
                <a:solidFill>
                  <a:prstClr val="black"/>
                </a:solidFill>
              </a:rPr>
              <a:t>Γαριπίδης Ιορδάνης                                       </a:t>
            </a:r>
            <a:r>
              <a:rPr lang="el-GR" dirty="0" smtClean="0">
                <a:solidFill>
                  <a:prstClr val="black"/>
                </a:solidFill>
              </a:rPr>
              <a:t>    </a:t>
            </a:r>
            <a:r>
              <a:rPr lang="el-GR" dirty="0">
                <a:solidFill>
                  <a:prstClr val="black"/>
                </a:solidFill>
              </a:rPr>
              <a:t>Βιολόγος </a:t>
            </a:r>
            <a:r>
              <a:rPr lang="en-GB" dirty="0" smtClean="0">
                <a:solidFill>
                  <a:prstClr val="black"/>
                </a:solidFill>
              </a:rPr>
              <a:t>2</a:t>
            </a:r>
            <a:r>
              <a:rPr lang="el-GR" baseline="30000" dirty="0" smtClean="0">
                <a:solidFill>
                  <a:prstClr val="black"/>
                </a:solidFill>
              </a:rPr>
              <a:t>ο</a:t>
            </a:r>
            <a:r>
              <a:rPr lang="el-GR" dirty="0" smtClean="0">
                <a:solidFill>
                  <a:prstClr val="black"/>
                </a:solidFill>
              </a:rPr>
              <a:t>  ΓΕΛ Σταυρούπολης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8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571480"/>
            <a:ext cx="8784976" cy="6120680"/>
          </a:xfrm>
        </p:spPr>
        <p:txBody>
          <a:bodyPr>
            <a:normAutofit/>
          </a:bodyPr>
          <a:lstStyle/>
          <a:p>
            <a:pPr algn="l"/>
            <a:r>
              <a:rPr lang="el-GR" sz="2400" dirty="0" smtClean="0">
                <a:solidFill>
                  <a:schemeClr val="tx1"/>
                </a:solidFill>
                <a:latin typeface="Segoe Script" pitchFamily="34" charset="0"/>
              </a:rPr>
              <a:t>- </a:t>
            </a:r>
            <a:r>
              <a:rPr lang="el-GR" sz="2400" dirty="0">
                <a:solidFill>
                  <a:schemeClr val="tx1"/>
                </a:solidFill>
                <a:latin typeface="Segoe Script" pitchFamily="34" charset="0"/>
              </a:rPr>
              <a:t>μονοκύτταροι οργανισμοί</a:t>
            </a:r>
          </a:p>
          <a:p>
            <a:pPr algn="l"/>
            <a:r>
              <a:rPr lang="el-GR" sz="2400" dirty="0" smtClean="0">
                <a:solidFill>
                  <a:schemeClr val="tx1"/>
                </a:solidFill>
                <a:latin typeface="Segoe Script" pitchFamily="34" charset="0"/>
              </a:rPr>
              <a:t>- </a:t>
            </a:r>
            <a:r>
              <a:rPr lang="el-GR" sz="2400" dirty="0">
                <a:solidFill>
                  <a:schemeClr val="tx1"/>
                </a:solidFill>
                <a:latin typeface="Segoe Script" pitchFamily="34" charset="0"/>
              </a:rPr>
              <a:t>αναπαράγονται μονογονικά με διχοτόμηση</a:t>
            </a:r>
          </a:p>
          <a:p>
            <a:pPr algn="l"/>
            <a:r>
              <a:rPr lang="el-GR" sz="2400" dirty="0" smtClean="0">
                <a:solidFill>
                  <a:schemeClr val="tx1"/>
                </a:solidFill>
                <a:latin typeface="Segoe Script" pitchFamily="34" charset="0"/>
              </a:rPr>
              <a:t>- </a:t>
            </a:r>
            <a:r>
              <a:rPr lang="el-GR" sz="2400" dirty="0">
                <a:solidFill>
                  <a:schemeClr val="tx1"/>
                </a:solidFill>
                <a:latin typeface="Segoe Script" pitchFamily="34" charset="0"/>
              </a:rPr>
              <a:t>κινούνται με ψευδοπόδια, βλεφαρίδες ή μαστίγια</a:t>
            </a:r>
          </a:p>
          <a:p>
            <a:pPr algn="l"/>
            <a:endParaRPr lang="el-GR" sz="2400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8" name="Τίτλος 1"/>
          <p:cNvSpPr>
            <a:spLocks noGrp="1"/>
          </p:cNvSpPr>
          <p:nvPr>
            <p:ph type="ctrTitle"/>
          </p:nvPr>
        </p:nvSpPr>
        <p:spPr>
          <a:xfrm>
            <a:off x="2406134" y="102380"/>
            <a:ext cx="3926269" cy="599380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chemeClr val="tx1"/>
                </a:solidFill>
                <a:latin typeface="Segoe Script" pitchFamily="34" charset="0"/>
              </a:rPr>
              <a:t>Π</a:t>
            </a:r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ρωτόζωα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                                      </a:t>
            </a:r>
            <a:r>
              <a:rPr lang="el-GR" dirty="0" smtClean="0"/>
              <a:t>    </a:t>
            </a:r>
            <a:r>
              <a:rPr lang="el-GR" dirty="0"/>
              <a:t>Βιολόγος </a:t>
            </a:r>
            <a:r>
              <a:rPr lang="en-GB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ΓΕΛ Σταυρούπολης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700561" cy="203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1499940" cy="147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3516946" cy="151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07296"/>
            <a:ext cx="2952328" cy="158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856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21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118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Οι ιοί</a:t>
            </a:r>
          </a:p>
          <a:p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>
                <a:solidFill>
                  <a:prstClr val="black"/>
                </a:solidFill>
              </a:rPr>
              <a:t>Γαριπίδης Ιορδάνης                                       </a:t>
            </a:r>
            <a:r>
              <a:rPr lang="el-GR" dirty="0" smtClean="0">
                <a:solidFill>
                  <a:prstClr val="black"/>
                </a:solidFill>
              </a:rPr>
              <a:t>    </a:t>
            </a:r>
            <a:r>
              <a:rPr lang="el-GR" dirty="0">
                <a:solidFill>
                  <a:prstClr val="black"/>
                </a:solidFill>
              </a:rPr>
              <a:t>Βιολόγος </a:t>
            </a:r>
            <a:r>
              <a:rPr lang="en-GB" dirty="0" smtClean="0">
                <a:solidFill>
                  <a:prstClr val="black"/>
                </a:solidFill>
              </a:rPr>
              <a:t>2</a:t>
            </a:r>
            <a:r>
              <a:rPr lang="el-GR" baseline="30000" dirty="0" smtClean="0">
                <a:solidFill>
                  <a:prstClr val="black"/>
                </a:solidFill>
              </a:rPr>
              <a:t>ο</a:t>
            </a:r>
            <a:r>
              <a:rPr lang="el-GR" dirty="0" smtClean="0">
                <a:solidFill>
                  <a:prstClr val="black"/>
                </a:solidFill>
              </a:rPr>
              <a:t>  ΓΕΛ Σταυρούπολης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8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7114" y="764704"/>
            <a:ext cx="8640960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el-GR" sz="2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πλασμώδιο </a:t>
            </a:r>
            <a:r>
              <a:rPr lang="el-GR" sz="2600" dirty="0" smtClean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el-GR" sz="2600" dirty="0">
                <a:solidFill>
                  <a:schemeClr val="tx1"/>
                </a:solidFill>
                <a:latin typeface="Segoe Script" pitchFamily="34" charset="0"/>
              </a:rPr>
              <a:t>μεταδίδεται από τα </a:t>
            </a:r>
            <a:endParaRPr lang="el-GR" sz="26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el-GR" sz="2600" dirty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el-GR" sz="2600" dirty="0" smtClean="0">
                <a:solidFill>
                  <a:schemeClr val="tx1"/>
                </a:solidFill>
                <a:latin typeface="Segoe Script" pitchFamily="34" charset="0"/>
              </a:rPr>
              <a:t>      κουνούπια </a:t>
            </a:r>
            <a:r>
              <a:rPr lang="el-GR" sz="2600" dirty="0">
                <a:solidFill>
                  <a:schemeClr val="tx1"/>
                </a:solidFill>
                <a:latin typeface="Segoe Script" pitchFamily="34" charset="0"/>
              </a:rPr>
              <a:t>και προκαλεί </a:t>
            </a:r>
            <a:r>
              <a:rPr lang="el-GR" sz="2600" dirty="0" smtClean="0">
                <a:solidFill>
                  <a:schemeClr val="tx1"/>
                </a:solidFill>
                <a:latin typeface="Segoe Script" pitchFamily="34" charset="0"/>
              </a:rPr>
              <a:t>ελονοσία</a:t>
            </a:r>
          </a:p>
          <a:p>
            <a:pPr algn="l"/>
            <a:endParaRPr lang="el-GR" sz="2600" dirty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el-GR" sz="26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τρυπανόσωμα</a:t>
            </a:r>
            <a:r>
              <a:rPr lang="el-GR" sz="2600" dirty="0" smtClean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el-GR" sz="2600" dirty="0">
                <a:solidFill>
                  <a:schemeClr val="tx1"/>
                </a:solidFill>
                <a:latin typeface="Segoe Script" pitchFamily="34" charset="0"/>
              </a:rPr>
              <a:t>μεταδίδεται από τη μύγα </a:t>
            </a:r>
            <a:endParaRPr lang="el-GR" sz="26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el-GR" sz="2600" dirty="0" err="1" smtClean="0">
                <a:solidFill>
                  <a:schemeClr val="tx1"/>
                </a:solidFill>
                <a:latin typeface="Segoe Script" pitchFamily="34" charset="0"/>
              </a:rPr>
              <a:t>τσετσέ</a:t>
            </a:r>
            <a:r>
              <a:rPr lang="el-GR" sz="2600" dirty="0" smtClean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el-GR" sz="2600" dirty="0">
                <a:solidFill>
                  <a:schemeClr val="tx1"/>
                </a:solidFill>
                <a:latin typeface="Segoe Script" pitchFamily="34" charset="0"/>
              </a:rPr>
              <a:t>και προκαλεί την ασθένεια </a:t>
            </a:r>
            <a:endParaRPr lang="el-GR" sz="26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el-GR" sz="2600" dirty="0" smtClean="0">
                <a:solidFill>
                  <a:schemeClr val="tx1"/>
                </a:solidFill>
                <a:latin typeface="Segoe Script" pitchFamily="34" charset="0"/>
              </a:rPr>
              <a:t>του ύπνου</a:t>
            </a:r>
          </a:p>
          <a:p>
            <a:pPr algn="l"/>
            <a:endParaRPr lang="el-GR" sz="2600" dirty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el-GR" sz="2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ιστολυτική</a:t>
            </a:r>
            <a:r>
              <a:rPr lang="el-GR" sz="2600" dirty="0" smtClean="0">
                <a:solidFill>
                  <a:schemeClr val="tx1"/>
                </a:solidFill>
                <a:latin typeface="Segoe Script" pitchFamily="34" charset="0"/>
              </a:rPr>
              <a:t> </a:t>
            </a:r>
            <a:r>
              <a:rPr lang="el-GR" sz="2600" dirty="0">
                <a:solidFill>
                  <a:schemeClr val="tx1"/>
                </a:solidFill>
                <a:latin typeface="Segoe Script" pitchFamily="34" charset="0"/>
              </a:rPr>
              <a:t>αμοιβάδα προκαλεί </a:t>
            </a:r>
            <a:r>
              <a:rPr lang="el-GR" sz="2600" dirty="0" smtClean="0">
                <a:solidFill>
                  <a:schemeClr val="tx1"/>
                </a:solidFill>
                <a:latin typeface="Segoe Script" pitchFamily="34" charset="0"/>
              </a:rPr>
              <a:t>δυσεντερία</a:t>
            </a:r>
          </a:p>
          <a:p>
            <a:pPr algn="l"/>
            <a:endParaRPr lang="el-GR" sz="2600" dirty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el-GR" sz="2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τοξόπλασμα </a:t>
            </a:r>
            <a:r>
              <a:rPr lang="el-GR" sz="2600" dirty="0">
                <a:solidFill>
                  <a:schemeClr val="tx1"/>
                </a:solidFill>
                <a:latin typeface="Segoe Script" pitchFamily="34" charset="0"/>
              </a:rPr>
              <a:t>μεταδίδεται από τα κατοικίδια ζώα και προσβάλει τους πνεύμονες, το ήπαρ, </a:t>
            </a:r>
            <a:endParaRPr lang="el-GR" sz="26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el-GR" sz="2600" dirty="0" smtClean="0">
                <a:solidFill>
                  <a:schemeClr val="tx1"/>
                </a:solidFill>
                <a:latin typeface="Segoe Script" pitchFamily="34" charset="0"/>
              </a:rPr>
              <a:t>το σπλήνα και προκαλεί </a:t>
            </a:r>
          </a:p>
          <a:p>
            <a:pPr algn="l"/>
            <a:r>
              <a:rPr lang="el-GR" sz="2600" dirty="0" smtClean="0">
                <a:solidFill>
                  <a:schemeClr val="tx1"/>
                </a:solidFill>
                <a:latin typeface="Segoe Script" pitchFamily="34" charset="0"/>
              </a:rPr>
              <a:t>αποβολές </a:t>
            </a:r>
            <a:r>
              <a:rPr lang="el-GR" sz="2600" dirty="0">
                <a:solidFill>
                  <a:schemeClr val="tx1"/>
                </a:solidFill>
                <a:latin typeface="Segoe Script" pitchFamily="34" charset="0"/>
              </a:rPr>
              <a:t>στις </a:t>
            </a:r>
            <a:r>
              <a:rPr lang="el-GR" sz="2600" dirty="0" smtClean="0">
                <a:solidFill>
                  <a:schemeClr val="tx1"/>
                </a:solidFill>
                <a:latin typeface="Segoe Script" pitchFamily="34" charset="0"/>
              </a:rPr>
              <a:t>εγκύους</a:t>
            </a:r>
            <a:endParaRPr lang="el-GR" sz="2600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3076" name="Picture 4" descr="K:\206-17\Γ΄τάξη\Γενική\1ο κεφ\Υλικό\τοξόπλασμ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7121" y="5517232"/>
            <a:ext cx="1819700" cy="12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K:\206-17\Γ΄τάξη\Γενική\1ο κεφ\Υλικό\τρυπανόσωμ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36912"/>
            <a:ext cx="158417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:\206-17\Γ΄τάξη\Γενική\1ο κεφ\Υλικό\πλασμώδιο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0067" y="476672"/>
            <a:ext cx="1891709" cy="13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                                      </a:t>
            </a:r>
            <a:r>
              <a:rPr lang="el-GR" dirty="0" smtClean="0"/>
              <a:t>    </a:t>
            </a:r>
            <a:r>
              <a:rPr lang="el-GR" dirty="0"/>
              <a:t>Βιολόγος </a:t>
            </a:r>
            <a:r>
              <a:rPr lang="en-GB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ΓΕΛ Σταυρούπολης</a:t>
            </a:r>
            <a:endParaRPr lang="el-GR" dirty="0"/>
          </a:p>
        </p:txBody>
      </p:sp>
      <p:sp>
        <p:nvSpPr>
          <p:cNvPr id="8" name="Τίτλος 1"/>
          <p:cNvSpPr>
            <a:spLocks noGrp="1"/>
          </p:cNvSpPr>
          <p:nvPr>
            <p:ph type="ctrTitle"/>
          </p:nvPr>
        </p:nvSpPr>
        <p:spPr>
          <a:xfrm>
            <a:off x="107504" y="176982"/>
            <a:ext cx="4934381" cy="599380"/>
          </a:xfrm>
        </p:spPr>
        <p:txBody>
          <a:bodyPr>
            <a:noAutofit/>
          </a:bodyPr>
          <a:lstStyle/>
          <a:p>
            <a:r>
              <a:rPr lang="el-GR" sz="3200" b="1" dirty="0" smtClean="0">
                <a:solidFill>
                  <a:srgbClr val="C00000"/>
                </a:solidFill>
                <a:latin typeface="Segoe Script" pitchFamily="34" charset="0"/>
              </a:rPr>
              <a:t>Παθογόνα πρωτόζωα</a:t>
            </a:r>
            <a:endParaRPr lang="el-GR" sz="32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0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79512" y="692696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el-GR" sz="2400" dirty="0" smtClean="0">
                <a:latin typeface="Segoe Script" pitchFamily="34" charset="0"/>
                <a:ea typeface="Times New Roman"/>
              </a:rPr>
              <a:t>είναι </a:t>
            </a:r>
            <a:r>
              <a:rPr lang="el-GR" sz="2400" dirty="0">
                <a:latin typeface="Segoe Script" pitchFamily="34" charset="0"/>
                <a:ea typeface="Times New Roman"/>
              </a:rPr>
              <a:t>μονοκύτταροι ή πολυκύτταροι </a:t>
            </a:r>
            <a:r>
              <a:rPr lang="el-GR" sz="2400" dirty="0" smtClean="0">
                <a:latin typeface="Segoe Script" pitchFamily="34" charset="0"/>
                <a:ea typeface="Times New Roman"/>
              </a:rPr>
              <a:t>οργανισμοί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el-GR" sz="2400" dirty="0" smtClean="0">
              <a:latin typeface="Segoe Script" pitchFamily="34" charset="0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el-GR" sz="2400" dirty="0" smtClean="0">
                <a:latin typeface="Segoe Script" pitchFamily="34" charset="0"/>
                <a:ea typeface="Times New Roman"/>
              </a:rPr>
              <a:t>πολλοί </a:t>
            </a:r>
            <a:r>
              <a:rPr lang="el-GR" sz="2400" dirty="0">
                <a:latin typeface="Segoe Script" pitchFamily="34" charset="0"/>
                <a:ea typeface="Times New Roman"/>
              </a:rPr>
              <a:t>αποτελούνται </a:t>
            </a:r>
            <a:r>
              <a:rPr lang="el-GR" sz="2400" dirty="0" smtClean="0">
                <a:latin typeface="Segoe Script" pitchFamily="34" charset="0"/>
                <a:ea typeface="Times New Roman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l-GR" sz="2400" dirty="0" smtClean="0">
                <a:latin typeface="Segoe Script" pitchFamily="34" charset="0"/>
                <a:ea typeface="Times New Roman"/>
              </a:rPr>
              <a:t>   από νηματοειδείς δομές </a:t>
            </a:r>
          </a:p>
          <a:p>
            <a:pPr>
              <a:spcAft>
                <a:spcPts val="0"/>
              </a:spcAft>
            </a:pPr>
            <a:r>
              <a:rPr lang="el-GR" sz="2400" dirty="0">
                <a:latin typeface="Segoe Script" pitchFamily="34" charset="0"/>
                <a:ea typeface="Times New Roman"/>
              </a:rPr>
              <a:t> </a:t>
            </a:r>
            <a:r>
              <a:rPr lang="el-GR" sz="2400" dirty="0" smtClean="0">
                <a:latin typeface="Segoe Script" pitchFamily="34" charset="0"/>
                <a:ea typeface="Times New Roman"/>
              </a:rPr>
              <a:t>  που </a:t>
            </a:r>
            <a:r>
              <a:rPr lang="el-GR" sz="2400" dirty="0">
                <a:latin typeface="Segoe Script" pitchFamily="34" charset="0"/>
                <a:ea typeface="Times New Roman"/>
              </a:rPr>
              <a:t>λέγονται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Times New Roman"/>
              </a:rPr>
              <a:t>υφές</a:t>
            </a:r>
          </a:p>
          <a:p>
            <a:pPr>
              <a:spcAft>
                <a:spcPts val="0"/>
              </a:spcAft>
            </a:pP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ea typeface="Times New Roman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el-GR" sz="2400" dirty="0" smtClean="0">
                <a:latin typeface="Segoe Script" pitchFamily="34" charset="0"/>
                <a:ea typeface="Times New Roman"/>
              </a:rPr>
              <a:t>παρασιτούν </a:t>
            </a:r>
            <a:r>
              <a:rPr lang="el-GR" sz="2400" dirty="0">
                <a:latin typeface="Segoe Script" pitchFamily="34" charset="0"/>
                <a:ea typeface="Times New Roman"/>
              </a:rPr>
              <a:t>ή ζουν ελεύθεροι </a:t>
            </a:r>
            <a:endParaRPr lang="el-GR" sz="2400" dirty="0" smtClean="0">
              <a:latin typeface="Segoe Script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l-GR" sz="2400" dirty="0">
                <a:latin typeface="Segoe Script" pitchFamily="34" charset="0"/>
                <a:ea typeface="Times New Roman"/>
              </a:rPr>
              <a:t> </a:t>
            </a:r>
            <a:r>
              <a:rPr lang="el-GR" sz="2400" dirty="0" smtClean="0">
                <a:latin typeface="Segoe Script" pitchFamily="34" charset="0"/>
                <a:ea typeface="Times New Roman"/>
              </a:rPr>
              <a:t>  στο </a:t>
            </a:r>
            <a:r>
              <a:rPr lang="el-GR" sz="2400" dirty="0">
                <a:latin typeface="Segoe Script" pitchFamily="34" charset="0"/>
                <a:ea typeface="Times New Roman"/>
              </a:rPr>
              <a:t>έδαφος στο νερό </a:t>
            </a:r>
            <a:r>
              <a:rPr lang="el-GR" sz="2400" dirty="0" smtClean="0">
                <a:latin typeface="Segoe Script" pitchFamily="34" charset="0"/>
                <a:ea typeface="Times New Roman"/>
              </a:rPr>
              <a:t>στον </a:t>
            </a:r>
            <a:r>
              <a:rPr lang="el-GR" sz="2400" dirty="0">
                <a:latin typeface="Segoe Script" pitchFamily="34" charset="0"/>
                <a:ea typeface="Times New Roman"/>
              </a:rPr>
              <a:t>αέρα στα </a:t>
            </a:r>
            <a:r>
              <a:rPr lang="el-GR" sz="2400" dirty="0" smtClean="0">
                <a:latin typeface="Segoe Script" pitchFamily="34" charset="0"/>
                <a:ea typeface="Times New Roman"/>
              </a:rPr>
              <a:t>τρόφιμα</a:t>
            </a:r>
          </a:p>
          <a:p>
            <a:pPr>
              <a:spcAft>
                <a:spcPts val="0"/>
              </a:spcAft>
            </a:pPr>
            <a:endParaRPr lang="el-GR" sz="2400" dirty="0">
              <a:latin typeface="Segoe Script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l-GR" sz="2400" dirty="0" smtClean="0">
                <a:latin typeface="Segoe Script" pitchFamily="34" charset="0"/>
                <a:ea typeface="Times New Roman"/>
              </a:rPr>
              <a:t>- </a:t>
            </a:r>
            <a:r>
              <a:rPr lang="el-GR" sz="2400" dirty="0">
                <a:latin typeface="Segoe Script" pitchFamily="34" charset="0"/>
                <a:ea typeface="Times New Roman"/>
              </a:rPr>
              <a:t>πολλαπλασιάζονται μονογονικά με διχοτόμηση </a:t>
            </a:r>
          </a:p>
          <a:p>
            <a:pPr>
              <a:spcAft>
                <a:spcPts val="0"/>
              </a:spcAft>
            </a:pPr>
            <a:r>
              <a:rPr lang="el-GR" sz="2400" dirty="0">
                <a:latin typeface="Segoe Script" pitchFamily="34" charset="0"/>
                <a:ea typeface="Times New Roman"/>
              </a:rPr>
              <a:t>  </a:t>
            </a:r>
            <a:r>
              <a:rPr lang="el-GR" sz="2400" dirty="0" smtClean="0">
                <a:latin typeface="Segoe Script" pitchFamily="34" charset="0"/>
                <a:ea typeface="Times New Roman"/>
              </a:rPr>
              <a:t>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Times New Roman"/>
              </a:rPr>
              <a:t>ή</a:t>
            </a:r>
            <a:r>
              <a:rPr lang="el-GR" sz="2400" dirty="0" smtClean="0">
                <a:latin typeface="Segoe Script" pitchFamily="34" charset="0"/>
                <a:ea typeface="Times New Roman"/>
              </a:rPr>
              <a:t>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Times New Roman"/>
              </a:rPr>
              <a:t>με εκβλάστηση</a:t>
            </a:r>
          </a:p>
          <a:p>
            <a:pPr>
              <a:spcAft>
                <a:spcPts val="0"/>
              </a:spcAft>
            </a:pPr>
            <a:r>
              <a:rPr lang="el-GR" sz="2400" dirty="0" smtClean="0">
                <a:latin typeface="Segoe Script" pitchFamily="34" charset="0"/>
                <a:ea typeface="Times New Roman"/>
              </a:rPr>
              <a:t>             </a:t>
            </a:r>
            <a:endParaRPr lang="el-GR" sz="2400" dirty="0">
              <a:effectLst/>
              <a:latin typeface="Segoe Script" pitchFamily="34" charset="0"/>
              <a:ea typeface="Times New Roman"/>
            </a:endParaRPr>
          </a:p>
        </p:txBody>
      </p:sp>
      <p:sp>
        <p:nvSpPr>
          <p:cNvPr id="12" name="Τίτλος 1"/>
          <p:cNvSpPr>
            <a:spLocks noGrp="1"/>
          </p:cNvSpPr>
          <p:nvPr>
            <p:ph type="ctrTitle"/>
          </p:nvPr>
        </p:nvSpPr>
        <p:spPr>
          <a:xfrm>
            <a:off x="201667" y="188640"/>
            <a:ext cx="2210093" cy="599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  <a:latin typeface="Segoe Script" pitchFamily="34" charset="0"/>
              </a:rPr>
              <a:t>Μύκητες</a:t>
            </a:r>
            <a:endParaRPr lang="el-GR" sz="28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pic>
        <p:nvPicPr>
          <p:cNvPr id="4104" name="Picture 8" descr="Αποτέλεσμα εικόνας για budding fung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1944216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971" y="4855725"/>
            <a:ext cx="522922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8092" y="1124744"/>
            <a:ext cx="345595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                                      </a:t>
            </a:r>
            <a:r>
              <a:rPr lang="el-GR" dirty="0" smtClean="0"/>
              <a:t>    </a:t>
            </a:r>
            <a:r>
              <a:rPr lang="el-GR" dirty="0"/>
              <a:t>Βιολόγος </a:t>
            </a:r>
            <a:r>
              <a:rPr lang="en-GB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ΓΕΛ Σταυρούπολης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60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79512" y="69269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2400" dirty="0" smtClean="0">
                <a:latin typeface="Segoe Script" pitchFamily="34" charset="0"/>
                <a:ea typeface="Times New Roman"/>
              </a:rPr>
              <a:t>- </a:t>
            </a:r>
            <a:r>
              <a:rPr lang="el-GR" sz="2400" dirty="0">
                <a:latin typeface="Segoe Script" pitchFamily="34" charset="0"/>
                <a:ea typeface="Times New Roman"/>
              </a:rPr>
              <a:t>προκαλούν ασθένειες που ονομάζονται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ea typeface="Times New Roman"/>
              </a:rPr>
              <a:t>μυκητιάσεις</a:t>
            </a:r>
          </a:p>
          <a:p>
            <a:pPr>
              <a:spcAft>
                <a:spcPts val="0"/>
              </a:spcAft>
            </a:pPr>
            <a:endParaRPr lang="el-GR" sz="2400" dirty="0" smtClean="0">
              <a:latin typeface="Segoe Script" pitchFamily="34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l-GR" sz="2400" dirty="0">
                <a:latin typeface="Segoe Script" pitchFamily="34" charset="0"/>
                <a:ea typeface="Times New Roman"/>
              </a:rPr>
              <a:t> </a:t>
            </a:r>
            <a:r>
              <a:rPr lang="el-GR" sz="2400" dirty="0" smtClean="0">
                <a:latin typeface="Segoe Script" pitchFamily="34" charset="0"/>
                <a:ea typeface="Times New Roman"/>
              </a:rPr>
              <a:t>             </a:t>
            </a:r>
            <a:endParaRPr lang="el-GR" sz="2400" dirty="0">
              <a:effectLst/>
              <a:latin typeface="Segoe Script" pitchFamily="34" charset="0"/>
              <a:ea typeface="Times New Roman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51520" y="128983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albicans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dirty="0"/>
              <a:t>προκαλεί πνευμονική </a:t>
            </a:r>
            <a:r>
              <a:rPr lang="el-GR" sz="2000" dirty="0" err="1"/>
              <a:t>καντιτίαση</a:t>
            </a:r>
            <a:r>
              <a:rPr lang="el-GR" sz="2000" dirty="0"/>
              <a:t>, κολπίτιδα, στοματίτιδα</a:t>
            </a:r>
          </a:p>
          <a:p>
            <a:endParaRPr lang="el-GR" sz="2000" b="1" dirty="0" smtClean="0"/>
          </a:p>
          <a:p>
            <a:endParaRPr lang="el-GR" sz="2000" b="1" dirty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endParaRPr lang="el-GR" sz="2000" b="1" dirty="0"/>
          </a:p>
          <a:p>
            <a:endParaRPr lang="el-GR" sz="2000" b="1" dirty="0"/>
          </a:p>
          <a:p>
            <a:r>
              <a:rPr lang="el-GR" sz="2000" b="1" dirty="0" err="1" smtClean="0"/>
              <a:t>Δερματόφυτα</a:t>
            </a:r>
            <a:r>
              <a:rPr lang="el-GR" sz="2000" b="1" dirty="0" smtClean="0"/>
              <a:t> </a:t>
            </a:r>
            <a:r>
              <a:rPr lang="el-GR" sz="2000" dirty="0"/>
              <a:t>είναι ειδική κατηγορία μυκήτων που </a:t>
            </a:r>
          </a:p>
          <a:p>
            <a:r>
              <a:rPr lang="el-GR" sz="2000" dirty="0"/>
              <a:t>                        </a:t>
            </a:r>
            <a:r>
              <a:rPr lang="el-GR" sz="2000" dirty="0" smtClean="0"/>
              <a:t>        προσβάλουν </a:t>
            </a:r>
            <a:r>
              <a:rPr lang="el-GR" sz="2000" dirty="0"/>
              <a:t>το δέρμα, ιδιαίτερα </a:t>
            </a:r>
            <a:endParaRPr lang="el-GR" sz="2000" dirty="0" smtClean="0"/>
          </a:p>
          <a:p>
            <a:r>
              <a:rPr lang="el-GR" sz="2000" dirty="0"/>
              <a:t> </a:t>
            </a:r>
            <a:r>
              <a:rPr lang="el-GR" sz="2000" dirty="0" smtClean="0"/>
              <a:t>                               το </a:t>
            </a:r>
            <a:r>
              <a:rPr lang="el-GR" sz="2000" dirty="0"/>
              <a:t>τριχωτό μέρος της κεφαλής, </a:t>
            </a:r>
          </a:p>
          <a:p>
            <a:r>
              <a:rPr lang="el-GR" sz="2000" dirty="0"/>
              <a:t>                        </a:t>
            </a:r>
            <a:r>
              <a:rPr lang="el-GR" sz="2000" dirty="0" smtClean="0"/>
              <a:t>        και </a:t>
            </a:r>
            <a:r>
              <a:rPr lang="el-GR" sz="2000" dirty="0"/>
              <a:t>τις μεσοδακτύλιες περιοχές των ποδιών </a:t>
            </a:r>
          </a:p>
          <a:p>
            <a:r>
              <a:rPr lang="el-GR" sz="2000" dirty="0"/>
              <a:t>                        </a:t>
            </a:r>
            <a:r>
              <a:rPr lang="el-GR" sz="2000" dirty="0" smtClean="0"/>
              <a:t>        προκαλώντας </a:t>
            </a:r>
            <a:r>
              <a:rPr lang="el-GR" sz="2000" dirty="0"/>
              <a:t>ερυθρότητα και έντονο κνησμό</a:t>
            </a:r>
          </a:p>
        </p:txBody>
      </p:sp>
      <p:sp>
        <p:nvSpPr>
          <p:cNvPr id="8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                                      </a:t>
            </a:r>
            <a:r>
              <a:rPr lang="el-GR" dirty="0" smtClean="0"/>
              <a:t>    </a:t>
            </a:r>
            <a:r>
              <a:rPr lang="el-GR" dirty="0"/>
              <a:t>Βιολόγος </a:t>
            </a:r>
            <a:r>
              <a:rPr lang="en-GB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ΓΕΛ Σταυρούπολης</a:t>
            </a:r>
            <a:endParaRPr lang="el-GR" dirty="0"/>
          </a:p>
        </p:txBody>
      </p:sp>
      <p:sp>
        <p:nvSpPr>
          <p:cNvPr id="10" name="Τίτλος 1"/>
          <p:cNvSpPr>
            <a:spLocks noGrp="1"/>
          </p:cNvSpPr>
          <p:nvPr>
            <p:ph type="ctrTitle"/>
          </p:nvPr>
        </p:nvSpPr>
        <p:spPr>
          <a:xfrm>
            <a:off x="201667" y="188640"/>
            <a:ext cx="2210093" cy="599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C00000"/>
                </a:solidFill>
                <a:latin typeface="Segoe Script" pitchFamily="34" charset="0"/>
              </a:rPr>
              <a:t>Μύκητες</a:t>
            </a:r>
            <a:endParaRPr lang="el-GR" sz="28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87889"/>
            <a:ext cx="2560546" cy="148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61420"/>
            <a:ext cx="2489701" cy="149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14654"/>
            <a:ext cx="2114868" cy="1273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75488"/>
            <a:ext cx="2161026" cy="135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99" y="4761900"/>
            <a:ext cx="1656637" cy="197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109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21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11856"/>
            <a:ext cx="925252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Στην </a:t>
            </a:r>
            <a:r>
              <a:rPr lang="el-GR" sz="2000" dirty="0">
                <a:solidFill>
                  <a:prstClr val="black"/>
                </a:solidFill>
              </a:rPr>
              <a:t>Ελλάδα, μαζί με την επιστροφή της δημοκρατίας το 1974, σύμφωνα πάντα </a:t>
            </a:r>
            <a:r>
              <a:rPr lang="el-GR" sz="2000" dirty="0" smtClean="0">
                <a:solidFill>
                  <a:prstClr val="black"/>
                </a:solidFill>
              </a:rPr>
              <a:t>με πληροφορίες </a:t>
            </a:r>
            <a:r>
              <a:rPr lang="el-GR" sz="2000" dirty="0">
                <a:solidFill>
                  <a:prstClr val="black"/>
                </a:solidFill>
              </a:rPr>
              <a:t>από τον Ε.Ο.Δ.Υ., εκριζώθηκε και η ελονοσία, μετά από ένα καλά</a:t>
            </a:r>
          </a:p>
          <a:p>
            <a:r>
              <a:rPr lang="el-GR" sz="2000" dirty="0">
                <a:solidFill>
                  <a:prstClr val="black"/>
                </a:solidFill>
              </a:rPr>
              <a:t>οργανωμένο πρόγραμμα που διήρκησε σχεδόν 16 χρόνια. Έκτοτε, καταγράφεται </a:t>
            </a:r>
            <a:r>
              <a:rPr lang="el-GR" sz="2000" dirty="0" smtClean="0">
                <a:solidFill>
                  <a:prstClr val="black"/>
                </a:solidFill>
              </a:rPr>
              <a:t>ετησίως, πανελλαδικά</a:t>
            </a:r>
            <a:r>
              <a:rPr lang="el-GR" sz="2000" dirty="0">
                <a:solidFill>
                  <a:prstClr val="black"/>
                </a:solidFill>
              </a:rPr>
              <a:t>, ένας σταθερός μικρός αριθμός κρουσμάτων ελονοσίας, τα </a:t>
            </a:r>
            <a:r>
              <a:rPr lang="el-GR" sz="2000" dirty="0" smtClean="0">
                <a:solidFill>
                  <a:prstClr val="black"/>
                </a:solidFill>
              </a:rPr>
              <a:t>οποία προέρχονται </a:t>
            </a:r>
            <a:r>
              <a:rPr lang="el-GR" sz="2000" dirty="0">
                <a:solidFill>
                  <a:prstClr val="black"/>
                </a:solidFill>
              </a:rPr>
              <a:t>από το εξωτερικό, και οφείλονται στην ολοένα και μεγαλύτερη αύξηση </a:t>
            </a:r>
            <a:r>
              <a:rPr lang="el-GR" sz="2000" dirty="0" smtClean="0">
                <a:solidFill>
                  <a:prstClr val="black"/>
                </a:solidFill>
              </a:rPr>
              <a:t>των ταξιδιών </a:t>
            </a:r>
            <a:r>
              <a:rPr lang="el-GR" sz="2000" dirty="0">
                <a:solidFill>
                  <a:prstClr val="black"/>
                </a:solidFill>
              </a:rPr>
              <a:t>και των μετακινήσεων πληθυσμών παγκοσμίως.</a:t>
            </a:r>
          </a:p>
          <a:p>
            <a:r>
              <a:rPr lang="el-GR" sz="2000" dirty="0">
                <a:solidFill>
                  <a:prstClr val="black"/>
                </a:solidFill>
              </a:rPr>
              <a:t>α. Να αναφέρετε ποιος παθογόνος μικροοργανισμός προκαλεί την </a:t>
            </a:r>
            <a:r>
              <a:rPr lang="el-GR" sz="2000" dirty="0" smtClean="0">
                <a:solidFill>
                  <a:prstClr val="black"/>
                </a:solidFill>
              </a:rPr>
              <a:t>ελονοσία (</a:t>
            </a:r>
            <a:r>
              <a:rPr lang="el-GR" sz="2000" dirty="0" err="1" smtClean="0">
                <a:solidFill>
                  <a:prstClr val="black"/>
                </a:solidFill>
              </a:rPr>
              <a:t>μ.2</a:t>
            </a:r>
            <a:r>
              <a:rPr lang="el-GR" sz="2000" dirty="0" smtClean="0">
                <a:solidFill>
                  <a:prstClr val="black"/>
                </a:solidFill>
              </a:rPr>
              <a:t>)  </a:t>
            </a:r>
          </a:p>
          <a:p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    σε ποια </a:t>
            </a:r>
            <a:r>
              <a:rPr lang="el-GR" sz="2000" dirty="0">
                <a:solidFill>
                  <a:prstClr val="black"/>
                </a:solidFill>
              </a:rPr>
              <a:t>κατηγορία ευκαρυωτικών μικροοργανισμών ανήκει </a:t>
            </a:r>
            <a:r>
              <a:rPr lang="el-GR" sz="2000" dirty="0" smtClean="0">
                <a:solidFill>
                  <a:prstClr val="black"/>
                </a:solidFill>
              </a:rPr>
              <a:t>(</a:t>
            </a:r>
            <a:r>
              <a:rPr lang="el-GR" sz="2000" dirty="0" err="1" smtClean="0">
                <a:solidFill>
                  <a:prstClr val="black"/>
                </a:solidFill>
              </a:rPr>
              <a:t>μ.2</a:t>
            </a:r>
            <a:r>
              <a:rPr lang="el-GR" sz="2000" dirty="0">
                <a:solidFill>
                  <a:prstClr val="black"/>
                </a:solidFill>
              </a:rPr>
              <a:t>) </a:t>
            </a:r>
            <a:endParaRPr lang="el-GR" sz="2000" dirty="0" smtClean="0">
              <a:solidFill>
                <a:prstClr val="black"/>
              </a:solidFill>
            </a:endParaRPr>
          </a:p>
          <a:p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    και </a:t>
            </a:r>
            <a:r>
              <a:rPr lang="el-GR" sz="2000" dirty="0">
                <a:solidFill>
                  <a:prstClr val="black"/>
                </a:solidFill>
              </a:rPr>
              <a:t>να εξηγήσετε </a:t>
            </a:r>
            <a:r>
              <a:rPr lang="el-GR" sz="2000" dirty="0" smtClean="0">
                <a:solidFill>
                  <a:prstClr val="black"/>
                </a:solidFill>
              </a:rPr>
              <a:t>με ποιο </a:t>
            </a:r>
            <a:r>
              <a:rPr lang="el-GR" sz="2000" dirty="0">
                <a:solidFill>
                  <a:prstClr val="black"/>
                </a:solidFill>
              </a:rPr>
              <a:t>τρόπο μεταδίδεται (</a:t>
            </a:r>
            <a:r>
              <a:rPr lang="el-GR" sz="2000" dirty="0" err="1" smtClean="0">
                <a:solidFill>
                  <a:prstClr val="black"/>
                </a:solidFill>
              </a:rPr>
              <a:t>μ.2</a:t>
            </a:r>
            <a:r>
              <a:rPr lang="el-GR" sz="2000" dirty="0" smtClean="0">
                <a:solidFill>
                  <a:prstClr val="black"/>
                </a:solidFill>
              </a:rPr>
              <a:t>).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Ο </a:t>
            </a:r>
            <a:r>
              <a:rPr lang="el-GR" sz="2000" b="1" dirty="0">
                <a:solidFill>
                  <a:srgbClr val="C00000"/>
                </a:solidFill>
              </a:rPr>
              <a:t>παθογόνος μικροοργανισμός που προκαλεί την ελονοσία είναι το πλασμώδιο.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Ανήκει στα </a:t>
            </a:r>
            <a:r>
              <a:rPr lang="el-GR" sz="2000" b="1" dirty="0">
                <a:solidFill>
                  <a:srgbClr val="C00000"/>
                </a:solidFill>
              </a:rPr>
              <a:t>πρωτόζωα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</a:t>
            </a:r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Μεταδίδεται </a:t>
            </a:r>
            <a:r>
              <a:rPr lang="el-GR" sz="2000" b="1" dirty="0">
                <a:solidFill>
                  <a:srgbClr val="C00000"/>
                </a:solidFill>
              </a:rPr>
              <a:t>με ενδιάμεσο ξενιστή το κουνούπι.</a:t>
            </a:r>
          </a:p>
          <a:p>
            <a:endParaRPr lang="el-GR" sz="2000" b="1" dirty="0">
              <a:solidFill>
                <a:srgbClr val="C00000"/>
              </a:solidFill>
            </a:endParaRPr>
          </a:p>
          <a:p>
            <a:r>
              <a:rPr lang="el-GR" sz="2000" dirty="0">
                <a:solidFill>
                  <a:prstClr val="black"/>
                </a:solidFill>
              </a:rPr>
              <a:t>β. Να αναφέρετε τρία άλλα παθογόνα πρωτόζωα (</a:t>
            </a:r>
            <a:r>
              <a:rPr lang="el-GR" sz="2000" dirty="0" smtClean="0">
                <a:solidFill>
                  <a:prstClr val="black"/>
                </a:solidFill>
              </a:rPr>
              <a:t>μ. </a:t>
            </a:r>
            <a:r>
              <a:rPr lang="el-GR" sz="2000" dirty="0">
                <a:solidFill>
                  <a:prstClr val="black"/>
                </a:solidFill>
              </a:rPr>
              <a:t>3), να </a:t>
            </a:r>
            <a:r>
              <a:rPr lang="el-GR" sz="2000" dirty="0" smtClean="0">
                <a:solidFill>
                  <a:prstClr val="black"/>
                </a:solidFill>
              </a:rPr>
              <a:t>περιγράψετε πως </a:t>
            </a:r>
          </a:p>
          <a:p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    μεταδίδονται </a:t>
            </a:r>
            <a:r>
              <a:rPr lang="el-GR" sz="2000" dirty="0">
                <a:solidFill>
                  <a:prstClr val="black"/>
                </a:solidFill>
              </a:rPr>
              <a:t>δύο από αυτά (</a:t>
            </a:r>
            <a:r>
              <a:rPr lang="el-GR" sz="2000" dirty="0" smtClean="0">
                <a:solidFill>
                  <a:prstClr val="black"/>
                </a:solidFill>
              </a:rPr>
              <a:t>μ. </a:t>
            </a:r>
            <a:r>
              <a:rPr lang="el-GR" sz="2000" dirty="0">
                <a:solidFill>
                  <a:prstClr val="black"/>
                </a:solidFill>
              </a:rPr>
              <a:t>2) και να ονομάσετε τις ασθένειες </a:t>
            </a:r>
            <a:r>
              <a:rPr lang="el-GR" sz="2000" dirty="0" smtClean="0">
                <a:solidFill>
                  <a:prstClr val="black"/>
                </a:solidFill>
              </a:rPr>
              <a:t>που </a:t>
            </a:r>
          </a:p>
          <a:p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    προκαλούν (μ. </a:t>
            </a:r>
            <a:r>
              <a:rPr lang="el-GR" sz="2000" dirty="0">
                <a:solidFill>
                  <a:prstClr val="black"/>
                </a:solidFill>
              </a:rPr>
              <a:t>2</a:t>
            </a:r>
            <a:r>
              <a:rPr lang="el-GR" sz="2000" dirty="0" smtClean="0">
                <a:solidFill>
                  <a:prstClr val="black"/>
                </a:solidFill>
              </a:rPr>
              <a:t>).</a:t>
            </a:r>
            <a:endParaRPr lang="el-GR" sz="2000" dirty="0">
              <a:solidFill>
                <a:prstClr val="black"/>
              </a:solidFill>
            </a:endParaRPr>
          </a:p>
          <a:p>
            <a:r>
              <a:rPr lang="el-GR" sz="2000" b="1" dirty="0" smtClean="0">
                <a:solidFill>
                  <a:srgbClr val="C00000"/>
                </a:solidFill>
              </a:rPr>
              <a:t>     τρυπανόσωμα </a:t>
            </a:r>
            <a:r>
              <a:rPr lang="el-G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μύγα τσε-τσε  ασθένεια του ύπνου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 smtClean="0">
                <a:solidFill>
                  <a:srgbClr val="C00000"/>
                </a:solidFill>
              </a:rPr>
              <a:t>     </a:t>
            </a:r>
            <a:r>
              <a:rPr lang="el-GR" sz="2000" b="1" dirty="0">
                <a:solidFill>
                  <a:srgbClr val="C00000"/>
                </a:solidFill>
              </a:rPr>
              <a:t>η ιστολυτική </a:t>
            </a:r>
            <a:r>
              <a:rPr lang="el-GR" sz="2000" b="1" dirty="0" smtClean="0">
                <a:solidFill>
                  <a:srgbClr val="C00000"/>
                </a:solidFill>
              </a:rPr>
              <a:t>αμοιβάδα </a:t>
            </a:r>
            <a:r>
              <a:rPr lang="el-G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μολυσμένο νερό  δυσεντερία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 το τοξόπλασμα </a:t>
            </a:r>
            <a:r>
              <a:rPr lang="el-G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 κατοικίδια  προσβάλει </a:t>
            </a:r>
            <a:r>
              <a:rPr lang="el-G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πνεύμονες</a:t>
            </a:r>
            <a:r>
              <a:rPr lang="el-G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, το ήπαρ και το σπλήνα </a:t>
            </a:r>
            <a:endParaRPr lang="el-GR" sz="2000" b="1" dirty="0" smtClean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l-G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                                                                    και </a:t>
            </a:r>
            <a:r>
              <a:rPr lang="el-G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προκαλεί αποβολές στις εγκύους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>
                <a:solidFill>
                  <a:prstClr val="black"/>
                </a:solidFill>
              </a:rPr>
              <a:t>Γαριπίδης Ιορδάνης                                       </a:t>
            </a:r>
            <a:r>
              <a:rPr lang="el-GR" dirty="0" smtClean="0">
                <a:solidFill>
                  <a:prstClr val="black"/>
                </a:solidFill>
              </a:rPr>
              <a:t>    </a:t>
            </a:r>
            <a:r>
              <a:rPr lang="el-GR" dirty="0">
                <a:solidFill>
                  <a:prstClr val="black"/>
                </a:solidFill>
              </a:rPr>
              <a:t>Βιολόγος </a:t>
            </a:r>
            <a:r>
              <a:rPr lang="en-GB" dirty="0" smtClean="0">
                <a:solidFill>
                  <a:prstClr val="black"/>
                </a:solidFill>
              </a:rPr>
              <a:t>2</a:t>
            </a:r>
            <a:r>
              <a:rPr lang="el-GR" baseline="30000" dirty="0" smtClean="0">
                <a:solidFill>
                  <a:prstClr val="black"/>
                </a:solidFill>
              </a:rPr>
              <a:t>ο</a:t>
            </a:r>
            <a:r>
              <a:rPr lang="el-GR" dirty="0" smtClean="0">
                <a:solidFill>
                  <a:prstClr val="black"/>
                </a:solidFill>
              </a:rPr>
              <a:t>  ΓΕΛ Σταυρούπολης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1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8000">
              <a:schemeClr val="accent1">
                <a:tint val="44500"/>
                <a:satMod val="160000"/>
              </a:schemeClr>
            </a:gs>
            <a:gs pos="21000">
              <a:schemeClr val="accent5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11856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Περπατώντας </a:t>
            </a:r>
            <a:r>
              <a:rPr lang="el-GR" sz="2000" dirty="0">
                <a:solidFill>
                  <a:prstClr val="black"/>
                </a:solidFill>
              </a:rPr>
              <a:t>στο γειτονικό δασάκι παρατηρούμε στο χώμα στρώσεις από </a:t>
            </a:r>
            <a:r>
              <a:rPr lang="el-GR" sz="2000" dirty="0" smtClean="0">
                <a:solidFill>
                  <a:prstClr val="black"/>
                </a:solidFill>
              </a:rPr>
              <a:t>πεσμένα φύλλα </a:t>
            </a:r>
            <a:r>
              <a:rPr lang="el-GR" sz="2000" dirty="0">
                <a:solidFill>
                  <a:prstClr val="black"/>
                </a:solidFill>
              </a:rPr>
              <a:t>που σαπίζουν στο έδαφος και πάνω τους λευκά σημάδια - </a:t>
            </a:r>
            <a:r>
              <a:rPr lang="el-GR" sz="2000" dirty="0" err="1">
                <a:solidFill>
                  <a:prstClr val="black"/>
                </a:solidFill>
              </a:rPr>
              <a:t>μυκηλιακές</a:t>
            </a:r>
            <a:r>
              <a:rPr lang="el-GR" sz="2000" dirty="0">
                <a:solidFill>
                  <a:prstClr val="black"/>
                </a:solidFill>
              </a:rPr>
              <a:t> υφές, </a:t>
            </a:r>
            <a:r>
              <a:rPr lang="el-GR" sz="2000" dirty="0" smtClean="0">
                <a:solidFill>
                  <a:prstClr val="black"/>
                </a:solidFill>
              </a:rPr>
              <a:t>που υποδεικνύουν </a:t>
            </a:r>
            <a:r>
              <a:rPr lang="el-GR" sz="2000" dirty="0">
                <a:solidFill>
                  <a:prstClr val="black"/>
                </a:solidFill>
              </a:rPr>
              <a:t>την ανάπτυξη μυκήτων πάνω σε αυτά.</a:t>
            </a:r>
          </a:p>
          <a:p>
            <a:r>
              <a:rPr lang="el-GR" sz="2000" dirty="0">
                <a:solidFill>
                  <a:prstClr val="black"/>
                </a:solidFill>
              </a:rPr>
              <a:t>α. Να εξηγήσετε τι είναι οι υφές (</a:t>
            </a:r>
            <a:r>
              <a:rPr lang="el-GR" sz="2000" dirty="0" smtClean="0">
                <a:solidFill>
                  <a:prstClr val="black"/>
                </a:solidFill>
              </a:rPr>
              <a:t>μ. </a:t>
            </a:r>
            <a:r>
              <a:rPr lang="el-GR" sz="2000" dirty="0">
                <a:solidFill>
                  <a:prstClr val="black"/>
                </a:solidFill>
              </a:rPr>
              <a:t>2) και να περιγράψετε τον πιθανό </a:t>
            </a:r>
            <a:r>
              <a:rPr lang="el-GR" sz="2000" dirty="0" smtClean="0">
                <a:solidFill>
                  <a:prstClr val="black"/>
                </a:solidFill>
              </a:rPr>
              <a:t>ρόλο των </a:t>
            </a:r>
          </a:p>
          <a:p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    μυκήτων </a:t>
            </a:r>
            <a:r>
              <a:rPr lang="el-GR" sz="2000" dirty="0">
                <a:solidFill>
                  <a:prstClr val="black"/>
                </a:solidFill>
              </a:rPr>
              <a:t>που ζουν πάνω στα πεσμένα φύλλα για το οικοσύστημα </a:t>
            </a:r>
            <a:r>
              <a:rPr lang="el-GR" sz="2000" dirty="0" smtClean="0">
                <a:solidFill>
                  <a:prstClr val="black"/>
                </a:solidFill>
              </a:rPr>
              <a:t> (μ. </a:t>
            </a:r>
            <a:r>
              <a:rPr lang="el-GR" sz="2000" dirty="0">
                <a:solidFill>
                  <a:prstClr val="black"/>
                </a:solidFill>
              </a:rPr>
              <a:t>4).</a:t>
            </a:r>
          </a:p>
          <a:p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   </a:t>
            </a:r>
            <a:r>
              <a:rPr lang="el-GR" sz="2000" b="1" dirty="0" smtClean="0">
                <a:solidFill>
                  <a:srgbClr val="C00000"/>
                </a:solidFill>
              </a:rPr>
              <a:t>Οι </a:t>
            </a:r>
            <a:r>
              <a:rPr lang="el-GR" sz="2000" b="1" dirty="0">
                <a:solidFill>
                  <a:srgbClr val="C00000"/>
                </a:solidFill>
              </a:rPr>
              <a:t>περισσότεροι μύκητες αποτελούνται από απλούστερες νηματοειδείς δομές, </a:t>
            </a:r>
            <a:r>
              <a:rPr lang="el-GR" sz="20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 τις </a:t>
            </a:r>
            <a:r>
              <a:rPr lang="el-GR" sz="2000" b="1" dirty="0">
                <a:solidFill>
                  <a:srgbClr val="C00000"/>
                </a:solidFill>
              </a:rPr>
              <a:t>υφές. </a:t>
            </a:r>
            <a:r>
              <a:rPr lang="el-GR" sz="2000" b="1" dirty="0" smtClean="0">
                <a:solidFill>
                  <a:srgbClr val="C00000"/>
                </a:solidFill>
              </a:rPr>
              <a:t>…</a:t>
            </a:r>
          </a:p>
          <a:p>
            <a:endParaRPr lang="el-GR" sz="2000" dirty="0">
              <a:solidFill>
                <a:prstClr val="black"/>
              </a:solidFill>
            </a:endParaRPr>
          </a:p>
          <a:p>
            <a:r>
              <a:rPr lang="el-GR" sz="2000" dirty="0" smtClean="0">
                <a:solidFill>
                  <a:prstClr val="black"/>
                </a:solidFill>
              </a:rPr>
              <a:t>β</a:t>
            </a:r>
            <a:r>
              <a:rPr lang="el-GR" sz="2000" dirty="0">
                <a:solidFill>
                  <a:prstClr val="black"/>
                </a:solidFill>
              </a:rPr>
              <a:t>. Να περιγράψετε τι θα παρατηρήσουμε αν τοποθετήσουμε στο μικροσκόπιο </a:t>
            </a:r>
            <a:r>
              <a:rPr lang="el-GR" sz="2000" dirty="0" smtClean="0">
                <a:solidFill>
                  <a:prstClr val="black"/>
                </a:solidFill>
              </a:rPr>
              <a:t>  </a:t>
            </a:r>
          </a:p>
          <a:p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   τους οργανισμούς </a:t>
            </a:r>
            <a:r>
              <a:rPr lang="el-GR" sz="2000" dirty="0">
                <a:solidFill>
                  <a:prstClr val="black"/>
                </a:solidFill>
              </a:rPr>
              <a:t>που δημιουργούν τις υφές, εξηγώντας τους εναλλακτικούς </a:t>
            </a:r>
            <a:endParaRPr lang="el-GR" sz="2000" dirty="0" smtClean="0">
              <a:solidFill>
                <a:prstClr val="black"/>
              </a:solidFill>
            </a:endParaRPr>
          </a:p>
          <a:p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   τρόπους αναπαραγωγής </a:t>
            </a:r>
            <a:r>
              <a:rPr lang="el-GR" sz="2000" dirty="0">
                <a:solidFill>
                  <a:prstClr val="black"/>
                </a:solidFill>
              </a:rPr>
              <a:t>των συγκεκριμένων μικροοργανισμών (μονάδες 7).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Θα </a:t>
            </a:r>
            <a:r>
              <a:rPr lang="el-GR" sz="2000" b="1" dirty="0">
                <a:solidFill>
                  <a:srgbClr val="C00000"/>
                </a:solidFill>
              </a:rPr>
              <a:t>παρατηρήσουμε </a:t>
            </a:r>
            <a:r>
              <a:rPr lang="el-GR" sz="2000" b="1" dirty="0" smtClean="0">
                <a:solidFill>
                  <a:srgbClr val="C00000"/>
                </a:solidFill>
              </a:rPr>
              <a:t>ευκαρυωτικούς μονοκύτταρους </a:t>
            </a:r>
            <a:r>
              <a:rPr lang="el-GR" sz="2000" b="1" dirty="0">
                <a:solidFill>
                  <a:srgbClr val="C00000"/>
                </a:solidFill>
              </a:rPr>
              <a:t>ή </a:t>
            </a:r>
            <a:r>
              <a:rPr lang="el-GR" sz="2000" b="1" dirty="0" smtClean="0">
                <a:solidFill>
                  <a:srgbClr val="C00000"/>
                </a:solidFill>
              </a:rPr>
              <a:t>πολυκύτταρους  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οργανισμούς. </a:t>
            </a:r>
          </a:p>
          <a:p>
            <a:r>
              <a:rPr lang="el-GR" sz="2000" b="1" dirty="0" smtClean="0">
                <a:solidFill>
                  <a:srgbClr val="C00000"/>
                </a:solidFill>
              </a:rPr>
              <a:t>    Οι </a:t>
            </a:r>
            <a:r>
              <a:rPr lang="el-GR" sz="2000" b="1" dirty="0">
                <a:solidFill>
                  <a:srgbClr val="C00000"/>
                </a:solidFill>
              </a:rPr>
              <a:t>μύκητες πολλαπλασιάζονται μονογονικά με απλή διχοτόμηση,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ενώ άλλοι πολλαπλασιάζονται </a:t>
            </a:r>
            <a:r>
              <a:rPr lang="el-GR" sz="2000" b="1" dirty="0">
                <a:solidFill>
                  <a:srgbClr val="C00000"/>
                </a:solidFill>
              </a:rPr>
              <a:t>με εκβλάστηση.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Σ</a:t>
            </a:r>
            <a:r>
              <a:rPr lang="el-GR" sz="2000" b="1" dirty="0">
                <a:solidFill>
                  <a:srgbClr val="C00000"/>
                </a:solidFill>
              </a:rPr>
              <a:t>' αυτούς τους τελευταίους σχηματίζεται σε κάποιο σημείο του</a:t>
            </a:r>
          </a:p>
          <a:p>
            <a:r>
              <a:rPr lang="el-GR" sz="2000" b="1" dirty="0" smtClean="0">
                <a:solidFill>
                  <a:srgbClr val="C00000"/>
                </a:solidFill>
              </a:rPr>
              <a:t>     αρχικού </a:t>
            </a:r>
            <a:r>
              <a:rPr lang="el-GR" sz="2000" b="1" dirty="0">
                <a:solidFill>
                  <a:srgbClr val="C00000"/>
                </a:solidFill>
              </a:rPr>
              <a:t>κυττάρου ένα εξόγκωμα, το εκβλάστημα, το οποίο, όταν αναπτυχθεί </a:t>
            </a:r>
            <a:endParaRPr lang="el-GR" sz="2000" b="1" dirty="0" smtClean="0">
              <a:solidFill>
                <a:srgbClr val="C00000"/>
              </a:solidFill>
            </a:endParaRP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 αρκετά</a:t>
            </a:r>
            <a:r>
              <a:rPr lang="el-GR" sz="2000" b="1" dirty="0">
                <a:solidFill>
                  <a:srgbClr val="C00000"/>
                </a:solidFill>
              </a:rPr>
              <a:t>, είτε </a:t>
            </a:r>
            <a:r>
              <a:rPr lang="el-GR" sz="2000" b="1" dirty="0" smtClean="0">
                <a:solidFill>
                  <a:srgbClr val="C00000"/>
                </a:solidFill>
              </a:rPr>
              <a:t>παραμένει ενωμένο </a:t>
            </a:r>
            <a:r>
              <a:rPr lang="el-GR" sz="2000" b="1" dirty="0">
                <a:solidFill>
                  <a:srgbClr val="C00000"/>
                </a:solidFill>
              </a:rPr>
              <a:t>με το γονικό οργανισμό είτε αποκόβεται από </a:t>
            </a:r>
            <a:r>
              <a:rPr lang="el-GR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    αυτόν </a:t>
            </a:r>
            <a:r>
              <a:rPr lang="el-GR" sz="2000" b="1" dirty="0">
                <a:solidFill>
                  <a:srgbClr val="C00000"/>
                </a:solidFill>
              </a:rPr>
              <a:t>και ζει πλέον ως αυτοτελής οργανισμός</a:t>
            </a:r>
            <a:r>
              <a:rPr lang="el-GR" sz="2000" b="1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>
                <a:solidFill>
                  <a:prstClr val="black"/>
                </a:solidFill>
              </a:rPr>
              <a:t>Γαριπίδης Ιορδάνης                                       </a:t>
            </a:r>
            <a:r>
              <a:rPr lang="el-GR" dirty="0" smtClean="0">
                <a:solidFill>
                  <a:prstClr val="black"/>
                </a:solidFill>
              </a:rPr>
              <a:t>    </a:t>
            </a:r>
            <a:r>
              <a:rPr lang="el-GR" dirty="0">
                <a:solidFill>
                  <a:prstClr val="black"/>
                </a:solidFill>
              </a:rPr>
              <a:t>Βιολόγος </a:t>
            </a:r>
            <a:r>
              <a:rPr lang="en-GB" dirty="0" smtClean="0">
                <a:solidFill>
                  <a:prstClr val="black"/>
                </a:solidFill>
              </a:rPr>
              <a:t>2</a:t>
            </a:r>
            <a:r>
              <a:rPr lang="el-GR" baseline="30000" dirty="0" smtClean="0">
                <a:solidFill>
                  <a:prstClr val="black"/>
                </a:solidFill>
              </a:rPr>
              <a:t>ο</a:t>
            </a:r>
            <a:r>
              <a:rPr lang="el-GR" dirty="0" smtClean="0">
                <a:solidFill>
                  <a:prstClr val="black"/>
                </a:solidFill>
              </a:rPr>
              <a:t>  ΓΕΛ Σταυρούπολης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1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424936" cy="1080120"/>
          </a:xfrm>
        </p:spPr>
        <p:txBody>
          <a:bodyPr>
            <a:normAutofit/>
          </a:bodyPr>
          <a:lstStyle/>
          <a:p>
            <a:pPr algn="l"/>
            <a:endParaRPr lang="el-GR" sz="2400" dirty="0">
              <a:solidFill>
                <a:schemeClr val="tx1"/>
              </a:solidFill>
            </a:endParaRPr>
          </a:p>
          <a:p>
            <a:pPr algn="l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31032" y="98072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l-GR" sz="2400" dirty="0" smtClean="0">
                <a:latin typeface="Segoe Script" pitchFamily="34" charset="0"/>
              </a:rPr>
              <a:t>δε </a:t>
            </a:r>
            <a:r>
              <a:rPr lang="el-GR" sz="2400" dirty="0">
                <a:latin typeface="Segoe Script" pitchFamily="34" charset="0"/>
              </a:rPr>
              <a:t>διαθέτουν οργανωμένο </a:t>
            </a:r>
            <a:r>
              <a:rPr lang="el-GR" sz="2400" dirty="0" smtClean="0">
                <a:latin typeface="Segoe Script" pitchFamily="34" charset="0"/>
              </a:rPr>
              <a:t>πυρήνα</a:t>
            </a:r>
          </a:p>
          <a:p>
            <a:endParaRPr lang="el-GR" sz="2400" dirty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 smtClean="0">
                <a:latin typeface="Segoe Script" pitchFamily="34" charset="0"/>
              </a:rPr>
              <a:t>συνήθως </a:t>
            </a:r>
            <a:r>
              <a:rPr lang="el-GR" sz="2400" dirty="0">
                <a:latin typeface="Segoe Script" pitchFamily="34" charset="0"/>
              </a:rPr>
              <a:t>σχηματίζουν </a:t>
            </a:r>
            <a:r>
              <a:rPr lang="el-GR" sz="2400" dirty="0" smtClean="0">
                <a:latin typeface="Segoe Script" pitchFamily="34" charset="0"/>
              </a:rPr>
              <a:t>αποικίες</a:t>
            </a:r>
          </a:p>
          <a:p>
            <a:endParaRPr lang="el-GR" sz="2400" dirty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 smtClean="0">
                <a:latin typeface="Segoe Script" pitchFamily="34" charset="0"/>
              </a:rPr>
              <a:t>το </a:t>
            </a:r>
            <a:r>
              <a:rPr lang="el-GR" sz="2400" dirty="0">
                <a:latin typeface="Segoe Script" pitchFamily="34" charset="0"/>
              </a:rPr>
              <a:t>σχήμα τους  μπορεί να είναι: </a:t>
            </a:r>
            <a:endParaRPr lang="el-GR" sz="2400" dirty="0" smtClean="0">
              <a:latin typeface="Segoe Script" pitchFamily="34" charset="0"/>
            </a:endParaRPr>
          </a:p>
          <a:p>
            <a:endParaRPr lang="el-GR" sz="2400" dirty="0" smtClean="0">
              <a:latin typeface="Segoe Script" pitchFamily="34" charset="0"/>
            </a:endParaRP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ελικοειδές</a:t>
            </a:r>
            <a:endParaRPr lang="el-GR" sz="1600" b="1" dirty="0">
              <a:latin typeface="Segoe Script" pitchFamily="34" charset="0"/>
            </a:endParaRPr>
          </a:p>
        </p:txBody>
      </p:sp>
      <p:sp>
        <p:nvSpPr>
          <p:cNvPr id="11" name="Τίτλος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3926269" cy="599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Βακτήρια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263" y="3693391"/>
            <a:ext cx="2451197" cy="161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0944" y="3693391"/>
            <a:ext cx="2592288" cy="171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K:\206-17\Γ΄τάξη\Γενική\1ο κεφ\Υλικό\αποικί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2395603" cy="15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597757" y="5342135"/>
            <a:ext cx="1872208" cy="599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b="1" dirty="0" smtClean="0">
                <a:solidFill>
                  <a:srgbClr val="FF0000"/>
                </a:solidFill>
                <a:latin typeface="Segoe Script" pitchFamily="34" charset="0"/>
              </a:rPr>
              <a:t>σπειρύλια</a:t>
            </a:r>
            <a:endParaRPr lang="el-GR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3" name="Τίτλος 1"/>
          <p:cNvSpPr txBox="1">
            <a:spLocks/>
          </p:cNvSpPr>
          <p:nvPr/>
        </p:nvSpPr>
        <p:spPr>
          <a:xfrm>
            <a:off x="3480984" y="5412943"/>
            <a:ext cx="1872208" cy="599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b="1" dirty="0" smtClean="0">
                <a:solidFill>
                  <a:srgbClr val="FF0000"/>
                </a:solidFill>
                <a:latin typeface="Segoe Script" pitchFamily="34" charset="0"/>
              </a:rPr>
              <a:t>κόκκοι</a:t>
            </a:r>
            <a:endParaRPr lang="el-GR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4" name="Τίτλος 1"/>
          <p:cNvSpPr txBox="1">
            <a:spLocks/>
          </p:cNvSpPr>
          <p:nvPr/>
        </p:nvSpPr>
        <p:spPr>
          <a:xfrm>
            <a:off x="6417873" y="5303407"/>
            <a:ext cx="1872208" cy="5993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400" b="1" dirty="0" smtClean="0">
                <a:solidFill>
                  <a:srgbClr val="FF0000"/>
                </a:solidFill>
                <a:latin typeface="Segoe Script" pitchFamily="34" charset="0"/>
              </a:rPr>
              <a:t>βάκιλοι</a:t>
            </a:r>
            <a:endParaRPr lang="el-GR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441493" y="3196719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Segoe Script" pitchFamily="34" charset="0"/>
              </a:rPr>
              <a:t> </a:t>
            </a:r>
            <a:r>
              <a:rPr lang="el-GR" sz="2400" dirty="0">
                <a:latin typeface="Segoe Script" pitchFamily="34" charset="0"/>
              </a:rPr>
              <a:t>σφαιρικό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6353170" y="3196718"/>
            <a:ext cx="1778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Segoe Script" pitchFamily="34" charset="0"/>
              </a:rPr>
              <a:t>ραβδοειδές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3166" y="3693391"/>
            <a:ext cx="2449012" cy="164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                                      </a:t>
            </a:r>
            <a:r>
              <a:rPr lang="el-GR" dirty="0" smtClean="0"/>
              <a:t>    </a:t>
            </a:r>
            <a:r>
              <a:rPr lang="el-GR" dirty="0"/>
              <a:t>Βιολόγος </a:t>
            </a:r>
            <a:r>
              <a:rPr lang="en-GB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ΓΕΛ Σταυρούπολης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8755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708920"/>
            <a:ext cx="8424936" cy="1080120"/>
          </a:xfrm>
        </p:spPr>
        <p:txBody>
          <a:bodyPr>
            <a:normAutofit/>
          </a:bodyPr>
          <a:lstStyle/>
          <a:p>
            <a:pPr algn="l"/>
            <a:endParaRPr lang="el-GR" sz="2400" dirty="0">
              <a:solidFill>
                <a:schemeClr val="tx1"/>
              </a:solidFill>
            </a:endParaRPr>
          </a:p>
          <a:p>
            <a:pPr algn="l"/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79512" y="692696"/>
            <a:ext cx="882863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600" b="1" dirty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 smtClean="0">
                <a:latin typeface="Segoe Script" pitchFamily="34" charset="0"/>
              </a:rPr>
              <a:t>το </a:t>
            </a:r>
            <a:r>
              <a:rPr lang="el-GR" sz="2400" dirty="0">
                <a:latin typeface="Segoe Script" pitchFamily="34" charset="0"/>
              </a:rPr>
              <a:t>γενετικό υλικό ( DNA ) βρίσκεται </a:t>
            </a:r>
            <a:endParaRPr lang="el-GR" sz="2400" dirty="0" smtClean="0">
              <a:latin typeface="Segoe Script" pitchFamily="34" charset="0"/>
            </a:endParaRP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σε </a:t>
            </a:r>
            <a:r>
              <a:rPr lang="el-GR" sz="2400" dirty="0">
                <a:latin typeface="Segoe Script" pitchFamily="34" charset="0"/>
              </a:rPr>
              <a:t>μια περιοχή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το 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πυρηνοειδές</a:t>
            </a:r>
          </a:p>
          <a:p>
            <a:pPr marL="342900" indent="-342900">
              <a:buFontTx/>
              <a:buChar char="-"/>
            </a:pPr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endParaRPr lang="el-G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endParaRPr lang="en-US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 smtClean="0">
                <a:latin typeface="Segoe Script" pitchFamily="34" charset="0"/>
              </a:rPr>
              <a:t>συχνά </a:t>
            </a:r>
            <a:r>
              <a:rPr lang="el-GR" sz="2400" dirty="0">
                <a:latin typeface="Segoe Script" pitchFamily="34" charset="0"/>
              </a:rPr>
              <a:t>διαθέτουν επιπλέον </a:t>
            </a:r>
            <a:endParaRPr lang="el-GR" sz="2400" dirty="0" smtClean="0">
              <a:latin typeface="Segoe Script" pitchFamily="34" charset="0"/>
            </a:endParaRPr>
          </a:p>
          <a:p>
            <a:r>
              <a:rPr lang="el-GR" sz="2400" dirty="0" smtClean="0">
                <a:latin typeface="Segoe Script" pitchFamily="34" charset="0"/>
              </a:rPr>
              <a:t>   μικρά </a:t>
            </a:r>
            <a:r>
              <a:rPr lang="el-GR" sz="2400" dirty="0">
                <a:latin typeface="Segoe Script" pitchFamily="34" charset="0"/>
              </a:rPr>
              <a:t>μόρια </a:t>
            </a:r>
            <a:r>
              <a:rPr lang="el-GR" sz="2400" dirty="0" smtClean="0">
                <a:latin typeface="Segoe Script" pitchFamily="34" charset="0"/>
              </a:rPr>
              <a:t>DNA</a:t>
            </a:r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τα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el-GR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πλασμίδια</a:t>
            </a:r>
            <a:endParaRPr lang="el-GR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 smtClean="0">
                <a:latin typeface="Segoe Script" pitchFamily="34" charset="0"/>
              </a:rPr>
              <a:t>περιβάλλονται </a:t>
            </a:r>
            <a:r>
              <a:rPr lang="el-GR" sz="2400" dirty="0">
                <a:latin typeface="Segoe Script" pitchFamily="34" charset="0"/>
              </a:rPr>
              <a:t>από </a:t>
            </a:r>
            <a:r>
              <a:rPr lang="el-GR" sz="2400" b="1" u="sng" dirty="0">
                <a:latin typeface="Segoe Script" pitchFamily="34" charset="0"/>
              </a:rPr>
              <a:t>κυτταρικό </a:t>
            </a:r>
            <a:r>
              <a:rPr lang="el-GR" sz="2400" b="1" u="sng" dirty="0" smtClean="0">
                <a:latin typeface="Segoe Script" pitchFamily="34" charset="0"/>
              </a:rPr>
              <a:t>τοίχωμα</a:t>
            </a:r>
          </a:p>
          <a:p>
            <a:endParaRPr lang="el-GR" sz="2400" dirty="0">
              <a:latin typeface="Segoe Script" pitchFamily="34" charset="0"/>
            </a:endParaRPr>
          </a:p>
          <a:p>
            <a:pPr marL="342900" indent="-342900">
              <a:buFontTx/>
              <a:buChar char="-"/>
            </a:pPr>
            <a:r>
              <a:rPr lang="el-GR" sz="2400" dirty="0" smtClean="0">
                <a:latin typeface="Segoe Script" pitchFamily="34" charset="0"/>
              </a:rPr>
              <a:t>ορισμένα </a:t>
            </a:r>
            <a:r>
              <a:rPr lang="el-GR" sz="2400" dirty="0">
                <a:latin typeface="Segoe Script" pitchFamily="34" charset="0"/>
              </a:rPr>
              <a:t>διαθέτουν και ένα επιπλέον </a:t>
            </a:r>
            <a:endParaRPr lang="el-GR" sz="2400" dirty="0" smtClean="0">
              <a:latin typeface="Segoe Script" pitchFamily="34" charset="0"/>
            </a:endParaRPr>
          </a:p>
          <a:p>
            <a:r>
              <a:rPr lang="el-GR" sz="2400" dirty="0">
                <a:latin typeface="Segoe Script" pitchFamily="34" charset="0"/>
              </a:rPr>
              <a:t> </a:t>
            </a:r>
            <a:r>
              <a:rPr lang="el-GR" sz="2400" dirty="0" smtClean="0">
                <a:latin typeface="Segoe Script" pitchFamily="34" charset="0"/>
              </a:rPr>
              <a:t>  περίβλημα</a:t>
            </a:r>
            <a:r>
              <a:rPr lang="en-US" sz="2400" dirty="0" smtClean="0">
                <a:latin typeface="Segoe Script" pitchFamily="34" charset="0"/>
              </a:rPr>
              <a:t> 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την κάψα</a:t>
            </a:r>
            <a:endParaRPr lang="el-GR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1" name="Τίτλος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3926269" cy="59938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  <a:latin typeface="Segoe Script" pitchFamily="34" charset="0"/>
              </a:rPr>
              <a:t>Βακτήρια</a:t>
            </a:r>
            <a:endParaRPr lang="el-GR" sz="2800" b="1" dirty="0">
              <a:solidFill>
                <a:schemeClr val="tx1"/>
              </a:solidFill>
              <a:latin typeface="Segoe Scrip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7"/>
            <a:ext cx="1856059" cy="213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70542"/>
            <a:ext cx="296643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114" y="4134516"/>
            <a:ext cx="1744341" cy="251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2095872" cy="365125"/>
          </a:xfrm>
        </p:spPr>
        <p:txBody>
          <a:bodyPr/>
          <a:lstStyle/>
          <a:p>
            <a:pPr algn="ctr">
              <a:defRPr/>
            </a:pPr>
            <a:r>
              <a:rPr lang="el-GR" dirty="0"/>
              <a:t>Γαριπίδης Ιορδάνης                                       </a:t>
            </a:r>
            <a:r>
              <a:rPr lang="el-GR" dirty="0" smtClean="0"/>
              <a:t>    </a:t>
            </a:r>
            <a:r>
              <a:rPr lang="el-GR" dirty="0"/>
              <a:t>Βιολόγος </a:t>
            </a:r>
            <a:r>
              <a:rPr lang="en-GB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 ΓΕΛ Σταυρούπολης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251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625</TotalTime>
  <Words>1687</Words>
  <Application>Microsoft Office PowerPoint</Application>
  <PresentationFormat>Προβολή στην οθόνη (4:3)</PresentationFormat>
  <Paragraphs>261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20</vt:i4>
      </vt:variant>
    </vt:vector>
  </HeadingPairs>
  <TitlesOfParts>
    <vt:vector size="25" baseType="lpstr">
      <vt:lpstr>Κυματομορφή</vt:lpstr>
      <vt:lpstr>1_Κυματομορφή</vt:lpstr>
      <vt:lpstr>2_Κυματομορφή</vt:lpstr>
      <vt:lpstr>3_Κυματομορφή</vt:lpstr>
      <vt:lpstr>4_Κυματομορφή</vt:lpstr>
      <vt:lpstr>1.2.1  Κατηγορίες Μικροοργανισμών</vt:lpstr>
      <vt:lpstr>Πρωτόζωα</vt:lpstr>
      <vt:lpstr>Παθογόνα πρωτόζωα</vt:lpstr>
      <vt:lpstr>Μύκητες</vt:lpstr>
      <vt:lpstr>Μύκητες</vt:lpstr>
      <vt:lpstr>Διαφάνεια 6</vt:lpstr>
      <vt:lpstr>Διαφάνεια 7</vt:lpstr>
      <vt:lpstr>Βακτήρια</vt:lpstr>
      <vt:lpstr>Βακτήρια</vt:lpstr>
      <vt:lpstr>Βακτήρια</vt:lpstr>
      <vt:lpstr>Βακτήρια</vt:lpstr>
      <vt:lpstr>Ιοί</vt:lpstr>
      <vt:lpstr>Ιοί</vt:lpstr>
      <vt:lpstr>Ιοί</vt:lpstr>
      <vt:lpstr>Ιοί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Διάγνωση γενετικών ασθενειών</dc:title>
  <dc:creator>Ιορδάνης</dc:creator>
  <cp:lastModifiedBy>2lykstav@gmail.com</cp:lastModifiedBy>
  <cp:revision>59</cp:revision>
  <dcterms:created xsi:type="dcterms:W3CDTF">2012-02-22T13:35:49Z</dcterms:created>
  <dcterms:modified xsi:type="dcterms:W3CDTF">2024-09-24T05:11:35Z</dcterms:modified>
</cp:coreProperties>
</file>