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8" r:id="rId5"/>
    <p:sldId id="271" r:id="rId6"/>
    <p:sldId id="262" r:id="rId7"/>
    <p:sldId id="269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750" autoAdjust="0"/>
  </p:normalViewPr>
  <p:slideViewPr>
    <p:cSldViewPr>
      <p:cViewPr varScale="1">
        <p:scale>
          <a:sx n="81" d="100"/>
          <a:sy n="81" d="100"/>
        </p:scale>
        <p:origin x="-1498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71AF-5699-4210-922B-96A667059337}" type="datetimeFigureOut">
              <a:rPr lang="el-GR" smtClean="0"/>
              <a:pPr/>
              <a:t>12/3/2025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6410-1BFD-4F74-A6CF-889608AE0E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71AF-5699-4210-922B-96A667059337}" type="datetimeFigureOut">
              <a:rPr lang="el-GR" smtClean="0"/>
              <a:pPr/>
              <a:t>12/3/2025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6410-1BFD-4F74-A6CF-889608AE0E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71AF-5699-4210-922B-96A667059337}" type="datetimeFigureOut">
              <a:rPr lang="el-GR" smtClean="0"/>
              <a:pPr/>
              <a:t>12/3/2025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6410-1BFD-4F74-A6CF-889608AE0E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71AF-5699-4210-922B-96A667059337}" type="datetimeFigureOut">
              <a:rPr lang="el-GR" smtClean="0"/>
              <a:pPr/>
              <a:t>12/3/2025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6410-1BFD-4F74-A6CF-889608AE0E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71AF-5699-4210-922B-96A667059337}" type="datetimeFigureOut">
              <a:rPr lang="el-GR" smtClean="0"/>
              <a:pPr/>
              <a:t>12/3/2025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6410-1BFD-4F74-A6CF-889608AE0E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71AF-5699-4210-922B-96A667059337}" type="datetimeFigureOut">
              <a:rPr lang="el-GR" smtClean="0"/>
              <a:pPr/>
              <a:t>12/3/2025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6410-1BFD-4F74-A6CF-889608AE0E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71AF-5699-4210-922B-96A667059337}" type="datetimeFigureOut">
              <a:rPr lang="el-GR" smtClean="0"/>
              <a:pPr/>
              <a:t>12/3/2025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6410-1BFD-4F74-A6CF-889608AE0E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71AF-5699-4210-922B-96A667059337}" type="datetimeFigureOut">
              <a:rPr lang="el-GR" smtClean="0"/>
              <a:pPr/>
              <a:t>12/3/2025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6410-1BFD-4F74-A6CF-889608AE0E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71AF-5699-4210-922B-96A667059337}" type="datetimeFigureOut">
              <a:rPr lang="el-GR" smtClean="0"/>
              <a:pPr/>
              <a:t>12/3/2025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6410-1BFD-4F74-A6CF-889608AE0E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71AF-5699-4210-922B-96A667059337}" type="datetimeFigureOut">
              <a:rPr lang="el-GR" smtClean="0"/>
              <a:pPr/>
              <a:t>12/3/2025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6410-1BFD-4F74-A6CF-889608AE0E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71AF-5699-4210-922B-96A667059337}" type="datetimeFigureOut">
              <a:rPr lang="el-GR" smtClean="0"/>
              <a:pPr/>
              <a:t>12/3/2025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26410-1BFD-4F74-A6CF-889608AE0E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271AF-5699-4210-922B-96A667059337}" type="datetimeFigureOut">
              <a:rPr lang="el-GR" smtClean="0"/>
              <a:pPr/>
              <a:t>12/3/2025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26410-1BFD-4F74-A6CF-889608AE0EC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hotodentro.edu.gr/lor/r/8521/10806" TargetMode="External"/><Relationship Id="rId2" Type="http://schemas.openxmlformats.org/officeDocument/2006/relationships/hyperlink" Target="https://www.youtube.com/watch?v=9y77YYsDlp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WibxQmmopYc" TargetMode="External"/><Relationship Id="rId4" Type="http://schemas.openxmlformats.org/officeDocument/2006/relationships/hyperlink" Target="https://www.youtube.com/watch?v=x0ZMwj23v-s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7.2 ΤΑΧΥΤΗΤΑ ΗΛΕΚΤΡΟΜΑΓΝΗΤΙΚΩΝ ΚΥΜΑΤΩΝ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i="1" dirty="0"/>
              <a:t>Είπες εδώ και χρόνια</a:t>
            </a:r>
          </a:p>
          <a:p>
            <a:r>
              <a:rPr lang="el-GR" i="1" dirty="0"/>
              <a:t>«Κατά βάθος είμαι ζήτημα φωτός»</a:t>
            </a:r>
          </a:p>
          <a:p>
            <a:r>
              <a:rPr lang="el-GR" i="1" dirty="0"/>
              <a:t>Γ. Σεφέρης (Τρία κρυφά ποιήματα)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857232"/>
            <a:ext cx="8546712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- TextBox"/>
          <p:cNvSpPr txBox="1"/>
          <p:nvPr/>
        </p:nvSpPr>
        <p:spPr>
          <a:xfrm>
            <a:off x="428596" y="928670"/>
            <a:ext cx="5886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 smtClean="0"/>
              <a:t>14)</a:t>
            </a:r>
            <a:endParaRPr lang="el-GR" sz="24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el-GR" sz="2800" b="1" dirty="0"/>
              <a:t>7.3.8 Βλάβες που δημιουργούνται από την </a:t>
            </a:r>
            <a:r>
              <a:rPr lang="el-GR" sz="2800" b="1" dirty="0" err="1"/>
              <a:t>ιοντίζουσα</a:t>
            </a:r>
            <a:r>
              <a:rPr lang="el-GR" sz="2800" b="1" dirty="0"/>
              <a:t/>
            </a:r>
            <a:br>
              <a:rPr lang="el-GR" sz="2800" b="1" dirty="0"/>
            </a:br>
            <a:r>
              <a:rPr lang="el-GR" sz="2800" b="1" dirty="0"/>
              <a:t>(υπεριώδης, X και γ) ακτινοβολία</a:t>
            </a:r>
            <a:endParaRPr lang="el-GR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5007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l-GR" sz="2000" b="1" dirty="0" smtClean="0"/>
              <a:t>15) </a:t>
            </a:r>
            <a:r>
              <a:rPr lang="el-GR" sz="2000" dirty="0" smtClean="0"/>
              <a:t>Η </a:t>
            </a:r>
            <a:r>
              <a:rPr lang="el-GR" sz="2000" b="1" i="1" dirty="0" smtClean="0"/>
              <a:t>υπεριώδης ακτινοβολία </a:t>
            </a:r>
            <a:r>
              <a:rPr lang="el-GR" sz="2000" dirty="0" smtClean="0"/>
              <a:t>, </a:t>
            </a:r>
            <a:r>
              <a:rPr lang="el-GR" sz="2000" b="1" i="1" dirty="0" smtClean="0"/>
              <a:t>οι ακτίνες  </a:t>
            </a:r>
            <a:r>
              <a:rPr lang="el-GR" sz="2000" b="1" i="1" dirty="0"/>
              <a:t>X </a:t>
            </a:r>
            <a:r>
              <a:rPr lang="el-GR" sz="2000" b="1" i="1" dirty="0" smtClean="0"/>
              <a:t>και Γ </a:t>
            </a:r>
            <a:r>
              <a:rPr lang="el-GR" sz="2000" dirty="0"/>
              <a:t>έχουν τα </a:t>
            </a:r>
            <a:r>
              <a:rPr lang="el-GR" sz="2000" b="1" i="1" dirty="0"/>
              <a:t>μικρότερα</a:t>
            </a:r>
            <a:r>
              <a:rPr lang="el-GR" sz="2000" dirty="0"/>
              <a:t> μήκη κύματος </a:t>
            </a:r>
            <a:r>
              <a:rPr lang="el-GR" sz="2000" dirty="0" smtClean="0"/>
              <a:t>του ηλεκτρομαγνητικού </a:t>
            </a:r>
            <a:r>
              <a:rPr lang="el-GR" sz="2000" dirty="0"/>
              <a:t>φάσματος και μεταφέρουν τα </a:t>
            </a:r>
            <a:r>
              <a:rPr lang="el-GR" sz="2000" b="1" i="1" dirty="0" smtClean="0"/>
              <a:t>υψηλότερη </a:t>
            </a:r>
            <a:r>
              <a:rPr lang="el-GR" sz="2000" dirty="0" smtClean="0"/>
              <a:t>ενέργεια. </a:t>
            </a:r>
          </a:p>
          <a:p>
            <a:pPr>
              <a:buNone/>
            </a:pPr>
            <a:r>
              <a:rPr lang="el-GR" sz="2000" b="1" dirty="0" smtClean="0"/>
              <a:t>16) </a:t>
            </a:r>
            <a:r>
              <a:rPr lang="el-GR" sz="2000" dirty="0" smtClean="0"/>
              <a:t>Γι</a:t>
            </a:r>
            <a:r>
              <a:rPr lang="el-GR" sz="2000" dirty="0"/>
              <a:t>’ αυτό μπορούν να </a:t>
            </a:r>
            <a:r>
              <a:rPr lang="el-GR" sz="2000" b="1" dirty="0"/>
              <a:t>καταστρέφουν τους ιστούς</a:t>
            </a:r>
            <a:r>
              <a:rPr lang="el-GR" sz="2000" dirty="0"/>
              <a:t> των ζωντανών </a:t>
            </a:r>
            <a:r>
              <a:rPr lang="el-GR" sz="2000" dirty="0" smtClean="0"/>
              <a:t>οργανισμών.</a:t>
            </a:r>
          </a:p>
          <a:p>
            <a:r>
              <a:rPr lang="el-GR" sz="2000" dirty="0" smtClean="0"/>
              <a:t> </a:t>
            </a:r>
            <a:r>
              <a:rPr lang="el-GR" sz="2000" b="1" dirty="0"/>
              <a:t>Ιοντίζουν τα άτομα και τα μόρια στα κύτταρα </a:t>
            </a:r>
            <a:r>
              <a:rPr lang="el-GR" sz="2000" dirty="0"/>
              <a:t>των ζωντανών </a:t>
            </a:r>
            <a:r>
              <a:rPr lang="el-GR" sz="2000" dirty="0" smtClean="0"/>
              <a:t>οργανισμών </a:t>
            </a:r>
            <a:r>
              <a:rPr lang="el-GR" sz="2000" b="1" dirty="0"/>
              <a:t>και διακόπτουν τις βιοχημικές διαδικασίες </a:t>
            </a:r>
            <a:r>
              <a:rPr lang="el-GR" sz="2000" dirty="0"/>
              <a:t>τους. </a:t>
            </a:r>
            <a:endParaRPr lang="el-GR" sz="2000" dirty="0" smtClean="0"/>
          </a:p>
          <a:p>
            <a:pPr>
              <a:buNone/>
            </a:pPr>
            <a:r>
              <a:rPr lang="el-GR" sz="2000" b="1" dirty="0" smtClean="0"/>
              <a:t>17)</a:t>
            </a:r>
            <a:r>
              <a:rPr lang="el-GR" sz="2000" dirty="0" smtClean="0"/>
              <a:t> Τότε </a:t>
            </a:r>
            <a:r>
              <a:rPr lang="el-GR" sz="2000" b="1" dirty="0"/>
              <a:t>τα </a:t>
            </a:r>
            <a:r>
              <a:rPr lang="el-GR" sz="2000" b="1" dirty="0" smtClean="0"/>
              <a:t>κύτταρα αυτά </a:t>
            </a:r>
            <a:r>
              <a:rPr lang="el-GR" sz="2000" b="1" dirty="0"/>
              <a:t>μπορεί να νεκρωθούν ή </a:t>
            </a:r>
            <a:r>
              <a:rPr lang="el-GR" sz="2000" dirty="0"/>
              <a:t>ακόμη χειρότερο </a:t>
            </a:r>
            <a:r>
              <a:rPr lang="el-GR" sz="2000" b="1" dirty="0"/>
              <a:t>να υποστούν μεταλλάξεις </a:t>
            </a:r>
            <a:r>
              <a:rPr lang="el-GR" sz="2000" b="1" dirty="0" smtClean="0"/>
              <a:t>και να </a:t>
            </a:r>
            <a:r>
              <a:rPr lang="el-GR" sz="2000" b="1" dirty="0"/>
              <a:t>μετατραπούν σε καρκινικά</a:t>
            </a:r>
            <a:r>
              <a:rPr lang="el-GR" sz="2000" dirty="0" smtClean="0"/>
              <a:t>.</a:t>
            </a:r>
          </a:p>
          <a:p>
            <a:r>
              <a:rPr lang="el-GR" sz="2000" dirty="0" smtClean="0"/>
              <a:t> </a:t>
            </a:r>
            <a:r>
              <a:rPr lang="el-GR" sz="2000" dirty="0"/>
              <a:t>Μικρές </a:t>
            </a:r>
            <a:r>
              <a:rPr lang="el-GR" sz="2000" b="1" dirty="0"/>
              <a:t>αλλαγές στο DNA </a:t>
            </a:r>
            <a:r>
              <a:rPr lang="el-GR" sz="2000" dirty="0"/>
              <a:t>των κυττάρων </a:t>
            </a:r>
            <a:r>
              <a:rPr lang="el-GR" sz="2000" b="1" dirty="0" smtClean="0"/>
              <a:t>του σπέρματος </a:t>
            </a:r>
            <a:r>
              <a:rPr lang="el-GR" sz="2000" b="1" dirty="0"/>
              <a:t>ή του ωαρίου </a:t>
            </a:r>
            <a:r>
              <a:rPr lang="el-GR" sz="2000" dirty="0"/>
              <a:t>είναι ιδιαίτερα επικίνδυνες </a:t>
            </a:r>
            <a:r>
              <a:rPr lang="el-GR" sz="2000" dirty="0" smtClean="0"/>
              <a:t> </a:t>
            </a:r>
            <a:r>
              <a:rPr lang="el-GR" sz="2000" b="1" dirty="0" smtClean="0"/>
              <a:t>προκαλούν </a:t>
            </a:r>
            <a:r>
              <a:rPr lang="el-GR" sz="2000" b="1" dirty="0"/>
              <a:t>μεταλλάξεις </a:t>
            </a:r>
            <a:r>
              <a:rPr lang="el-GR" sz="2000" dirty="0"/>
              <a:t>που θα εμφανιστούν </a:t>
            </a:r>
            <a:r>
              <a:rPr lang="el-GR" sz="2000" b="1" dirty="0"/>
              <a:t>στους απογόνους</a:t>
            </a:r>
            <a:r>
              <a:rPr lang="el-GR" sz="2000" dirty="0" smtClean="0"/>
              <a:t>.) </a:t>
            </a:r>
            <a:endParaRPr lang="el-GR" sz="2000" dirty="0"/>
          </a:p>
          <a:p>
            <a:pPr>
              <a:buNone/>
            </a:pPr>
            <a:r>
              <a:rPr lang="el-GR" sz="2000" b="1" dirty="0" smtClean="0"/>
              <a:t>18) </a:t>
            </a:r>
            <a:r>
              <a:rPr lang="el-GR" sz="2000" dirty="0" smtClean="0"/>
              <a:t>Αντίθετα</a:t>
            </a:r>
            <a:r>
              <a:rPr lang="el-GR" sz="2000" dirty="0"/>
              <a:t>, στην </a:t>
            </a:r>
            <a:r>
              <a:rPr lang="el-GR" sz="2000" b="1" i="1" dirty="0"/>
              <a:t>Ιατρική </a:t>
            </a:r>
            <a:r>
              <a:rPr lang="el-GR" sz="2000" dirty="0"/>
              <a:t>η </a:t>
            </a:r>
            <a:r>
              <a:rPr lang="el-GR" sz="2000" b="1" i="1" dirty="0" err="1"/>
              <a:t>ιοντίζουσα</a:t>
            </a:r>
            <a:r>
              <a:rPr lang="el-GR" sz="2000" dirty="0"/>
              <a:t> ακτινοβολία χρησιμοποιείται για </a:t>
            </a:r>
            <a:r>
              <a:rPr lang="el-GR" sz="2000" dirty="0" smtClean="0"/>
              <a:t>τη θεραπεία </a:t>
            </a:r>
            <a:r>
              <a:rPr lang="el-GR" sz="2000" dirty="0"/>
              <a:t>του </a:t>
            </a:r>
            <a:r>
              <a:rPr lang="el-GR" sz="2000" b="1" i="1" dirty="0"/>
              <a:t>καρκίνου</a:t>
            </a:r>
            <a:r>
              <a:rPr lang="el-GR" sz="2000" dirty="0"/>
              <a:t>. Οι ειδικοί γιατροί βομβαρδίζουν επιλεκτικά με </a:t>
            </a:r>
            <a:r>
              <a:rPr lang="el-GR" sz="2000" dirty="0" smtClean="0"/>
              <a:t>αυτήν τα </a:t>
            </a:r>
            <a:r>
              <a:rPr lang="el-GR" sz="2000" b="1" i="1" dirty="0"/>
              <a:t>καρκινικά </a:t>
            </a:r>
            <a:r>
              <a:rPr lang="el-GR" sz="2000" dirty="0"/>
              <a:t>κύτταρα, τα οποία καταστρέφονται, ενώ πολύ </a:t>
            </a:r>
            <a:r>
              <a:rPr lang="el-GR" sz="2000" b="1" i="1" dirty="0"/>
              <a:t>μικρότερη</a:t>
            </a:r>
            <a:r>
              <a:rPr lang="el-GR" sz="2000" dirty="0"/>
              <a:t> </a:t>
            </a:r>
            <a:r>
              <a:rPr lang="el-GR" sz="2000" dirty="0" smtClean="0"/>
              <a:t>ζημιά παθαίνουν</a:t>
            </a:r>
            <a:r>
              <a:rPr lang="el-GR" sz="2000" dirty="0"/>
              <a:t>, τα κοντινά τους υγιή κύτταρα.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Πληροφορίες για το σύμπαν!!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b="1" dirty="0" smtClean="0"/>
              <a:t>19) </a:t>
            </a:r>
            <a:r>
              <a:rPr lang="el-GR" dirty="0" smtClean="0"/>
              <a:t>Οι </a:t>
            </a:r>
            <a:r>
              <a:rPr lang="el-GR" dirty="0"/>
              <a:t>αστρονόμοι </a:t>
            </a:r>
            <a:r>
              <a:rPr lang="el-GR" dirty="0" smtClean="0"/>
              <a:t>εκμεταλλεύονται </a:t>
            </a:r>
            <a:r>
              <a:rPr lang="el-GR" dirty="0"/>
              <a:t>όλα τα μήκη κύματος της ορατής και μη ορατής περιοχής του </a:t>
            </a:r>
            <a:r>
              <a:rPr lang="el-GR" dirty="0" smtClean="0"/>
              <a:t>φάσματος</a:t>
            </a:r>
            <a:r>
              <a:rPr lang="el-GR" dirty="0"/>
              <a:t> </a:t>
            </a:r>
            <a:r>
              <a:rPr lang="el-GR" dirty="0" smtClean="0"/>
              <a:t>και  </a:t>
            </a:r>
            <a:r>
              <a:rPr lang="el-GR" b="1" i="1" dirty="0" smtClean="0"/>
              <a:t>χρησιμοποιούνται για να μαζεύουν πληροφορίες </a:t>
            </a:r>
            <a:r>
              <a:rPr lang="el-GR" b="1" i="1" dirty="0"/>
              <a:t>για το σύμπαν</a:t>
            </a:r>
            <a:r>
              <a:rPr lang="el-GR" dirty="0" smtClean="0"/>
              <a:t>.</a:t>
            </a:r>
          </a:p>
          <a:p>
            <a:pPr>
              <a:buNone/>
            </a:pPr>
            <a:r>
              <a:rPr lang="el-GR" b="1" dirty="0" smtClean="0"/>
              <a:t>20)</a:t>
            </a:r>
            <a:r>
              <a:rPr lang="el-GR" dirty="0" smtClean="0"/>
              <a:t>  Στην </a:t>
            </a:r>
            <a:r>
              <a:rPr lang="el-GR" dirty="0"/>
              <a:t>πραγματικότητα το </a:t>
            </a:r>
            <a:r>
              <a:rPr lang="el-GR" dirty="0" smtClean="0"/>
              <a:t>κενό </a:t>
            </a:r>
            <a:r>
              <a:rPr lang="el-GR" dirty="0"/>
              <a:t>μπορεί να </a:t>
            </a:r>
            <a:r>
              <a:rPr lang="el-GR" dirty="0" smtClean="0"/>
              <a:t>θεωρηθεί </a:t>
            </a:r>
            <a:r>
              <a:rPr lang="el-GR" b="1" i="1" dirty="0"/>
              <a:t>ως ένας ωκεανός ακτινοβολιών και πληροφοριών που έρχονται </a:t>
            </a:r>
            <a:r>
              <a:rPr lang="el-GR" b="1" i="1" dirty="0" smtClean="0"/>
              <a:t>από όλες </a:t>
            </a:r>
            <a:r>
              <a:rPr lang="el-GR" b="1" i="1" dirty="0"/>
              <a:t>τις μεριές του σύμπαντος.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l-GR" dirty="0" smtClean="0"/>
              <a:t>1) Η </a:t>
            </a:r>
            <a:r>
              <a:rPr lang="el-GR" dirty="0"/>
              <a:t>ταχύτητα όλων των ηλεκτρομαγνητικών κυμάτων στο </a:t>
            </a:r>
            <a:r>
              <a:rPr lang="el-GR" dirty="0" smtClean="0"/>
              <a:t>κενό </a:t>
            </a:r>
            <a:r>
              <a:rPr lang="el-GR" dirty="0"/>
              <a:t>είναι η </a:t>
            </a:r>
            <a:r>
              <a:rPr lang="el-GR" dirty="0" smtClean="0"/>
              <a:t>ίδια (</a:t>
            </a:r>
            <a:r>
              <a:rPr lang="el-GR" b="1" i="1" dirty="0" smtClean="0"/>
              <a:t>c </a:t>
            </a:r>
            <a:r>
              <a:rPr lang="el-GR" b="1" i="1" dirty="0"/>
              <a:t>= 3 x 10</a:t>
            </a:r>
            <a:r>
              <a:rPr lang="el-GR" b="1" i="1" baseline="30000" dirty="0"/>
              <a:t>8</a:t>
            </a:r>
            <a:r>
              <a:rPr lang="el-GR" b="1" i="1" dirty="0"/>
              <a:t> m/s</a:t>
            </a:r>
            <a:r>
              <a:rPr lang="el-GR" dirty="0"/>
              <a:t>), ανεξαρτήτως της </a:t>
            </a:r>
            <a:r>
              <a:rPr lang="el-GR" b="1" i="1" dirty="0"/>
              <a:t>συχνότητάς τους</a:t>
            </a:r>
            <a:r>
              <a:rPr lang="el-GR" dirty="0"/>
              <a:t>. Η ταχύτητα αυτή </a:t>
            </a:r>
            <a:r>
              <a:rPr lang="el-GR" dirty="0" smtClean="0"/>
              <a:t>ονομάζεται </a:t>
            </a:r>
            <a:r>
              <a:rPr lang="el-GR" dirty="0"/>
              <a:t>ταχύτητα του φωτός στο κενό και είναι εξαιρετικά σημαντική </a:t>
            </a:r>
            <a:r>
              <a:rPr lang="el-GR" dirty="0" smtClean="0"/>
              <a:t>για τον </a:t>
            </a:r>
            <a:r>
              <a:rPr lang="el-GR" dirty="0"/>
              <a:t>τρόπο ερμηνείας της λειτουργίας του σύμπαντος. </a:t>
            </a:r>
            <a:endParaRPr lang="en-US" dirty="0" smtClean="0"/>
          </a:p>
          <a:p>
            <a:pPr>
              <a:buNone/>
            </a:pPr>
            <a:r>
              <a:rPr lang="el-GR" dirty="0" smtClean="0"/>
              <a:t>2) Διότι</a:t>
            </a:r>
            <a:r>
              <a:rPr lang="el-GR" dirty="0"/>
              <a:t>, όπως </a:t>
            </a:r>
            <a:r>
              <a:rPr lang="el-GR" dirty="0" smtClean="0"/>
              <a:t>απέδειξε </a:t>
            </a:r>
            <a:r>
              <a:rPr lang="el-GR" dirty="0"/>
              <a:t>ο </a:t>
            </a:r>
            <a:r>
              <a:rPr lang="el-GR" dirty="0" err="1"/>
              <a:t>Maxwell</a:t>
            </a:r>
            <a:r>
              <a:rPr lang="el-GR" dirty="0"/>
              <a:t>, </a:t>
            </a:r>
            <a:r>
              <a:rPr lang="el-GR" b="1" i="1" dirty="0"/>
              <a:t>μόνον στην ταχύτητα αυτή </a:t>
            </a:r>
            <a:r>
              <a:rPr lang="el-GR" dirty="0"/>
              <a:t>η αμοιβαία επαγωγή (</a:t>
            </a:r>
            <a:r>
              <a:rPr lang="el-GR" dirty="0" err="1" smtClean="0"/>
              <a:t>αλληλοδημιουργία</a:t>
            </a:r>
            <a:r>
              <a:rPr lang="el-GR" dirty="0"/>
              <a:t>) των πεδίων (ηλεκτρικού και μαγνητικού) </a:t>
            </a:r>
            <a:r>
              <a:rPr lang="el-GR" b="1" i="1" dirty="0"/>
              <a:t>μπορεί να συνεχιστεί </a:t>
            </a:r>
            <a:r>
              <a:rPr lang="el-GR" b="1" i="1" dirty="0" smtClean="0"/>
              <a:t>επ‘ άπειρον </a:t>
            </a:r>
            <a:r>
              <a:rPr lang="el-GR" dirty="0"/>
              <a:t>χωρίς</a:t>
            </a:r>
            <a:r>
              <a:rPr lang="el-GR" b="1" i="1" dirty="0"/>
              <a:t> απώλεια </a:t>
            </a:r>
            <a:r>
              <a:rPr lang="el-GR" i="1" dirty="0"/>
              <a:t>ενέργειας</a:t>
            </a:r>
            <a:r>
              <a:rPr lang="el-GR" dirty="0"/>
              <a:t>. </a:t>
            </a:r>
            <a:endParaRPr lang="en-US" dirty="0" smtClean="0"/>
          </a:p>
          <a:p>
            <a:r>
              <a:rPr lang="el-GR" dirty="0" smtClean="0"/>
              <a:t>Η </a:t>
            </a:r>
            <a:r>
              <a:rPr lang="el-GR" dirty="0"/>
              <a:t>ταχύτητα του φωτός στο κενό </a:t>
            </a:r>
            <a:r>
              <a:rPr lang="el-GR" dirty="0" smtClean="0"/>
              <a:t>είναι η </a:t>
            </a:r>
            <a:r>
              <a:rPr lang="el-GR" dirty="0"/>
              <a:t>μέγιστη ταχύτητα που μπορεί να έχει κάποιο σώμα και επίσης η </a:t>
            </a:r>
            <a:r>
              <a:rPr lang="el-GR" dirty="0" smtClean="0"/>
              <a:t>μέγιστη ταχύτητα </a:t>
            </a:r>
            <a:r>
              <a:rPr lang="el-GR" dirty="0"/>
              <a:t>μετάδοσης πληροφορίας από σημείο σε σημείο. </a:t>
            </a:r>
            <a:endParaRPr lang="en-US" dirty="0" smtClean="0"/>
          </a:p>
          <a:p>
            <a:pPr>
              <a:buNone/>
            </a:pPr>
            <a:r>
              <a:rPr lang="el-GR" dirty="0" smtClean="0"/>
              <a:t>3) Στον </a:t>
            </a:r>
            <a:r>
              <a:rPr lang="el-GR" dirty="0"/>
              <a:t>αέρα </a:t>
            </a:r>
            <a:r>
              <a:rPr lang="el-GR" dirty="0" smtClean="0"/>
              <a:t>τα ηλεκτρομαγνητικά </a:t>
            </a:r>
            <a:r>
              <a:rPr lang="el-GR" dirty="0"/>
              <a:t>κύματα διαδίδονται </a:t>
            </a:r>
            <a:r>
              <a:rPr lang="el-GR" b="1" i="1" dirty="0"/>
              <a:t>με την ίδια περίπου ταχύτητα</a:t>
            </a:r>
            <a:r>
              <a:rPr lang="el-GR" dirty="0"/>
              <a:t> </a:t>
            </a:r>
            <a:r>
              <a:rPr lang="el-GR" b="1" i="1" dirty="0"/>
              <a:t>με </a:t>
            </a:r>
            <a:r>
              <a:rPr lang="el-GR" b="1" i="1" dirty="0" smtClean="0"/>
              <a:t>το </a:t>
            </a:r>
            <a:r>
              <a:rPr lang="el-GR" b="1" i="1" dirty="0"/>
              <a:t>κενό, </a:t>
            </a:r>
            <a:r>
              <a:rPr lang="el-GR" dirty="0"/>
              <a:t>αλλά στα άλλα υλικά μέσα (</a:t>
            </a:r>
            <a:r>
              <a:rPr lang="el-GR" b="1" i="1" dirty="0"/>
              <a:t>γυαλί, νερό </a:t>
            </a:r>
            <a:r>
              <a:rPr lang="el-GR" dirty="0"/>
              <a:t>κτλ.) </a:t>
            </a:r>
            <a:r>
              <a:rPr lang="el-GR" dirty="0" smtClean="0"/>
              <a:t>διαδίδονται </a:t>
            </a:r>
            <a:r>
              <a:rPr lang="el-GR" b="1" i="1" dirty="0" smtClean="0"/>
              <a:t>με </a:t>
            </a:r>
            <a:r>
              <a:rPr lang="el-GR" b="1" i="1" dirty="0"/>
              <a:t>μικρότερη ταχύτητα.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l-GR" b="1" dirty="0"/>
              <a:t>7.3 ΗΛΕΚΤΡΟΜΑΓΝΗΤΙΚΟ ΦΑΣΜΑ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29288"/>
          </a:xfrm>
        </p:spPr>
        <p:txBody>
          <a:bodyPr>
            <a:normAutofit/>
          </a:bodyPr>
          <a:lstStyle/>
          <a:p>
            <a:r>
              <a:rPr lang="el-GR" sz="2400" dirty="0"/>
              <a:t>Υπάρχουν </a:t>
            </a:r>
            <a:r>
              <a:rPr lang="el-GR" sz="2400" b="1" i="1" dirty="0"/>
              <a:t>πολλά είδη ηλεκτρομαγνητικών κυμάτων. </a:t>
            </a:r>
            <a:endParaRPr lang="el-GR" sz="2400" b="1" i="1" dirty="0" smtClean="0"/>
          </a:p>
          <a:p>
            <a:r>
              <a:rPr lang="el-GR" sz="1800" dirty="0" smtClean="0"/>
              <a:t>Τα </a:t>
            </a:r>
            <a:r>
              <a:rPr lang="el-GR" sz="1800" dirty="0"/>
              <a:t>διάφορα είδη </a:t>
            </a:r>
            <a:r>
              <a:rPr lang="el-GR" sz="1800" dirty="0" smtClean="0"/>
              <a:t>των ηλεκτρομαγνητικών </a:t>
            </a:r>
            <a:r>
              <a:rPr lang="el-GR" sz="1800" dirty="0"/>
              <a:t>κυμάτων παρουσιάζουν μεγάλες διάφορες και </a:t>
            </a:r>
            <a:r>
              <a:rPr lang="el-GR" sz="1800" dirty="0" smtClean="0"/>
              <a:t>στις εφαρμογές </a:t>
            </a:r>
            <a:r>
              <a:rPr lang="el-GR" sz="1800" dirty="0"/>
              <a:t>τους και στις μεθόδους παραγωγής τους</a:t>
            </a:r>
            <a:r>
              <a:rPr lang="el-GR" sz="1800" dirty="0" smtClean="0"/>
              <a:t>.</a:t>
            </a:r>
          </a:p>
          <a:p>
            <a:endParaRPr lang="el-G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2357430"/>
            <a:ext cx="5429288" cy="40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5143536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arenR" startAt="4"/>
            </a:pPr>
            <a:r>
              <a:rPr lang="el-GR" dirty="0" smtClean="0"/>
              <a:t>Όλα όμως έχουν</a:t>
            </a:r>
            <a:endParaRPr lang="en-US" dirty="0" smtClean="0"/>
          </a:p>
          <a:p>
            <a:pPr marL="914400" lvl="1" indent="-514350">
              <a:buFont typeface="+mj-lt"/>
              <a:buAutoNum type="alphaLcPeriod"/>
            </a:pPr>
            <a:r>
              <a:rPr lang="el-GR" b="1" dirty="0" smtClean="0"/>
              <a:t> την </a:t>
            </a:r>
            <a:r>
              <a:rPr lang="el-GR" b="1" i="1" dirty="0" smtClean="0"/>
              <a:t>ίδια φύση </a:t>
            </a:r>
            <a:r>
              <a:rPr lang="el-GR" b="1" dirty="0" smtClean="0"/>
              <a:t>και</a:t>
            </a:r>
            <a:endParaRPr lang="en-US" b="1" dirty="0" smtClean="0"/>
          </a:p>
          <a:p>
            <a:pPr marL="914400" lvl="1" indent="-514350">
              <a:buFont typeface="+mj-lt"/>
              <a:buAutoNum type="alphaLcPeriod"/>
            </a:pPr>
            <a:r>
              <a:rPr lang="el-GR" b="1" i="1" dirty="0" smtClean="0"/>
              <a:t> όλα παράγονται από επιταχυνόμενα φορτία.</a:t>
            </a:r>
          </a:p>
          <a:p>
            <a:pPr marL="914400" lvl="1" indent="-514350">
              <a:buFont typeface="+mj-lt"/>
              <a:buAutoNum type="alphaLcPeriod"/>
            </a:pPr>
            <a:r>
              <a:rPr lang="el-GR" b="1" i="1" dirty="0" smtClean="0"/>
              <a:t>Διαδίδονται στο κενό με την ίδια ταχύτητα </a:t>
            </a:r>
          </a:p>
          <a:p>
            <a:pPr>
              <a:buNone/>
            </a:pPr>
            <a:r>
              <a:rPr lang="el-GR" dirty="0" smtClean="0"/>
              <a:t>5) Διαφέρουν όμως μεταξύ τους ως προς </a:t>
            </a:r>
          </a:p>
          <a:p>
            <a:pPr lvl="1"/>
            <a:r>
              <a:rPr lang="el-GR" dirty="0" smtClean="0"/>
              <a:t>τη </a:t>
            </a:r>
            <a:r>
              <a:rPr lang="el-GR" b="1" i="1" dirty="0" smtClean="0"/>
              <a:t>συχνότητα</a:t>
            </a:r>
            <a:r>
              <a:rPr lang="el-GR" dirty="0" smtClean="0"/>
              <a:t> και </a:t>
            </a:r>
          </a:p>
          <a:p>
            <a:pPr lvl="1"/>
            <a:r>
              <a:rPr lang="el-GR" dirty="0" smtClean="0"/>
              <a:t>το </a:t>
            </a:r>
            <a:r>
              <a:rPr lang="el-GR" b="1" i="1" dirty="0" smtClean="0"/>
              <a:t>μήκος κύματος</a:t>
            </a:r>
            <a:r>
              <a:rPr lang="el-GR" dirty="0" smtClean="0"/>
              <a:t>.</a:t>
            </a:r>
          </a:p>
          <a:p>
            <a:pPr lvl="1"/>
            <a:r>
              <a:rPr lang="el-GR" b="1" dirty="0" smtClean="0"/>
              <a:t>την ποσότητα ενέργειας που περιέχουν</a:t>
            </a:r>
          </a:p>
          <a:p>
            <a:r>
              <a:rPr lang="el-GR" dirty="0" smtClean="0"/>
              <a:t>Η </a:t>
            </a:r>
            <a:r>
              <a:rPr lang="el-GR" b="1" i="1" dirty="0" smtClean="0">
                <a:solidFill>
                  <a:srgbClr val="FF0000"/>
                </a:solidFill>
              </a:rPr>
              <a:t>συχνότητα f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dirty="0" smtClean="0"/>
              <a:t>και το </a:t>
            </a:r>
            <a:r>
              <a:rPr lang="el-GR" b="1" i="1" dirty="0" smtClean="0">
                <a:solidFill>
                  <a:srgbClr val="FF0000"/>
                </a:solidFill>
              </a:rPr>
              <a:t>μήκος κύματος λ </a:t>
            </a:r>
            <a:r>
              <a:rPr lang="el-GR" dirty="0" smtClean="0"/>
              <a:t>συνδέονται </a:t>
            </a:r>
            <a:r>
              <a:rPr lang="el-GR" b="1" i="1" dirty="0" smtClean="0"/>
              <a:t>με τη θεμελιώδη σχέση της κυματικής: c = </a:t>
            </a:r>
            <a:r>
              <a:rPr lang="el-GR" b="1" i="1" dirty="0" err="1" smtClean="0"/>
              <a:t>λf</a:t>
            </a:r>
            <a:endParaRPr lang="el-GR" b="1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>
                <a:hlinkClick r:id="rId2"/>
              </a:rPr>
              <a:t>Ηλεκτρομαγνητικό Φάσμα</a:t>
            </a:r>
          </a:p>
          <a:p>
            <a:r>
              <a:rPr lang="en-US" dirty="0" smtClean="0">
                <a:hlinkClick r:id="rId3"/>
              </a:rPr>
              <a:t>https://photodentro.edu.gr/lor/r/8521/10806</a:t>
            </a:r>
            <a:r>
              <a:rPr lang="en-US" dirty="0" smtClean="0">
                <a:hlinkClick r:id="rId3"/>
              </a:rPr>
              <a:t>#</a:t>
            </a:r>
            <a:endParaRPr lang="el-GR" dirty="0" smtClean="0"/>
          </a:p>
          <a:p>
            <a:r>
              <a:rPr lang="el-GR" dirty="0" err="1" smtClean="0">
                <a:hlinkClick r:id="rId2"/>
              </a:rPr>
              <a:t>Νόησις</a:t>
            </a:r>
            <a:endParaRPr lang="el-GR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https://www.youtube.com/watch?v=9y77YYsDlpM</a:t>
            </a:r>
            <a:endParaRPr lang="el-GR" dirty="0" smtClean="0"/>
          </a:p>
          <a:p>
            <a:r>
              <a:rPr lang="el-GR" dirty="0" smtClean="0"/>
              <a:t>Μη </a:t>
            </a:r>
            <a:r>
              <a:rPr lang="el-GR" dirty="0" err="1" smtClean="0"/>
              <a:t>ιονιζουσα</a:t>
            </a:r>
            <a:r>
              <a:rPr lang="el-GR" dirty="0" smtClean="0"/>
              <a:t> </a:t>
            </a:r>
            <a:r>
              <a:rPr lang="el-GR" dirty="0" err="1" smtClean="0"/>
              <a:t>ακτινοβολια</a:t>
            </a:r>
            <a:r>
              <a:rPr lang="el-GR" dirty="0" smtClean="0"/>
              <a:t> στη </a:t>
            </a:r>
            <a:r>
              <a:rPr lang="el-GR" dirty="0" err="1" smtClean="0"/>
              <a:t>ζωη</a:t>
            </a:r>
            <a:r>
              <a:rPr lang="el-GR" dirty="0" smtClean="0"/>
              <a:t> μας</a:t>
            </a:r>
          </a:p>
          <a:p>
            <a:r>
              <a:rPr lang="en-US" dirty="0" smtClean="0">
                <a:hlinkClick r:id="rId4"/>
              </a:rPr>
              <a:t>https://www.youtube.com/watch?v=x0ZMwj23v-s</a:t>
            </a:r>
            <a:endParaRPr lang="el-GR" dirty="0" smtClean="0"/>
          </a:p>
          <a:p>
            <a:r>
              <a:rPr lang="el-GR" dirty="0" smtClean="0"/>
              <a:t>Η διπλή φύση του φωτός</a:t>
            </a:r>
          </a:p>
          <a:p>
            <a:r>
              <a:rPr lang="en-US" dirty="0" smtClean="0">
                <a:hlinkClick r:id="rId5"/>
              </a:rPr>
              <a:t>https://www.youtube.com/watch?v=WibxQmmopYc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Η ηλεκτρομαγνητική ακτινοβολία μπορεί ακόμη να περιγραφεί ως </a:t>
            </a:r>
            <a:r>
              <a:rPr lang="el-GR" dirty="0" smtClean="0"/>
              <a:t>ένα ρεύμα </a:t>
            </a:r>
            <a:r>
              <a:rPr lang="el-GR" dirty="0"/>
              <a:t>σωματιδίων χωρίς μάζα, που διαδίδονται στο χώρο όπως τα </a:t>
            </a:r>
            <a:r>
              <a:rPr lang="el-GR" dirty="0" smtClean="0"/>
              <a:t>κύματα και </a:t>
            </a:r>
            <a:r>
              <a:rPr lang="el-GR" dirty="0"/>
              <a:t>κινούνται με την ταχύτητα του φωτός</a:t>
            </a:r>
            <a:r>
              <a:rPr lang="el-GR" dirty="0" smtClean="0"/>
              <a:t>.</a:t>
            </a:r>
          </a:p>
          <a:p>
            <a:pPr>
              <a:buNone/>
            </a:pPr>
            <a:r>
              <a:rPr lang="el-GR" dirty="0" smtClean="0"/>
              <a:t>7)  </a:t>
            </a:r>
            <a:r>
              <a:rPr lang="el-GR" dirty="0"/>
              <a:t>Κάθε τέτοιο </a:t>
            </a:r>
            <a:r>
              <a:rPr lang="el-GR" b="1" i="1" dirty="0"/>
              <a:t>σωματίδιο </a:t>
            </a:r>
            <a:r>
              <a:rPr lang="el-GR" b="1" i="1" dirty="0" smtClean="0"/>
              <a:t>χωρίς μάζα </a:t>
            </a:r>
            <a:r>
              <a:rPr lang="el-GR" dirty="0"/>
              <a:t>περιλαμβάνει ένα συγκεκριμένο </a:t>
            </a:r>
            <a:r>
              <a:rPr lang="el-GR" b="1" i="1" dirty="0"/>
              <a:t>ποσό ενέργειας</a:t>
            </a:r>
            <a:r>
              <a:rPr lang="el-GR" dirty="0"/>
              <a:t>, ισοδυναμεί με </a:t>
            </a:r>
            <a:r>
              <a:rPr lang="el-GR" dirty="0" smtClean="0"/>
              <a:t>μία ομάδα </a:t>
            </a:r>
            <a:r>
              <a:rPr lang="el-GR" dirty="0"/>
              <a:t>κυμάτων (</a:t>
            </a:r>
            <a:r>
              <a:rPr lang="el-GR" dirty="0" err="1"/>
              <a:t>κυματοσυρμό</a:t>
            </a:r>
            <a:r>
              <a:rPr lang="el-GR" dirty="0"/>
              <a:t>) και ονομάζεται </a:t>
            </a:r>
            <a:r>
              <a:rPr lang="el-GR" b="1" i="1" dirty="0"/>
              <a:t>φωτόνιο</a:t>
            </a:r>
            <a:r>
              <a:rPr lang="el-GR" dirty="0" smtClean="0"/>
              <a:t>.</a:t>
            </a:r>
          </a:p>
          <a:p>
            <a:pPr>
              <a:buNone/>
            </a:pPr>
            <a:r>
              <a:rPr lang="el-GR" b="1" dirty="0" smtClean="0"/>
              <a:t>8)  </a:t>
            </a:r>
            <a:r>
              <a:rPr lang="el-GR" b="1" i="1" dirty="0"/>
              <a:t>Η </a:t>
            </a:r>
            <a:r>
              <a:rPr lang="el-GR" b="1" i="1" dirty="0" smtClean="0"/>
              <a:t>ηλεκτρομαγνητική </a:t>
            </a:r>
            <a:r>
              <a:rPr lang="el-GR" b="1" i="1" dirty="0"/>
              <a:t>ακτινοβολία αποτελείται από τέτοια φωτόνια</a:t>
            </a:r>
            <a:r>
              <a:rPr lang="el-GR" b="1" i="1" dirty="0" smtClean="0"/>
              <a:t>.</a:t>
            </a:r>
          </a:p>
          <a:p>
            <a:r>
              <a:rPr lang="el-GR" dirty="0" smtClean="0"/>
              <a:t> Οι διάφοροι τύποι ηλεκτρομαγνητικής ακτινοβολίας διαφέρουν μόνον ως προς την ποσότητα ενέργειας που περιέχεται στα φωτόνια.</a:t>
            </a:r>
          </a:p>
          <a:p>
            <a:pPr marL="514350" indent="-514350">
              <a:buFont typeface="+mj-lt"/>
              <a:buAutoNum type="alphaLcPeriod"/>
            </a:pPr>
            <a:r>
              <a:rPr lang="el-GR" dirty="0" smtClean="0"/>
              <a:t> </a:t>
            </a:r>
            <a:r>
              <a:rPr lang="el-GR" dirty="0"/>
              <a:t>Έτσι, </a:t>
            </a:r>
            <a:r>
              <a:rPr lang="el-GR" b="1" dirty="0"/>
              <a:t>τα </a:t>
            </a:r>
            <a:r>
              <a:rPr lang="el-GR" b="1" dirty="0" smtClean="0"/>
              <a:t>ραδιοκύματα </a:t>
            </a:r>
            <a:r>
              <a:rPr lang="el-GR" dirty="0" smtClean="0"/>
              <a:t>έχουν </a:t>
            </a:r>
            <a:r>
              <a:rPr lang="el-GR" dirty="0"/>
              <a:t>φωτόνια με </a:t>
            </a:r>
            <a:r>
              <a:rPr lang="el-GR" b="1" dirty="0"/>
              <a:t>χαμηλές ενέργειες</a:t>
            </a:r>
            <a:r>
              <a:rPr lang="el-GR" dirty="0" smtClean="0"/>
              <a:t>,</a:t>
            </a:r>
          </a:p>
          <a:p>
            <a:pPr marL="514350" indent="-514350">
              <a:buFont typeface="+mj-lt"/>
              <a:buAutoNum type="alphaLcPeriod"/>
            </a:pPr>
            <a:r>
              <a:rPr lang="el-GR" dirty="0" smtClean="0"/>
              <a:t> </a:t>
            </a:r>
            <a:r>
              <a:rPr lang="el-GR" b="1" dirty="0"/>
              <a:t>τα μικροκύματα </a:t>
            </a:r>
            <a:r>
              <a:rPr lang="el-GR" dirty="0"/>
              <a:t>έχουν </a:t>
            </a:r>
            <a:r>
              <a:rPr lang="el-GR" b="1" dirty="0"/>
              <a:t>λίγο </a:t>
            </a:r>
            <a:r>
              <a:rPr lang="el-GR" b="1" dirty="0" smtClean="0"/>
              <a:t>περισσότερη </a:t>
            </a:r>
            <a:r>
              <a:rPr lang="el-GR" b="1" dirty="0"/>
              <a:t>ενέργεια </a:t>
            </a:r>
            <a:r>
              <a:rPr lang="el-GR" dirty="0"/>
              <a:t>από τα ραδιοκύματα, </a:t>
            </a:r>
            <a:endParaRPr lang="el-GR" dirty="0" smtClean="0"/>
          </a:p>
          <a:p>
            <a:pPr marL="514350" indent="-514350">
              <a:buFont typeface="+mj-lt"/>
              <a:buAutoNum type="alphaLcPeriod"/>
            </a:pPr>
            <a:r>
              <a:rPr lang="el-GR" dirty="0" smtClean="0"/>
              <a:t>η </a:t>
            </a:r>
            <a:r>
              <a:rPr lang="el-GR" b="1" dirty="0"/>
              <a:t>υπέρυθρη </a:t>
            </a:r>
            <a:r>
              <a:rPr lang="el-GR" dirty="0"/>
              <a:t>ακτινοβολία έχει </a:t>
            </a:r>
            <a:r>
              <a:rPr lang="el-GR" b="1" dirty="0"/>
              <a:t>ακόμη </a:t>
            </a:r>
            <a:r>
              <a:rPr lang="el-GR" b="1" dirty="0" smtClean="0"/>
              <a:t>περισσότερη</a:t>
            </a:r>
            <a:r>
              <a:rPr lang="el-GR" dirty="0" smtClean="0"/>
              <a:t>,</a:t>
            </a:r>
          </a:p>
          <a:p>
            <a:pPr marL="514350" indent="-514350">
              <a:buFont typeface="+mj-lt"/>
              <a:buAutoNum type="alphaLcPeriod"/>
            </a:pPr>
            <a:r>
              <a:rPr lang="el-GR" dirty="0" smtClean="0"/>
              <a:t> </a:t>
            </a:r>
            <a:r>
              <a:rPr lang="el-GR" b="1" dirty="0"/>
              <a:t>η ορατή, η υπεριώδης και οι ακτίνες X </a:t>
            </a:r>
            <a:r>
              <a:rPr lang="el-GR" dirty="0"/>
              <a:t>διαδοχικά </a:t>
            </a:r>
            <a:r>
              <a:rPr lang="el-GR" b="1" dirty="0" smtClean="0"/>
              <a:t>περισσότερη</a:t>
            </a:r>
            <a:endParaRPr lang="el-GR" dirty="0" smtClean="0"/>
          </a:p>
          <a:p>
            <a:pPr marL="514350" indent="-514350">
              <a:buFont typeface="+mj-lt"/>
              <a:buAutoNum type="alphaLcPeriod"/>
            </a:pPr>
            <a:r>
              <a:rPr lang="el-GR" dirty="0" smtClean="0"/>
              <a:t>τέλος </a:t>
            </a:r>
            <a:r>
              <a:rPr lang="el-GR" dirty="0"/>
              <a:t>οι </a:t>
            </a:r>
            <a:r>
              <a:rPr lang="el-GR" b="1" dirty="0"/>
              <a:t>ακτίνες </a:t>
            </a:r>
            <a:r>
              <a:rPr lang="el-GR" b="1" dirty="0" err="1"/>
              <a:t>Γάμα</a:t>
            </a:r>
            <a:r>
              <a:rPr lang="el-GR" b="1" dirty="0"/>
              <a:t> </a:t>
            </a:r>
            <a:r>
              <a:rPr lang="el-GR" dirty="0"/>
              <a:t>έχουν </a:t>
            </a:r>
            <a:r>
              <a:rPr lang="el-GR" b="1" dirty="0"/>
              <a:t>την περισσότερη ενέργεια από όλες </a:t>
            </a:r>
            <a:r>
              <a:rPr lang="el-GR" dirty="0"/>
              <a:t>τις </a:t>
            </a:r>
            <a:r>
              <a:rPr lang="el-GR" dirty="0" smtClean="0"/>
              <a:t>άλλες ακτινοβολίες </a:t>
            </a:r>
            <a:r>
              <a:rPr lang="el-GR" dirty="0"/>
              <a:t>του ηλεκτρομαγνητικού φάσματος.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571472" y="357167"/>
            <a:ext cx="842968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l-GR" dirty="0" smtClean="0"/>
              <a:t> Έτσι, </a:t>
            </a:r>
            <a:r>
              <a:rPr lang="el-GR" b="1" dirty="0" smtClean="0"/>
              <a:t>τα ραδιοκύματα </a:t>
            </a:r>
            <a:r>
              <a:rPr lang="el-GR" dirty="0" smtClean="0"/>
              <a:t>έχουν φωτόνια με </a:t>
            </a:r>
            <a:r>
              <a:rPr lang="el-GR" b="1" dirty="0" smtClean="0"/>
              <a:t>χαμηλές ενέργειες</a:t>
            </a:r>
            <a:r>
              <a:rPr lang="el-GR" dirty="0" smtClean="0"/>
              <a:t>,</a:t>
            </a:r>
          </a:p>
          <a:p>
            <a:pPr marL="514350" indent="-514350">
              <a:buFont typeface="+mj-lt"/>
              <a:buAutoNum type="alphaLcPeriod"/>
            </a:pPr>
            <a:r>
              <a:rPr lang="el-GR" dirty="0" smtClean="0"/>
              <a:t> </a:t>
            </a:r>
            <a:r>
              <a:rPr lang="el-GR" b="1" dirty="0" smtClean="0"/>
              <a:t>τα μικροκύματα </a:t>
            </a:r>
            <a:r>
              <a:rPr lang="el-GR" dirty="0" smtClean="0"/>
              <a:t>έχουν </a:t>
            </a:r>
            <a:r>
              <a:rPr lang="el-GR" b="1" dirty="0" smtClean="0"/>
              <a:t>λίγο περισσότερη ενέργεια </a:t>
            </a:r>
            <a:r>
              <a:rPr lang="el-GR" dirty="0" smtClean="0"/>
              <a:t>από τα ραδιοκύματα, </a:t>
            </a:r>
          </a:p>
          <a:p>
            <a:pPr marL="514350" indent="-514350">
              <a:buFont typeface="+mj-lt"/>
              <a:buAutoNum type="alphaLcPeriod"/>
            </a:pPr>
            <a:r>
              <a:rPr lang="el-GR" dirty="0" smtClean="0"/>
              <a:t>η </a:t>
            </a:r>
            <a:r>
              <a:rPr lang="el-GR" b="1" dirty="0" smtClean="0"/>
              <a:t>υπέρυθρη </a:t>
            </a:r>
            <a:r>
              <a:rPr lang="el-GR" dirty="0" smtClean="0"/>
              <a:t>ακτινοβολία έχει </a:t>
            </a:r>
            <a:r>
              <a:rPr lang="el-GR" b="1" dirty="0" smtClean="0"/>
              <a:t>ακόμη περισσότερη</a:t>
            </a:r>
            <a:r>
              <a:rPr lang="el-GR" dirty="0" smtClean="0"/>
              <a:t>,</a:t>
            </a:r>
          </a:p>
          <a:p>
            <a:pPr marL="514350" indent="-514350">
              <a:buFont typeface="+mj-lt"/>
              <a:buAutoNum type="alphaLcPeriod"/>
            </a:pPr>
            <a:r>
              <a:rPr lang="el-GR" dirty="0" smtClean="0"/>
              <a:t> </a:t>
            </a:r>
            <a:r>
              <a:rPr lang="el-GR" b="1" dirty="0" smtClean="0"/>
              <a:t>η ορατή, η υπεριώδης και οι ακτίνες X </a:t>
            </a:r>
            <a:r>
              <a:rPr lang="el-GR" dirty="0" smtClean="0"/>
              <a:t>διαδοχικά </a:t>
            </a:r>
            <a:r>
              <a:rPr lang="el-GR" b="1" dirty="0" smtClean="0"/>
              <a:t>περισσότερη</a:t>
            </a:r>
            <a:endParaRPr lang="el-GR" dirty="0" smtClean="0"/>
          </a:p>
          <a:p>
            <a:pPr marL="514350" indent="-514350">
              <a:buFont typeface="+mj-lt"/>
              <a:buAutoNum type="alphaLcPeriod"/>
            </a:pPr>
            <a:r>
              <a:rPr lang="el-GR" dirty="0" smtClean="0"/>
              <a:t>τέλος οι </a:t>
            </a:r>
            <a:r>
              <a:rPr lang="el-GR" b="1" dirty="0" smtClean="0"/>
              <a:t>ακτίνες </a:t>
            </a:r>
            <a:r>
              <a:rPr lang="el-GR" b="1" dirty="0" err="1" smtClean="0"/>
              <a:t>Γάμα</a:t>
            </a:r>
            <a:r>
              <a:rPr lang="el-GR" b="1" dirty="0" smtClean="0"/>
              <a:t> </a:t>
            </a:r>
            <a:r>
              <a:rPr lang="el-GR" dirty="0" smtClean="0"/>
              <a:t>έχουν </a:t>
            </a:r>
            <a:r>
              <a:rPr lang="el-GR" b="1" dirty="0" smtClean="0"/>
              <a:t>την περισσότερη ενέργεια από όλες </a:t>
            </a:r>
            <a:r>
              <a:rPr lang="el-GR" dirty="0" smtClean="0"/>
              <a:t>τις άλλες ακτινοβολίες του ηλεκτρομαγνητικού φάσματος.</a:t>
            </a:r>
            <a:endParaRPr lang="en-US" dirty="0" smtClean="0"/>
          </a:p>
          <a:p>
            <a:pPr marL="514350" indent="-514350"/>
            <a:r>
              <a:rPr lang="el-GR" sz="1600" b="1" dirty="0" smtClean="0"/>
              <a:t>10) Άρα Ε         &lt;                                                                                                                            </a:t>
            </a:r>
            <a:r>
              <a:rPr lang="el-GR" b="1" dirty="0" smtClean="0"/>
              <a:t>………</a:t>
            </a:r>
            <a:endParaRPr lang="el-GR" b="1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643182"/>
            <a:ext cx="5857916" cy="3735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316213"/>
            <a:ext cx="7715303" cy="6465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- TextBox"/>
          <p:cNvSpPr txBox="1"/>
          <p:nvPr/>
        </p:nvSpPr>
        <p:spPr>
          <a:xfrm>
            <a:off x="500034" y="1428736"/>
            <a:ext cx="6591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 smtClean="0"/>
              <a:t>11)</a:t>
            </a:r>
            <a:endParaRPr lang="el-GR" sz="2800" b="1" dirty="0"/>
          </a:p>
        </p:txBody>
      </p:sp>
      <p:sp>
        <p:nvSpPr>
          <p:cNvPr id="4" name="3 - TextBox"/>
          <p:cNvSpPr txBox="1"/>
          <p:nvPr/>
        </p:nvSpPr>
        <p:spPr>
          <a:xfrm>
            <a:off x="500034" y="5072074"/>
            <a:ext cx="6591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12)</a:t>
            </a:r>
            <a:endParaRPr lang="el-GR" sz="28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7672" y="928670"/>
            <a:ext cx="8391942" cy="521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- TextBox"/>
          <p:cNvSpPr txBox="1"/>
          <p:nvPr/>
        </p:nvSpPr>
        <p:spPr>
          <a:xfrm>
            <a:off x="571472" y="1142984"/>
            <a:ext cx="5886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13)</a:t>
            </a:r>
            <a:endParaRPr lang="el-GR"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704</Words>
  <Application>Microsoft Office PowerPoint</Application>
  <PresentationFormat>Προβολή στην οθόνη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Θέμα του Office</vt:lpstr>
      <vt:lpstr>7.2 ΤΑΧΥΤΗΤΑ ΗΛΕΚΤΡΟΜΑΓΝΗΤΙΚΩΝ ΚΥΜΑΤΩΝ</vt:lpstr>
      <vt:lpstr>Διαφάνεια 2</vt:lpstr>
      <vt:lpstr>7.3 ΗΛΕΚΤΡΟΜΑΓΝΗΤΙΚΟ ΦΑΣΜΑ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7.3.8 Βλάβες που δημιουργούνται από την ιοντίζουσα (υπεριώδης, X και γ) ακτινοβολία</vt:lpstr>
      <vt:lpstr>Πληροφορίες για το σύμπαν!!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7.2 ΤΑΧΥΤΗΤΑ ΗΛΕΚΤΡΟΜΑΓΝΗΤΙΚΩΝ ΚΥΜΑΤΩΝ</dc:title>
  <dc:creator>Βούλα</dc:creator>
  <cp:lastModifiedBy>Βούλα</cp:lastModifiedBy>
  <cp:revision>22</cp:revision>
  <dcterms:created xsi:type="dcterms:W3CDTF">2025-03-09T18:44:13Z</dcterms:created>
  <dcterms:modified xsi:type="dcterms:W3CDTF">2025-03-12T10:01:22Z</dcterms:modified>
</cp:coreProperties>
</file>