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C00C-E866-4B01-816C-D330E80A4612}" type="datetimeFigureOut">
              <a:rPr lang="el-GR" smtClean="0"/>
              <a:pPr/>
              <a:t>11/2/2025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ED4-8BD2-4C76-BEFD-FC6D0E8A0D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C00C-E866-4B01-816C-D330E80A4612}" type="datetimeFigureOut">
              <a:rPr lang="el-GR" smtClean="0"/>
              <a:pPr/>
              <a:t>11/2/2025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ED4-8BD2-4C76-BEFD-FC6D0E8A0D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C00C-E866-4B01-816C-D330E80A4612}" type="datetimeFigureOut">
              <a:rPr lang="el-GR" smtClean="0"/>
              <a:pPr/>
              <a:t>11/2/2025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ED4-8BD2-4C76-BEFD-FC6D0E8A0D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C00C-E866-4B01-816C-D330E80A4612}" type="datetimeFigureOut">
              <a:rPr lang="el-GR" smtClean="0"/>
              <a:pPr/>
              <a:t>11/2/2025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ED4-8BD2-4C76-BEFD-FC6D0E8A0D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C00C-E866-4B01-816C-D330E80A4612}" type="datetimeFigureOut">
              <a:rPr lang="el-GR" smtClean="0"/>
              <a:pPr/>
              <a:t>11/2/2025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ED4-8BD2-4C76-BEFD-FC6D0E8A0D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C00C-E866-4B01-816C-D330E80A4612}" type="datetimeFigureOut">
              <a:rPr lang="el-GR" smtClean="0"/>
              <a:pPr/>
              <a:t>11/2/2025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ED4-8BD2-4C76-BEFD-FC6D0E8A0D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C00C-E866-4B01-816C-D330E80A4612}" type="datetimeFigureOut">
              <a:rPr lang="el-GR" smtClean="0"/>
              <a:pPr/>
              <a:t>11/2/2025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ED4-8BD2-4C76-BEFD-FC6D0E8A0D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C00C-E866-4B01-816C-D330E80A4612}" type="datetimeFigureOut">
              <a:rPr lang="el-GR" smtClean="0"/>
              <a:pPr/>
              <a:t>11/2/2025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ED4-8BD2-4C76-BEFD-FC6D0E8A0D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C00C-E866-4B01-816C-D330E80A4612}" type="datetimeFigureOut">
              <a:rPr lang="el-GR" smtClean="0"/>
              <a:pPr/>
              <a:t>11/2/2025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ED4-8BD2-4C76-BEFD-FC6D0E8A0D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C00C-E866-4B01-816C-D330E80A4612}" type="datetimeFigureOut">
              <a:rPr lang="el-GR" smtClean="0"/>
              <a:pPr/>
              <a:t>11/2/2025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ED4-8BD2-4C76-BEFD-FC6D0E8A0D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0C00C-E866-4B01-816C-D330E80A4612}" type="datetimeFigureOut">
              <a:rPr lang="el-GR" smtClean="0"/>
              <a:pPr/>
              <a:t>11/2/2025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ED4-8BD2-4C76-BEFD-FC6D0E8A0D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0C00C-E866-4B01-816C-D330E80A4612}" type="datetimeFigureOut">
              <a:rPr lang="el-GR" smtClean="0"/>
              <a:pPr/>
              <a:t>11/2/2025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E8ED4-8BD2-4C76-BEFD-FC6D0E8A0DC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l-GR" b="1" dirty="0"/>
              <a:t>5.4 Η ΚΛΙΜΑΚΑ ΜΕΤΡΗΣΗΣ ΤΟΥ ΜΕΓΕΘΟΥΣ ΤΩΝ ΣΕΙΣΜΩΝ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l-GR" i="1" dirty="0"/>
              <a:t>Η κλίμακα </a:t>
            </a:r>
            <a:r>
              <a:rPr lang="en-US" i="1" dirty="0"/>
              <a:t>Richter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1) Το </a:t>
            </a:r>
            <a:r>
              <a:rPr lang="el-GR" dirty="0"/>
              <a:t>μέγεθος του </a:t>
            </a:r>
            <a:r>
              <a:rPr lang="el-GR" dirty="0" smtClean="0"/>
              <a:t>σεισμού </a:t>
            </a:r>
            <a:r>
              <a:rPr lang="el-GR" dirty="0"/>
              <a:t>δίνεται σε νούμερα μιας βαθμολογημένης κλίμακας, </a:t>
            </a:r>
            <a:r>
              <a:rPr lang="el-GR" b="1" i="1" dirty="0" smtClean="0"/>
              <a:t>με την κλίμακα ΡΙΧΤΕΡ </a:t>
            </a:r>
            <a:r>
              <a:rPr lang="el-GR" dirty="0" smtClean="0"/>
              <a:t>(</a:t>
            </a:r>
            <a:r>
              <a:rPr lang="el-GR" dirty="0" err="1" smtClean="0"/>
              <a:t>Richter</a:t>
            </a:r>
            <a:r>
              <a:rPr lang="el-GR" dirty="0" smtClean="0"/>
              <a:t>). </a:t>
            </a:r>
          </a:p>
          <a:p>
            <a:pPr>
              <a:buNone/>
            </a:pPr>
            <a:r>
              <a:rPr lang="el-GR" dirty="0" smtClean="0"/>
              <a:t>2)Το </a:t>
            </a:r>
            <a:r>
              <a:rPr lang="el-GR" dirty="0"/>
              <a:t>κάθε νούμερο σ' αυτή την κλίμακα αντιπροσωπεύει </a:t>
            </a:r>
            <a:r>
              <a:rPr lang="el-GR" b="1" i="1" dirty="0" smtClean="0"/>
              <a:t>την ενέργεια </a:t>
            </a:r>
            <a:r>
              <a:rPr lang="el-GR" b="1" i="1" dirty="0"/>
              <a:t>που απελευθερώνεται και μεταφέρεται από τα σεισμικά κύματα.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571480"/>
            <a:ext cx="6572296" cy="6008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0334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just"/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Συχνά αναρωτιόμαστε γιατί τα κτίρια σε ένα μεγάλο σεισμό κουνιούνται τόσο ώστε μερικά μπορεί ακόμη και να καταρρεύσουν.</a:t>
            </a:r>
            <a:br>
              <a:rPr lang="el-GR" sz="2800" dirty="0" smtClean="0"/>
            </a:b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Όπως </a:t>
            </a:r>
            <a:r>
              <a:rPr lang="el-GR" dirty="0"/>
              <a:t>ήδη θα καταλάβατε, στην περίπτωση ενός σεισμού, το </a:t>
            </a:r>
            <a:r>
              <a:rPr lang="el-GR" b="1" i="1" dirty="0" smtClean="0"/>
              <a:t>έδαφος</a:t>
            </a:r>
            <a:r>
              <a:rPr lang="el-GR" dirty="0" smtClean="0"/>
              <a:t> ταλαντώνεται</a:t>
            </a:r>
            <a:r>
              <a:rPr lang="el-GR" dirty="0"/>
              <a:t>, όπως ακριβώς και η επιφάνεια της </a:t>
            </a:r>
            <a:r>
              <a:rPr lang="el-GR" b="1" i="1" dirty="0"/>
              <a:t>θάλασσας</a:t>
            </a:r>
            <a:r>
              <a:rPr lang="el-GR" dirty="0"/>
              <a:t> σε </a:t>
            </a:r>
            <a:r>
              <a:rPr lang="el-GR" dirty="0" smtClean="0"/>
              <a:t>περίπτωση θαλασσοταραχής</a:t>
            </a:r>
            <a:r>
              <a:rPr lang="el-GR" dirty="0"/>
              <a:t>. Τα κτίρια θα πρέπει όμως να είναι έτσι δομημένα, </a:t>
            </a:r>
            <a:r>
              <a:rPr lang="el-GR" dirty="0" smtClean="0"/>
              <a:t>ώστε να </a:t>
            </a:r>
            <a:r>
              <a:rPr lang="el-GR" dirty="0"/>
              <a:t>μπορούν να ακολουθήσουν το έδαφος σ' αυτή την </a:t>
            </a:r>
            <a:r>
              <a:rPr lang="el-GR" b="1" i="1" dirty="0"/>
              <a:t>ταλάντωση</a:t>
            </a:r>
            <a:r>
              <a:rPr lang="el-GR" dirty="0"/>
              <a:t>, χωρίς </a:t>
            </a:r>
            <a:r>
              <a:rPr lang="el-GR" dirty="0" smtClean="0"/>
              <a:t>να καταρρεύσουν</a:t>
            </a:r>
            <a:r>
              <a:rPr lang="el-GR" dirty="0"/>
              <a:t>. Εάν γίνει σωστή </a:t>
            </a:r>
            <a:r>
              <a:rPr lang="el-GR" b="1" i="1" dirty="0"/>
              <a:t>στατική μελέτη </a:t>
            </a:r>
            <a:r>
              <a:rPr lang="el-GR" dirty="0"/>
              <a:t>και αξιόπιστη </a:t>
            </a:r>
            <a:r>
              <a:rPr lang="el-GR" b="1" i="1" dirty="0" smtClean="0"/>
              <a:t>κατασκευή</a:t>
            </a:r>
            <a:r>
              <a:rPr lang="el-GR" dirty="0" smtClean="0"/>
              <a:t> ενός </a:t>
            </a:r>
            <a:r>
              <a:rPr lang="el-GR" dirty="0"/>
              <a:t>κτιρίου, με πρόβλεψη ότι το κτίριο αυτό στη διάρκεια της ζωής του -</a:t>
            </a:r>
            <a:r>
              <a:rPr lang="el-GR" dirty="0" smtClean="0"/>
              <a:t>ιδιαίτερα </a:t>
            </a:r>
            <a:r>
              <a:rPr lang="el-GR" b="1" i="1" dirty="0"/>
              <a:t>στη χώρα μας- </a:t>
            </a:r>
            <a:r>
              <a:rPr lang="el-GR" dirty="0"/>
              <a:t>θα αντιμετωπίσει οπωσδήποτε κάποιους </a:t>
            </a:r>
            <a:r>
              <a:rPr lang="el-GR" dirty="0" smtClean="0"/>
              <a:t>μεγάλους σεισμούς</a:t>
            </a:r>
            <a:r>
              <a:rPr lang="el-GR" dirty="0"/>
              <a:t>, τότε είναι σίγουρο ότι θα μπορέσει να αντεπεξέλθει στους </a:t>
            </a:r>
            <a:r>
              <a:rPr lang="el-GR" dirty="0" smtClean="0"/>
              <a:t>μελλοντικούς </a:t>
            </a:r>
            <a:r>
              <a:rPr lang="el-GR" dirty="0"/>
              <a:t>σεισμούς με </a:t>
            </a:r>
            <a:r>
              <a:rPr lang="el-GR" b="1" i="1" dirty="0"/>
              <a:t>ασφάλεια.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l-GR" sz="2800" b="1" dirty="0" smtClean="0"/>
              <a:t>Με ποιο τρόπο οι γεωλόγοι βγάζουν συμπεράσματα για το εσωτερικό της γης;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/>
              <a:t>5)     </a:t>
            </a:r>
            <a:r>
              <a:rPr lang="el-GR" sz="2000" b="1" dirty="0" smtClean="0"/>
              <a:t>Από τη μελέτη των σεισμικών κυμάτων που γίνονται στη Γη προκύπτουν </a:t>
            </a:r>
            <a:r>
              <a:rPr lang="el-GR" sz="2000" b="1" dirty="0" smtClean="0"/>
              <a:t>κάποια συμπεράσματα για τη σύσταση του εσωτερικού </a:t>
            </a:r>
            <a:r>
              <a:rPr lang="el-GR" sz="2000" b="1" dirty="0" smtClean="0"/>
              <a:t>της.</a:t>
            </a:r>
            <a:endParaRPr lang="el-GR" sz="2000" b="1" dirty="0" smtClean="0"/>
          </a:p>
          <a:p>
            <a:r>
              <a:rPr lang="el-GR" sz="2000" dirty="0" smtClean="0"/>
              <a:t> Έτσι, επειδή τα εγκάρσια κύματα S δεν περνούν καθόλου από τον εξωτερικό πυρήνα αλλά αποκλίνουν, συμπεραίνουμε ότι η περιοχή αυτή του πυρήνα βρίσκεται σε υγρή κατάσταση (Θυμίζουμε ότι τα εγκάρσια κύματα δεν περνούν από το εσωτερικό των υγρών). </a:t>
            </a:r>
          </a:p>
          <a:p>
            <a:endParaRPr lang="el-G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3714752"/>
            <a:ext cx="5476469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2400" dirty="0" smtClean="0"/>
              <a:t>Όμως, και τα διαμήκη Ρ κύματα αποκλίνουν από την πορεία τους (διαθλώνται), όταν συναντούν μέσα διαφορετικής πυκνότητας, όπως όταν από στερεό μεταβαίνουν σε υγρό (εξωτερικός πυρήνας).</a:t>
            </a:r>
          </a:p>
          <a:p>
            <a:r>
              <a:rPr lang="el-GR" sz="2400" dirty="0" smtClean="0"/>
              <a:t> Έτσι, η σύγκριση σημάτων από διαφορετικούς σεισμούς μας βοήθησε να βγάλουμε την "ακτινογραφία" του εσωτερικού της γης.</a:t>
            </a:r>
          </a:p>
          <a:p>
            <a:endParaRPr lang="el-GR" sz="2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3357562"/>
            <a:ext cx="5424946" cy="275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283</Words>
  <Application>Microsoft Office PowerPoint</Application>
  <PresentationFormat>Προβολή στην οθόνη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5.4 Η ΚΛΙΜΑΚΑ ΜΕΤΡΗΣΗΣ ΤΟΥ ΜΕΓΕΘΟΥΣ ΤΩΝ ΣΕΙΣΜΩΝ</vt:lpstr>
      <vt:lpstr>Η κλίμακα Richter</vt:lpstr>
      <vt:lpstr>Διαφάνεια 3</vt:lpstr>
      <vt:lpstr> Συχνά αναρωτιόμαστε γιατί τα κτίρια σε ένα μεγάλο σεισμό κουνιούνται τόσο ώστε μερικά μπορεί ακόμη και να καταρρεύσουν. </vt:lpstr>
      <vt:lpstr>Με ποιο τρόπο οι γεωλόγοι βγάζουν συμπεράσματα για το εσωτερικό της γης;</vt:lpstr>
      <vt:lpstr>Διαφάνεια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Βούλα</dc:creator>
  <cp:lastModifiedBy>Βούλα</cp:lastModifiedBy>
  <cp:revision>12</cp:revision>
  <dcterms:created xsi:type="dcterms:W3CDTF">2025-02-09T20:31:23Z</dcterms:created>
  <dcterms:modified xsi:type="dcterms:W3CDTF">2025-02-11T09:23:33Z</dcterms:modified>
</cp:coreProperties>
</file>