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6" r:id="rId3"/>
    <p:sldId id="259" r:id="rId4"/>
    <p:sldId id="267" r:id="rId5"/>
    <p:sldId id="257" r:id="rId6"/>
    <p:sldId id="260" r:id="rId7"/>
    <p:sldId id="258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74" autoAdjust="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5" name="1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Ορθογώνιο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1" name="10 - Ορθογώνιο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13" name="12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19FA487-0943-43EB-9EAE-08FA12FE9907}" type="datetimeFigureOut">
              <a:rPr lang="el-GR" smtClean="0"/>
              <a:pPr/>
              <a:t>19/1/2026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Ορθογώνιο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8C6889-AD9E-4A8E-8DAB-50A0C78CDA5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571604" y="1643050"/>
            <a:ext cx="6477000" cy="828668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l-GR" dirty="0" smtClean="0"/>
              <a:t>ΚΕΦΑΛΑΙΟ 4</a:t>
            </a:r>
            <a:r>
              <a:rPr lang="el-GR" baseline="30000" dirty="0" smtClean="0"/>
              <a:t>ο</a:t>
            </a:r>
            <a:r>
              <a:rPr lang="el-GR" dirty="0" smtClean="0"/>
              <a:t> 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500166" y="2857496"/>
            <a:ext cx="6705600" cy="6858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el-GR" b="1" dirty="0"/>
              <a:t>4.2 ΕΓΚΑΡΣΙΑ ΚΑΙ ΔΙΑΜΗΚΗ ΚΥΜΑΤΑ</a:t>
            </a:r>
            <a:endParaRPr lang="el-G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57224" y="214290"/>
            <a:ext cx="7500990" cy="71438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l-GR" smtClean="0"/>
              <a:t>7) ΔΙΑΔΟΣΗ </a:t>
            </a:r>
            <a:r>
              <a:rPr lang="el-GR" dirty="0" smtClean="0"/>
              <a:t>ΚΥΜΑΤΩΝ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Στα </a:t>
            </a:r>
            <a:r>
              <a:rPr lang="el-GR" b="1" dirty="0" smtClean="0"/>
              <a:t>αέρια</a:t>
            </a:r>
            <a:r>
              <a:rPr lang="el-GR" dirty="0" smtClean="0"/>
              <a:t> και στο </a:t>
            </a:r>
            <a:r>
              <a:rPr lang="el-GR" b="1" dirty="0" smtClean="0"/>
              <a:t>εσωτερικό των υγρών </a:t>
            </a:r>
            <a:r>
              <a:rPr lang="el-GR" dirty="0" smtClean="0"/>
              <a:t>διαδίδονται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</a:p>
          <a:p>
            <a:pPr lvl="1"/>
            <a:r>
              <a:rPr lang="el-GR" dirty="0" smtClean="0"/>
              <a:t>μόνον τα </a:t>
            </a:r>
            <a:r>
              <a:rPr lang="el-GR" b="1" dirty="0" smtClean="0"/>
              <a:t>διαμήκη</a:t>
            </a:r>
            <a:r>
              <a:rPr lang="el-GR" dirty="0" smtClean="0"/>
              <a:t> κύματα</a:t>
            </a:r>
            <a:r>
              <a:rPr lang="el-GR" b="1" dirty="0" smtClean="0"/>
              <a:t>. </a:t>
            </a:r>
          </a:p>
          <a:p>
            <a:pPr lvl="1"/>
            <a:endParaRPr lang="el-GR" b="1" dirty="0" smtClean="0"/>
          </a:p>
          <a:p>
            <a:pPr lvl="1"/>
            <a:endParaRPr lang="el-GR" b="1" dirty="0" smtClean="0"/>
          </a:p>
          <a:p>
            <a:pPr lvl="1"/>
            <a:endParaRPr lang="el-GR" b="1" dirty="0" smtClean="0"/>
          </a:p>
          <a:p>
            <a:pPr lvl="1">
              <a:buNone/>
            </a:pP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el-GR" sz="12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r>
              <a:rPr lang="el-GR" sz="1200" dirty="0" smtClean="0">
                <a:latin typeface="Arial" pitchFamily="34" charset="0"/>
                <a:cs typeface="Arial" pitchFamily="34" charset="0"/>
              </a:rPr>
              <a:t>Πυκνώματα- αραιώματα</a:t>
            </a:r>
            <a:endParaRPr lang="el-GR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quarter" idx="2"/>
          </p:nvPr>
        </p:nvSpPr>
        <p:spPr/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 smtClean="0"/>
              <a:t>Στα </a:t>
            </a:r>
            <a:r>
              <a:rPr lang="el-GR" b="1" dirty="0" smtClean="0"/>
              <a:t>στερεά</a:t>
            </a:r>
            <a:r>
              <a:rPr lang="el-GR" dirty="0" smtClean="0"/>
              <a:t> διαδίδονται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</a:p>
          <a:p>
            <a:pPr lvl="1"/>
            <a:r>
              <a:rPr lang="el-GR" dirty="0" smtClean="0"/>
              <a:t>τόσο τα </a:t>
            </a:r>
            <a:r>
              <a:rPr lang="el-GR" b="1" dirty="0" smtClean="0"/>
              <a:t>εγκάρσια</a:t>
            </a:r>
            <a:r>
              <a:rPr lang="el-GR" dirty="0" smtClean="0"/>
              <a:t> </a:t>
            </a:r>
          </a:p>
          <a:p>
            <a:pPr lvl="1"/>
            <a:r>
              <a:rPr lang="el-GR" dirty="0" smtClean="0"/>
              <a:t>όσο και τα </a:t>
            </a:r>
            <a:r>
              <a:rPr lang="el-GR" b="1" dirty="0" smtClean="0"/>
              <a:t>διαμήκη </a:t>
            </a:r>
            <a:r>
              <a:rPr lang="el-GR" dirty="0" smtClean="0"/>
              <a:t>κύματα.</a:t>
            </a:r>
          </a:p>
          <a:p>
            <a:endParaRPr lang="el-GR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256"/>
            <a:ext cx="3543300" cy="134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5429264"/>
            <a:ext cx="3348506" cy="428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00694" y="4429132"/>
            <a:ext cx="1500198" cy="563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57166"/>
            <a:ext cx="7929617" cy="5923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42852"/>
            <a:ext cx="7000924" cy="659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77150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lvl="0"/>
            <a:r>
              <a:rPr lang="el-G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sz="2800" dirty="0" smtClean="0">
                <a:latin typeface="Arial" pitchFamily="34" charset="0"/>
                <a:cs typeface="Arial" pitchFamily="34" charset="0"/>
              </a:rPr>
            </a:br>
            <a:r>
              <a:rPr lang="el-GR" sz="2400" dirty="0" smtClean="0">
                <a:latin typeface="Arial" pitchFamily="34" charset="0"/>
                <a:cs typeface="Arial" pitchFamily="34" charset="0"/>
              </a:rPr>
              <a:t> Πως μπορούμε να δημιουργήσουμε εγκάρσια κύματα;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sz="2800" dirty="0" smtClean="0">
                <a:latin typeface="Arial" pitchFamily="34" charset="0"/>
                <a:cs typeface="Arial" pitchFamily="34" charset="0"/>
              </a:rPr>
            </a:b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571472" y="1643050"/>
            <a:ext cx="8153400" cy="182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1) Με ένα μεγάλο σχοινί που δένουμε την άκρη του σε ένα σταθερό σημείο και το κουνάμε πάνω κάτω ώστε να μεταδοθεί η ταλάντωση.</a:t>
            </a:r>
          </a:p>
          <a:p>
            <a:endParaRPr lang="el-GR" sz="2400" dirty="0" smtClean="0">
              <a:solidFill>
                <a:schemeClr val="dk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0"/>
            <a:ext cx="6572296" cy="66118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- TextBox"/>
          <p:cNvSpPr txBox="1"/>
          <p:nvPr/>
        </p:nvSpPr>
        <p:spPr>
          <a:xfrm>
            <a:off x="714348" y="214290"/>
            <a:ext cx="6394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b="1" dirty="0" smtClean="0">
                <a:latin typeface="Arial" pitchFamily="34" charset="0"/>
                <a:cs typeface="Arial" pitchFamily="34" charset="0"/>
              </a:rPr>
              <a:t>2)</a:t>
            </a:r>
            <a:r>
              <a:rPr lang="el-GR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el-GR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42910" y="428604"/>
            <a:ext cx="8153400" cy="70007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el-GR" sz="27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l-GR" sz="2700" dirty="0" smtClean="0">
                <a:latin typeface="Arial" pitchFamily="34" charset="0"/>
                <a:cs typeface="Arial" pitchFamily="34" charset="0"/>
              </a:rPr>
            </a:br>
            <a:r>
              <a:rPr lang="el-GR" sz="2700" dirty="0" smtClean="0">
                <a:latin typeface="Arial" pitchFamily="34" charset="0"/>
                <a:cs typeface="Arial" pitchFamily="34" charset="0"/>
              </a:rPr>
              <a:t>  Πως μπορούμε να δημιουργήσουμε διαμήκη κύματα;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612648" y="2428868"/>
            <a:ext cx="8153400" cy="36671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sz="24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3) Παίρνουμε ένα μακρύ ελατήριο και το στερεώνουμε στη μία άκρη του. Αν το χτυπήσουμε απότομα στην άλλη άκρη δημιουργείται ένας παλμός που κινείται.</a:t>
            </a:r>
          </a:p>
          <a:p>
            <a:pPr>
              <a:buNone/>
            </a:pPr>
            <a:r>
              <a:rPr lang="el-GR" sz="2400" b="1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l-GR" sz="2400" dirty="0" smtClean="0">
                <a:solidFill>
                  <a:schemeClr val="dk1"/>
                </a:solidFill>
                <a:latin typeface="Arial" pitchFamily="34" charset="0"/>
                <a:cs typeface="Arial" pitchFamily="34" charset="0"/>
              </a:rPr>
              <a:t>Ο παλμός αυτός έχει τη μορφή ενός "πυκνώματος" σπειρών.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>
                <a:latin typeface="Arial" pitchFamily="34" charset="0"/>
                <a:cs typeface="Arial" pitchFamily="34" charset="0"/>
              </a:rPr>
              <a:t>Τα μηχανικά κύματα, διακρίνονται σε δύο τύπους: </a:t>
            </a:r>
            <a:endParaRPr lang="el-G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b="1" dirty="0" smtClean="0"/>
              <a:t>τα εγκάρσια και</a:t>
            </a:r>
          </a:p>
          <a:p>
            <a:pPr lvl="1"/>
            <a:r>
              <a:rPr lang="el-GR" b="1" dirty="0" smtClean="0"/>
              <a:t>εγκάρσιο είναι το κύμα στο οποίο όλα τα σωμάτια (υλικά σημεία) του μέσου στο οποίο διαδίδεται, κινούνται (ταλαντώνονται) κάθετα προς τη διεύθυνση της διάδοσης του κύματος.</a:t>
            </a:r>
          </a:p>
          <a:p>
            <a:r>
              <a:rPr lang="el-GR" b="1" dirty="0" smtClean="0"/>
              <a:t> τα διαμήκη.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200" dirty="0" smtClean="0">
                <a:latin typeface="Arial" pitchFamily="34" charset="0"/>
                <a:cs typeface="Arial" pitchFamily="34" charset="0"/>
              </a:rPr>
              <a:t>Τα μηχανικά κύματα, διακρίνονται σε δύο τύπους: </a:t>
            </a:r>
            <a:endParaRPr lang="el-GR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l-GR" b="1" dirty="0" smtClean="0"/>
              <a:t>4) Διακρίνονται σε δύο τύπους, τα εγκάρσια και τα διαμήκη.</a:t>
            </a:r>
          </a:p>
          <a:p>
            <a:pPr>
              <a:buNone/>
            </a:pPr>
            <a:r>
              <a:rPr lang="el-GR" b="1" dirty="0" smtClean="0"/>
              <a:t>5)</a:t>
            </a:r>
            <a:r>
              <a:rPr lang="el-GR" b="1" i="1" dirty="0" smtClean="0"/>
              <a:t>Εγκάρσια είναι το κύματα στα οποίο όλα τα σωματίδια του μέσου στα οποία διαδίδεται, κινούνται (ταλαντώνονται) κάθετα προς τη διεύθυνση της διάδοσης του κύματος.</a:t>
            </a:r>
          </a:p>
          <a:p>
            <a:pPr>
              <a:buNone/>
            </a:pPr>
            <a:r>
              <a:rPr lang="el-GR" b="1" dirty="0" smtClean="0"/>
              <a:t>6) </a:t>
            </a:r>
            <a:r>
              <a:rPr lang="el-GR" b="1" i="1" dirty="0" smtClean="0"/>
              <a:t>Διαμήκη είναι τα κύματα στα οποία όλα τα σημεία του μέσου στο οποίο διαδίδεται, κινούνται (ταλαντώνονται) παράλληλα προς τη διεύθυνση της διάδοσης του κύματος.</a:t>
            </a:r>
            <a:endParaRPr lang="el-GR" b="1" i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9620" y="500042"/>
            <a:ext cx="8037934" cy="5643601"/>
          </a:xfrm>
          <a:prstGeom prst="rect">
            <a:avLst/>
          </a:prstGeom>
          <a:ln w="22225">
            <a:solidFill>
              <a:schemeClr val="tx1">
                <a:lumMod val="85000"/>
                <a:lumOff val="15000"/>
              </a:schemeClr>
            </a:solidFill>
          </a:ln>
        </p:spPr>
      </p:pic>
      <p:cxnSp>
        <p:nvCxnSpPr>
          <p:cNvPr id="4" name="3 - Ευθεία γραμμή σύνδεσης"/>
          <p:cNvCxnSpPr/>
          <p:nvPr/>
        </p:nvCxnSpPr>
        <p:spPr>
          <a:xfrm>
            <a:off x="642910" y="2500306"/>
            <a:ext cx="2643206" cy="1588"/>
          </a:xfrm>
          <a:prstGeom prst="line">
            <a:avLst/>
          </a:prstGeom>
          <a:ln w="22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5 - Ευθεία γραμμή σύνδεσης"/>
          <p:cNvCxnSpPr/>
          <p:nvPr/>
        </p:nvCxnSpPr>
        <p:spPr>
          <a:xfrm>
            <a:off x="571472" y="2786058"/>
            <a:ext cx="1928826" cy="1588"/>
          </a:xfrm>
          <a:prstGeom prst="line">
            <a:avLst/>
          </a:prstGeom>
          <a:ln w="22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- Ευθεία γραμμή σύνδεσης"/>
          <p:cNvCxnSpPr/>
          <p:nvPr/>
        </p:nvCxnSpPr>
        <p:spPr>
          <a:xfrm>
            <a:off x="1571604" y="3143248"/>
            <a:ext cx="1714512" cy="1588"/>
          </a:xfrm>
          <a:prstGeom prst="line">
            <a:avLst/>
          </a:prstGeom>
          <a:ln w="22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- Ευθεία γραμμή σύνδεσης"/>
          <p:cNvCxnSpPr/>
          <p:nvPr/>
        </p:nvCxnSpPr>
        <p:spPr>
          <a:xfrm>
            <a:off x="642910" y="3429000"/>
            <a:ext cx="2714644" cy="1588"/>
          </a:xfrm>
          <a:prstGeom prst="line">
            <a:avLst/>
          </a:prstGeom>
          <a:ln w="22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- Ευθεία γραμμή σύνδεσης"/>
          <p:cNvCxnSpPr/>
          <p:nvPr/>
        </p:nvCxnSpPr>
        <p:spPr>
          <a:xfrm>
            <a:off x="642910" y="3714752"/>
            <a:ext cx="2786082" cy="1588"/>
          </a:xfrm>
          <a:prstGeom prst="line">
            <a:avLst/>
          </a:prstGeom>
          <a:ln w="22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13 - Ευθεία γραμμή σύνδεσης"/>
          <p:cNvCxnSpPr/>
          <p:nvPr/>
        </p:nvCxnSpPr>
        <p:spPr>
          <a:xfrm>
            <a:off x="642910" y="4071942"/>
            <a:ext cx="5929354" cy="1588"/>
          </a:xfrm>
          <a:prstGeom prst="line">
            <a:avLst/>
          </a:prstGeom>
          <a:ln w="22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15 - Ευθεία γραμμή σύνδεσης"/>
          <p:cNvCxnSpPr/>
          <p:nvPr/>
        </p:nvCxnSpPr>
        <p:spPr>
          <a:xfrm>
            <a:off x="714348" y="4357694"/>
            <a:ext cx="5929354" cy="1588"/>
          </a:xfrm>
          <a:prstGeom prst="line">
            <a:avLst/>
          </a:prstGeom>
          <a:ln w="22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- Ευθεία γραμμή σύνδεσης"/>
          <p:cNvCxnSpPr/>
          <p:nvPr/>
        </p:nvCxnSpPr>
        <p:spPr>
          <a:xfrm>
            <a:off x="714348" y="4643446"/>
            <a:ext cx="6000792" cy="1588"/>
          </a:xfrm>
          <a:prstGeom prst="line">
            <a:avLst/>
          </a:prstGeom>
          <a:ln w="22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εία γραμμή σύνδεσης"/>
          <p:cNvCxnSpPr/>
          <p:nvPr/>
        </p:nvCxnSpPr>
        <p:spPr>
          <a:xfrm>
            <a:off x="642910" y="4929198"/>
            <a:ext cx="4000528" cy="1588"/>
          </a:xfrm>
          <a:prstGeom prst="line">
            <a:avLst/>
          </a:prstGeom>
          <a:ln w="22225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0"/>
            <a:ext cx="6498445" cy="3571876"/>
          </a:xfrm>
          <a:prstGeom prst="rect">
            <a:avLst/>
          </a:prstGeom>
          <a:ln w="28575">
            <a:solidFill>
              <a:schemeClr val="bg1"/>
            </a:solidFill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3500438"/>
            <a:ext cx="6439268" cy="3214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5" name="4 - Ευθεία γραμμή σύνδεσης"/>
          <p:cNvCxnSpPr/>
          <p:nvPr/>
        </p:nvCxnSpPr>
        <p:spPr>
          <a:xfrm>
            <a:off x="1571604" y="1071546"/>
            <a:ext cx="2786082" cy="158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- Ευθεία γραμμή σύνδεσης"/>
          <p:cNvCxnSpPr/>
          <p:nvPr/>
        </p:nvCxnSpPr>
        <p:spPr>
          <a:xfrm>
            <a:off x="-2428924" y="0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- Ευθεία γραμμή σύνδεσης"/>
          <p:cNvCxnSpPr/>
          <p:nvPr/>
        </p:nvCxnSpPr>
        <p:spPr>
          <a:xfrm>
            <a:off x="428596" y="1357298"/>
            <a:ext cx="4000528" cy="158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- Ευθεία γραμμή σύνδεσης"/>
          <p:cNvCxnSpPr/>
          <p:nvPr/>
        </p:nvCxnSpPr>
        <p:spPr>
          <a:xfrm>
            <a:off x="357158" y="1571612"/>
            <a:ext cx="4000528" cy="158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- Ευθεία γραμμή σύνδεσης"/>
          <p:cNvCxnSpPr/>
          <p:nvPr/>
        </p:nvCxnSpPr>
        <p:spPr>
          <a:xfrm>
            <a:off x="357158" y="1857364"/>
            <a:ext cx="4000528" cy="158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14 - Ευθεία γραμμή σύνδεσης"/>
          <p:cNvCxnSpPr/>
          <p:nvPr/>
        </p:nvCxnSpPr>
        <p:spPr>
          <a:xfrm>
            <a:off x="357158" y="2071678"/>
            <a:ext cx="4071966" cy="158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- Ευθεία γραμμή σύνδεσης"/>
          <p:cNvCxnSpPr/>
          <p:nvPr/>
        </p:nvCxnSpPr>
        <p:spPr>
          <a:xfrm>
            <a:off x="357158" y="2285992"/>
            <a:ext cx="4071966" cy="158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- Ευθεία γραμμή σύνδεσης"/>
          <p:cNvCxnSpPr/>
          <p:nvPr/>
        </p:nvCxnSpPr>
        <p:spPr>
          <a:xfrm>
            <a:off x="357158" y="2571744"/>
            <a:ext cx="4071966" cy="158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- Ευθεία γραμμή σύνδεσης"/>
          <p:cNvCxnSpPr/>
          <p:nvPr/>
        </p:nvCxnSpPr>
        <p:spPr>
          <a:xfrm>
            <a:off x="357158" y="2786058"/>
            <a:ext cx="3643338" cy="1588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7215238" cy="6425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άμεσος">
  <a:themeElements>
    <a:clrScheme name="Διάμεσος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Διάμεσος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Διάμεσος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95</TotalTime>
  <Words>236</Words>
  <Application>Microsoft Office PowerPoint</Application>
  <PresentationFormat>Προβολή στην οθόνη (4:3)</PresentationFormat>
  <Paragraphs>29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Διάμεσος</vt:lpstr>
      <vt:lpstr>ΚΕΦΑΛΑΙΟ 4ο </vt:lpstr>
      <vt:lpstr>  Πως μπορούμε να δημιουργήσουμε εγκάρσια κύματα; </vt:lpstr>
      <vt:lpstr>Διαφάνεια 3</vt:lpstr>
      <vt:lpstr>   Πως μπορούμε να δημιουργήσουμε διαμήκη κύματα; </vt:lpstr>
      <vt:lpstr>Τα μηχανικά κύματα, διακρίνονται σε δύο τύπους: </vt:lpstr>
      <vt:lpstr>Τα μηχανικά κύματα, διακρίνονται σε δύο τύπους: </vt:lpstr>
      <vt:lpstr>Διαφάνεια 7</vt:lpstr>
      <vt:lpstr>Διαφάνεια 8</vt:lpstr>
      <vt:lpstr>Διαφάνεια 9</vt:lpstr>
      <vt:lpstr>7) ΔΙΑΔΟΣΗ ΚΥΜΑΤΩΝ</vt:lpstr>
      <vt:lpstr>Διαφάνεια 11</vt:lpstr>
      <vt:lpstr>Διαφάνεια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Βούλα</dc:creator>
  <cp:lastModifiedBy>Βούλα</cp:lastModifiedBy>
  <cp:revision>22</cp:revision>
  <dcterms:created xsi:type="dcterms:W3CDTF">2025-01-07T08:30:11Z</dcterms:created>
  <dcterms:modified xsi:type="dcterms:W3CDTF">2026-01-19T09:28:15Z</dcterms:modified>
</cp:coreProperties>
</file>