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0" r:id="rId3"/>
    <p:sldId id="279" r:id="rId4"/>
    <p:sldId id="272" r:id="rId5"/>
    <p:sldId id="257" r:id="rId6"/>
    <p:sldId id="258" r:id="rId7"/>
    <p:sldId id="259" r:id="rId8"/>
    <p:sldId id="260" r:id="rId9"/>
    <p:sldId id="261" r:id="rId10"/>
    <p:sldId id="271" r:id="rId11"/>
    <p:sldId id="274" r:id="rId12"/>
    <p:sldId id="275" r:id="rId13"/>
    <p:sldId id="276" r:id="rId14"/>
    <p:sldId id="273" r:id="rId15"/>
    <p:sldId id="277" r:id="rId16"/>
    <p:sldId id="278" r:id="rId17"/>
    <p:sldId id="262" r:id="rId18"/>
    <p:sldId id="263" r:id="rId19"/>
    <p:sldId id="264" r:id="rId20"/>
    <p:sldId id="265" r:id="rId21"/>
    <p:sldId id="266" r:id="rId22"/>
    <p:sldId id="267" r:id="rId23"/>
    <p:sldId id="268"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160EA64-D806-43AC-9DF2-F8C432F32B4C}" type="datetimeFigureOut">
              <a:rPr lang="en-US" dirty="0"/>
              <a:t>9/20/2024</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9/20/2024</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9/20/2024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Welsh-speaking_population" TargetMode="External"/><Relationship Id="rId2" Type="http://schemas.openxmlformats.org/officeDocument/2006/relationships/hyperlink" Target="https://en.wikipedia.org/wiki/2021_United_Kingdom_censu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UNESCO" TargetMode="External"/><Relationship Id="rId2" Type="http://schemas.openxmlformats.org/officeDocument/2006/relationships/hyperlink" Target="https://en.wikipedia.org/wiki/Welsh-medium_educati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bbc.co.uk/sounds/play/live:bbc_radio_cymr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natolia" TargetMode="External"/><Relationship Id="rId13" Type="http://schemas.openxmlformats.org/officeDocument/2006/relationships/hyperlink" Target="https://en.wikipedia.org/wiki/Welsh_language" TargetMode="External"/><Relationship Id="rId3" Type="http://schemas.openxmlformats.org/officeDocument/2006/relationships/hyperlink" Target="https://en.wikipedia.org/wiki/Help:Pronunciation_respelling_key" TargetMode="External"/><Relationship Id="rId7" Type="http://schemas.openxmlformats.org/officeDocument/2006/relationships/hyperlink" Target="https://en.wikipedia.org/wiki/Europe" TargetMode="External"/><Relationship Id="rId12" Type="http://schemas.openxmlformats.org/officeDocument/2006/relationships/hyperlink" Target="https://en.wikipedia.org/wiki/Scottish_Gaelic" TargetMode="External"/><Relationship Id="rId17" Type="http://schemas.openxmlformats.org/officeDocument/2006/relationships/hyperlink" Target="https://en.wikipedia.org/wiki/Language_revitalization" TargetMode="External"/><Relationship Id="rId2" Type="http://schemas.openxmlformats.org/officeDocument/2006/relationships/hyperlink" Target="https://en.wikipedia.org/wiki/Help:IPA/English" TargetMode="External"/><Relationship Id="rId16" Type="http://schemas.openxmlformats.org/officeDocument/2006/relationships/hyperlink" Target="https://en.wikipedia.org/wiki/Manx_language" TargetMode="External"/><Relationship Id="rId1" Type="http://schemas.openxmlformats.org/officeDocument/2006/relationships/slideLayout" Target="../slideLayouts/slideLayout2.xml"/><Relationship Id="rId6" Type="http://schemas.openxmlformats.org/officeDocument/2006/relationships/hyperlink" Target="https://en.wikipedia.org/wiki/Proto-Celtic_language" TargetMode="External"/><Relationship Id="rId11" Type="http://schemas.openxmlformats.org/officeDocument/2006/relationships/hyperlink" Target="https://en.wikipedia.org/wiki/Irish_language" TargetMode="External"/><Relationship Id="rId5" Type="http://schemas.openxmlformats.org/officeDocument/2006/relationships/hyperlink" Target="https://en.wikipedia.org/wiki/Language_family" TargetMode="External"/><Relationship Id="rId15" Type="http://schemas.openxmlformats.org/officeDocument/2006/relationships/hyperlink" Target="https://en.wikipedia.org/wiki/Cornish_language" TargetMode="External"/><Relationship Id="rId10" Type="http://schemas.openxmlformats.org/officeDocument/2006/relationships/hyperlink" Target="https://en.wikipedia.org/wiki/Breton_language" TargetMode="External"/><Relationship Id="rId4" Type="http://schemas.openxmlformats.org/officeDocument/2006/relationships/hyperlink" Target="https://en.wikipedia.org/wiki/Indo-European_languages" TargetMode="External"/><Relationship Id="rId9" Type="http://schemas.openxmlformats.org/officeDocument/2006/relationships/hyperlink" Target="https://en.wikipedia.org/wiki/Celtic_diaspora_(disambiguation)" TargetMode="External"/><Relationship Id="rId14" Type="http://schemas.openxmlformats.org/officeDocument/2006/relationships/hyperlink" Target="https://en.wikipedia.org/wiki/Revived_langu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Ireland" TargetMode="External"/><Relationship Id="rId13" Type="http://schemas.openxmlformats.org/officeDocument/2006/relationships/hyperlink" Target="https://en.wikipedia.org/wiki/Chubut_Province" TargetMode="External"/><Relationship Id="rId3" Type="http://schemas.openxmlformats.org/officeDocument/2006/relationships/hyperlink" Target="https://en.wikipedia.org/wiki/Goidelic_languages" TargetMode="External"/><Relationship Id="rId7" Type="http://schemas.openxmlformats.org/officeDocument/2006/relationships/hyperlink" Target="https://en.wikipedia.org/wiki/Gaeltacht" TargetMode="External"/><Relationship Id="rId12" Type="http://schemas.openxmlformats.org/officeDocument/2006/relationships/hyperlink" Target="https://en.wikipedia.org/wiki/England" TargetMode="External"/><Relationship Id="rId2" Type="http://schemas.openxmlformats.org/officeDocument/2006/relationships/hyperlink" Target="https://en.wikipedia.org/wiki/Irish_language" TargetMode="External"/><Relationship Id="rId1" Type="http://schemas.openxmlformats.org/officeDocument/2006/relationships/slideLayout" Target="../slideLayouts/slideLayout7.xml"/><Relationship Id="rId6" Type="http://schemas.openxmlformats.org/officeDocument/2006/relationships/hyperlink" Target="https://en.wikipedia.org/wiki/United_States" TargetMode="External"/><Relationship Id="rId11" Type="http://schemas.openxmlformats.org/officeDocument/2006/relationships/hyperlink" Target="https://en.wikipedia.org/wiki/Wales" TargetMode="External"/><Relationship Id="rId5" Type="http://schemas.openxmlformats.org/officeDocument/2006/relationships/hyperlink" Target="https://en.wikipedia.org/wiki/United_Kingdom" TargetMode="External"/><Relationship Id="rId15" Type="http://schemas.openxmlformats.org/officeDocument/2006/relationships/hyperlink" Target="https://en.wikipedia.org/wiki/Canada" TargetMode="External"/><Relationship Id="rId10" Type="http://schemas.openxmlformats.org/officeDocument/2006/relationships/hyperlink" Target="https://en.wikipedia.org/wiki/Brittonic_languages" TargetMode="External"/><Relationship Id="rId4" Type="http://schemas.openxmlformats.org/officeDocument/2006/relationships/hyperlink" Target="https://en.wikipedia.org/wiki/Republic_of_Ireland" TargetMode="External"/><Relationship Id="rId9" Type="http://schemas.openxmlformats.org/officeDocument/2006/relationships/hyperlink" Target="https://en.wikipedia.org/wiki/Welsh_language" TargetMode="External"/><Relationship Id="rId14" Type="http://schemas.openxmlformats.org/officeDocument/2006/relationships/hyperlink" Target="https://en.wikipedia.org/wiki/Argentin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Cornish_language" TargetMode="External"/><Relationship Id="rId13" Type="http://schemas.openxmlformats.org/officeDocument/2006/relationships/hyperlink" Target="https://en.wikipedia.org/wiki/Cornwall" TargetMode="External"/><Relationship Id="rId18" Type="http://schemas.openxmlformats.org/officeDocument/2006/relationships/hyperlink" Target="https://en.wikipedia.org/wiki/Celtic_languages#cite_note-39" TargetMode="External"/><Relationship Id="rId3" Type="http://schemas.openxmlformats.org/officeDocument/2006/relationships/hyperlink" Target="https://en.wikipedia.org/wiki/Goidelic_languages" TargetMode="External"/><Relationship Id="rId7" Type="http://schemas.openxmlformats.org/officeDocument/2006/relationships/hyperlink" Target="https://en.wikipedia.org/wiki/Scotland" TargetMode="External"/><Relationship Id="rId12" Type="http://schemas.openxmlformats.org/officeDocument/2006/relationships/hyperlink" Target="https://en.wikipedia.org/wiki/Celtic_languages#cite_note-BBC_BBC/British_Council-35" TargetMode="External"/><Relationship Id="rId17" Type="http://schemas.openxmlformats.org/officeDocument/2006/relationships/hyperlink" Target="https://en.wikipedia.org/wiki/Celtic_languages#cite_note-38" TargetMode="External"/><Relationship Id="rId2" Type="http://schemas.openxmlformats.org/officeDocument/2006/relationships/hyperlink" Target="https://en.wikipedia.org/wiki/Scottish_Gaelic" TargetMode="External"/><Relationship Id="rId16" Type="http://schemas.openxmlformats.org/officeDocument/2006/relationships/hyperlink" Target="https://en.wikipedia.org/wiki/Celtic_languages#cite_note-37" TargetMode="External"/><Relationship Id="rId1" Type="http://schemas.openxmlformats.org/officeDocument/2006/relationships/slideLayout" Target="../slideLayouts/slideLayout7.xml"/><Relationship Id="rId6" Type="http://schemas.openxmlformats.org/officeDocument/2006/relationships/hyperlink" Target="https://en.wikipedia.org/wiki/Celtic_languages#cite_note-30" TargetMode="External"/><Relationship Id="rId11" Type="http://schemas.openxmlformats.org/officeDocument/2006/relationships/hyperlink" Target="https://en.wikipedia.org/wiki/Celtic_languages#cite_note-34" TargetMode="External"/><Relationship Id="rId5" Type="http://schemas.openxmlformats.org/officeDocument/2006/relationships/hyperlink" Target="https://en.wikipedia.org/wiki/Nova_Scotia" TargetMode="External"/><Relationship Id="rId15" Type="http://schemas.openxmlformats.org/officeDocument/2006/relationships/hyperlink" Target="https://en.wikipedia.org/wiki/Celtic_languages#cite_note-iomtoday.co.im-8" TargetMode="External"/><Relationship Id="rId10" Type="http://schemas.openxmlformats.org/officeDocument/2006/relationships/hyperlink" Target="https://en.wikipedia.org/wiki/Celtic_languages#cite_note-33" TargetMode="External"/><Relationship Id="rId19" Type="http://schemas.openxmlformats.org/officeDocument/2006/relationships/hyperlink" Target="https://en.wikipedia.org/wiki/Isle_of_Man" TargetMode="External"/><Relationship Id="rId4" Type="http://schemas.openxmlformats.org/officeDocument/2006/relationships/hyperlink" Target="https://en.wikipedia.org/wiki/Celtic_languages#cite_note-2011_Scotland_Census-29" TargetMode="External"/><Relationship Id="rId9" Type="http://schemas.openxmlformats.org/officeDocument/2006/relationships/hyperlink" Target="https://en.wikipedia.org/wiki/Brittonic_languages" TargetMode="External"/><Relationship Id="rId14" Type="http://schemas.openxmlformats.org/officeDocument/2006/relationships/hyperlink" Target="https://en.wikipedia.org/wiki/Manx_languag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8C269F-EB8D-AAD8-6DD7-C3AF70BC9B67}"/>
              </a:ext>
            </a:extLst>
          </p:cNvPr>
          <p:cNvSpPr>
            <a:spLocks noGrp="1"/>
          </p:cNvSpPr>
          <p:nvPr>
            <p:ph type="ctrTitle"/>
          </p:nvPr>
        </p:nvSpPr>
        <p:spPr/>
        <p:txBody>
          <a:bodyPr/>
          <a:lstStyle/>
          <a:p>
            <a:r>
              <a:rPr lang="en-US" dirty="0"/>
              <a:t>European</a:t>
            </a:r>
            <a:r>
              <a:rPr lang="el-GR" dirty="0"/>
              <a:t> </a:t>
            </a:r>
            <a:r>
              <a:rPr lang="el-GR" dirty="0" err="1"/>
              <a:t>language</a:t>
            </a:r>
            <a:r>
              <a:rPr lang="el-GR" dirty="0"/>
              <a:t> </a:t>
            </a:r>
            <a:r>
              <a:rPr lang="el-GR" dirty="0" err="1"/>
              <a:t>day</a:t>
            </a:r>
            <a:endParaRPr lang="el-GR" dirty="0"/>
          </a:p>
        </p:txBody>
      </p:sp>
      <p:sp>
        <p:nvSpPr>
          <p:cNvPr id="3" name="Υπότιτλος 2">
            <a:extLst>
              <a:ext uri="{FF2B5EF4-FFF2-40B4-BE49-F238E27FC236}">
                <a16:creationId xmlns:a16="http://schemas.microsoft.com/office/drawing/2014/main" id="{7DF16130-E5AF-8B3B-49E0-CD401131DA04}"/>
              </a:ext>
            </a:extLst>
          </p:cNvPr>
          <p:cNvSpPr>
            <a:spLocks noGrp="1"/>
          </p:cNvSpPr>
          <p:nvPr>
            <p:ph type="subTitle" idx="1"/>
          </p:nvPr>
        </p:nvSpPr>
        <p:spPr/>
        <p:txBody>
          <a:bodyPr/>
          <a:lstStyle/>
          <a:p>
            <a:r>
              <a:rPr lang="el-GR" dirty="0"/>
              <a:t>UNITED KINGDOM</a:t>
            </a:r>
          </a:p>
          <a:p>
            <a:r>
              <a:rPr lang="el-GR" dirty="0"/>
              <a:t>WALES</a:t>
            </a:r>
          </a:p>
        </p:txBody>
      </p:sp>
    </p:spTree>
    <p:extLst>
      <p:ext uri="{BB962C8B-B14F-4D97-AF65-F5344CB8AC3E}">
        <p14:creationId xmlns:p14="http://schemas.microsoft.com/office/powerpoint/2010/main" val="303242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BC5100-AECC-33EF-1140-7283BA6109AD}"/>
              </a:ext>
            </a:extLst>
          </p:cNvPr>
          <p:cNvSpPr>
            <a:spLocks noGrp="1"/>
          </p:cNvSpPr>
          <p:nvPr>
            <p:ph type="title"/>
          </p:nvPr>
        </p:nvSpPr>
        <p:spPr/>
        <p:txBody>
          <a:bodyPr/>
          <a:lstStyle/>
          <a:p>
            <a:r>
              <a:rPr lang="el-GR" dirty="0"/>
              <a:t>WALES</a:t>
            </a:r>
          </a:p>
        </p:txBody>
      </p:sp>
      <p:pic>
        <p:nvPicPr>
          <p:cNvPr id="5" name="Θέση περιεχομένου 4" descr="Εικόνα που περιέχει κείμενο, χάρτης&#10;&#10;Περιγραφή που δημιουργήθηκε αυτόματα">
            <a:extLst>
              <a:ext uri="{FF2B5EF4-FFF2-40B4-BE49-F238E27FC236}">
                <a16:creationId xmlns:a16="http://schemas.microsoft.com/office/drawing/2014/main" id="{5A07C2E6-DCDB-98CC-FA9B-33147F643DF4}"/>
              </a:ext>
            </a:extLst>
          </p:cNvPr>
          <p:cNvPicPr>
            <a:picLocks noGrp="1" noChangeAspect="1"/>
          </p:cNvPicPr>
          <p:nvPr>
            <p:ph idx="1"/>
          </p:nvPr>
        </p:nvPicPr>
        <p:blipFill>
          <a:blip r:embed="rId2"/>
          <a:stretch>
            <a:fillRect/>
          </a:stretch>
        </p:blipFill>
        <p:spPr>
          <a:xfrm>
            <a:off x="3519949" y="2497395"/>
            <a:ext cx="4906296" cy="3736258"/>
          </a:xfrm>
        </p:spPr>
      </p:pic>
    </p:spTree>
    <p:extLst>
      <p:ext uri="{BB962C8B-B14F-4D97-AF65-F5344CB8AC3E}">
        <p14:creationId xmlns:p14="http://schemas.microsoft.com/office/powerpoint/2010/main" val="421170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57B924-8C5E-F64A-46F8-3173B71BE153}"/>
              </a:ext>
            </a:extLst>
          </p:cNvPr>
          <p:cNvSpPr>
            <a:spLocks noGrp="1"/>
          </p:cNvSpPr>
          <p:nvPr>
            <p:ph type="title"/>
          </p:nvPr>
        </p:nvSpPr>
        <p:spPr/>
        <p:txBody>
          <a:bodyPr/>
          <a:lstStyle/>
          <a:p>
            <a:r>
              <a:rPr lang="el-GR" dirty="0"/>
              <a:t>A BRIEF HISTORY OF WALES</a:t>
            </a:r>
          </a:p>
        </p:txBody>
      </p:sp>
      <p:pic>
        <p:nvPicPr>
          <p:cNvPr id="5" name="Θέση περιεχομένου 4" descr="Εικόνα που περιέχει κτίριο, εξωτερικός χώρος/ύπαιθρος, Αψίδα, Ερείπια&#10;&#10;Περιγραφή που δημιουργήθηκε αυτόματα">
            <a:extLst>
              <a:ext uri="{FF2B5EF4-FFF2-40B4-BE49-F238E27FC236}">
                <a16:creationId xmlns:a16="http://schemas.microsoft.com/office/drawing/2014/main" id="{B166ECA7-6F44-A41A-F7E8-3ADD11FA4C5F}"/>
              </a:ext>
            </a:extLst>
          </p:cNvPr>
          <p:cNvPicPr>
            <a:picLocks noGrp="1" noChangeAspect="1"/>
          </p:cNvPicPr>
          <p:nvPr>
            <p:ph idx="1"/>
          </p:nvPr>
        </p:nvPicPr>
        <p:blipFill>
          <a:blip r:embed="rId2"/>
          <a:stretch>
            <a:fillRect/>
          </a:stretch>
        </p:blipFill>
        <p:spPr>
          <a:xfrm>
            <a:off x="4119716" y="2959510"/>
            <a:ext cx="3637936" cy="2222089"/>
          </a:xfrm>
        </p:spPr>
      </p:pic>
    </p:spTree>
    <p:extLst>
      <p:ext uri="{BB962C8B-B14F-4D97-AF65-F5344CB8AC3E}">
        <p14:creationId xmlns:p14="http://schemas.microsoft.com/office/powerpoint/2010/main" val="249194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6A9CB6-C36C-7FEF-729F-108ED5213419}"/>
              </a:ext>
            </a:extLst>
          </p:cNvPr>
          <p:cNvSpPr>
            <a:spLocks noGrp="1"/>
          </p:cNvSpPr>
          <p:nvPr>
            <p:ph type="title"/>
          </p:nvPr>
        </p:nvSpPr>
        <p:spPr/>
        <p:txBody>
          <a:bodyPr/>
          <a:lstStyle/>
          <a:p>
            <a:r>
              <a:rPr lang="el-GR" dirty="0"/>
              <a:t>WHEN DID WALES CAME INTO EXISTENCE?</a:t>
            </a:r>
          </a:p>
        </p:txBody>
      </p:sp>
      <p:sp>
        <p:nvSpPr>
          <p:cNvPr id="3" name="Θέση περιεχομένου 2">
            <a:extLst>
              <a:ext uri="{FF2B5EF4-FFF2-40B4-BE49-F238E27FC236}">
                <a16:creationId xmlns:a16="http://schemas.microsoft.com/office/drawing/2014/main" id="{333529CF-0BF8-91A6-AF3D-C0192C9A5819}"/>
              </a:ext>
            </a:extLst>
          </p:cNvPr>
          <p:cNvSpPr>
            <a:spLocks noGrp="1"/>
          </p:cNvSpPr>
          <p:nvPr>
            <p:ph idx="1"/>
          </p:nvPr>
        </p:nvSpPr>
        <p:spPr/>
        <p:txBody>
          <a:bodyPr/>
          <a:lstStyle/>
          <a:p>
            <a:r>
              <a:rPr lang="en-US" dirty="0"/>
              <a:t>As a country, Wales began with Henry VIII's Act of Union in 1536. Before that time Wales had been a loose collection of independent kingdoms and lordships with influxes and incursions from Europe. It's believed that Wales, as an area of land, has been inhabited since 250,000 BC</a:t>
            </a:r>
            <a:endParaRPr lang="el-GR" dirty="0"/>
          </a:p>
        </p:txBody>
      </p:sp>
    </p:spTree>
    <p:extLst>
      <p:ext uri="{BB962C8B-B14F-4D97-AF65-F5344CB8AC3E}">
        <p14:creationId xmlns:p14="http://schemas.microsoft.com/office/powerpoint/2010/main" val="4001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C8FA8-F862-7743-E822-0F69CFAA02C5}"/>
              </a:ext>
            </a:extLst>
          </p:cNvPr>
          <p:cNvSpPr>
            <a:spLocks noGrp="1"/>
          </p:cNvSpPr>
          <p:nvPr>
            <p:ph type="title"/>
          </p:nvPr>
        </p:nvSpPr>
        <p:spPr/>
        <p:txBody>
          <a:bodyPr/>
          <a:lstStyle/>
          <a:p>
            <a:r>
              <a:rPr lang="el-GR" dirty="0"/>
              <a:t>WHO ARE THE WELSH?</a:t>
            </a:r>
          </a:p>
        </p:txBody>
      </p:sp>
      <p:sp>
        <p:nvSpPr>
          <p:cNvPr id="3" name="Θέση περιεχομένου 2">
            <a:extLst>
              <a:ext uri="{FF2B5EF4-FFF2-40B4-BE49-F238E27FC236}">
                <a16:creationId xmlns:a16="http://schemas.microsoft.com/office/drawing/2014/main" id="{DFA8E420-1958-9F51-214A-EF469F795B7D}"/>
              </a:ext>
            </a:extLst>
          </p:cNvPr>
          <p:cNvSpPr>
            <a:spLocks noGrp="1"/>
          </p:cNvSpPr>
          <p:nvPr>
            <p:ph idx="1"/>
          </p:nvPr>
        </p:nvSpPr>
        <p:spPr/>
        <p:txBody>
          <a:bodyPr/>
          <a:lstStyle/>
          <a:p>
            <a:r>
              <a:rPr lang="el-GR" dirty="0"/>
              <a:t>T</a:t>
            </a:r>
            <a:r>
              <a:rPr lang="en-US" dirty="0"/>
              <a:t>he Welsh today are descended from many people. Celtic tribes from Europe came to settle the whole of the British isles around 500-100 BC, alongside the original Iron Age population.</a:t>
            </a:r>
          </a:p>
          <a:p>
            <a:r>
              <a:rPr lang="en-US" dirty="0"/>
              <a:t>It was their language which sowed the seeds of the modern Welsh language. Roman and Saxon invasions pushed the original Britons into the land area of Wales, where they became the Welsh people. Inward and outward migration has added diverse new layers of population across history</a:t>
            </a:r>
          </a:p>
          <a:p>
            <a:endParaRPr lang="el-GR" dirty="0"/>
          </a:p>
        </p:txBody>
      </p:sp>
    </p:spTree>
    <p:extLst>
      <p:ext uri="{BB962C8B-B14F-4D97-AF65-F5344CB8AC3E}">
        <p14:creationId xmlns:p14="http://schemas.microsoft.com/office/powerpoint/2010/main" val="188176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839AB8-82AA-F455-1296-B7465A2FE5C0}"/>
              </a:ext>
            </a:extLst>
          </p:cNvPr>
          <p:cNvSpPr>
            <a:spLocks noGrp="1"/>
          </p:cNvSpPr>
          <p:nvPr>
            <p:ph type="title"/>
          </p:nvPr>
        </p:nvSpPr>
        <p:spPr>
          <a:xfrm>
            <a:off x="985544" y="1584710"/>
            <a:ext cx="3688580" cy="3688580"/>
          </a:xfrm>
          <a:prstGeom prst="ellipse">
            <a:avLst/>
          </a:prstGeom>
          <a:solidFill>
            <a:schemeClr val="accent2"/>
          </a:solidFill>
          <a:ln>
            <a:noFill/>
          </a:ln>
        </p:spPr>
        <p:txBody>
          <a:bodyPr vert="horz" lIns="182880" tIns="182880" rIns="182880" bIns="182880" rtlCol="0" anchor="ctr">
            <a:normAutofit/>
          </a:bodyPr>
          <a:lstStyle/>
          <a:p>
            <a:r>
              <a:rPr lang="en-US" sz="3600" dirty="0">
                <a:solidFill>
                  <a:srgbClr val="FFFFFF"/>
                </a:solidFill>
              </a:rPr>
              <a:t>WELSH FLAG</a:t>
            </a:r>
          </a:p>
        </p:txBody>
      </p:sp>
      <p:sp>
        <p:nvSpPr>
          <p:cNvPr id="10" name="Oval 9">
            <a:extLst>
              <a:ext uri="{FF2B5EF4-FFF2-40B4-BE49-F238E27FC236}">
                <a16:creationId xmlns:a16="http://schemas.microsoft.com/office/drawing/2014/main" id="{C8FF6957-7685-4DF7-BB4C-6456C44AD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868" y="1443035"/>
            <a:ext cx="3971932" cy="397193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A2F26F-A87E-42B6-9C9A-1175F3325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640080"/>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AD368C0-A83C-46B0-ABA8-DF3EA478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802767"/>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ζωγραφιά, εικονογράφηση, σκίτσο/σχέδιο, clipart&#10;&#10;Περιγραφή που δημιουργήθηκε αυτόματα">
            <a:extLst>
              <a:ext uri="{FF2B5EF4-FFF2-40B4-BE49-F238E27FC236}">
                <a16:creationId xmlns:a16="http://schemas.microsoft.com/office/drawing/2014/main" id="{D87BDDB9-D908-CE07-6CFB-CCE34B714B85}"/>
              </a:ext>
            </a:extLst>
          </p:cNvPr>
          <p:cNvPicPr>
            <a:picLocks noGrp="1" noChangeAspect="1"/>
          </p:cNvPicPr>
          <p:nvPr>
            <p:ph idx="1"/>
          </p:nvPr>
        </p:nvPicPr>
        <p:blipFill>
          <a:blip r:embed="rId2"/>
          <a:srcRect l="10370" r="13621" b="2"/>
          <a:stretch/>
        </p:blipFill>
        <p:spPr>
          <a:xfrm>
            <a:off x="6105321" y="1122807"/>
            <a:ext cx="4961301" cy="4297680"/>
          </a:xfrm>
          <a:prstGeom prst="rect">
            <a:avLst/>
          </a:prstGeom>
        </p:spPr>
      </p:pic>
    </p:spTree>
    <p:extLst>
      <p:ext uri="{BB962C8B-B14F-4D97-AF65-F5344CB8AC3E}">
        <p14:creationId xmlns:p14="http://schemas.microsoft.com/office/powerpoint/2010/main" val="18575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7EB96C-F9A9-A7CE-E5CE-3E1416D839ED}"/>
              </a:ext>
            </a:extLst>
          </p:cNvPr>
          <p:cNvSpPr>
            <a:spLocks noGrp="1"/>
          </p:cNvSpPr>
          <p:nvPr>
            <p:ph type="title"/>
          </p:nvPr>
        </p:nvSpPr>
        <p:spPr/>
        <p:txBody>
          <a:bodyPr/>
          <a:lstStyle/>
          <a:p>
            <a:r>
              <a:rPr lang="el-GR" dirty="0"/>
              <a:t>WHERE DOES THE WELSH FLAG COME FROM?</a:t>
            </a:r>
          </a:p>
        </p:txBody>
      </p:sp>
      <p:sp>
        <p:nvSpPr>
          <p:cNvPr id="3" name="Θέση περιεχομένου 2">
            <a:extLst>
              <a:ext uri="{FF2B5EF4-FFF2-40B4-BE49-F238E27FC236}">
                <a16:creationId xmlns:a16="http://schemas.microsoft.com/office/drawing/2014/main" id="{DA34EEF0-83E4-8C08-9BE5-A8C7CD4A5B12}"/>
              </a:ext>
            </a:extLst>
          </p:cNvPr>
          <p:cNvSpPr>
            <a:spLocks noGrp="1"/>
          </p:cNvSpPr>
          <p:nvPr>
            <p:ph idx="1"/>
          </p:nvPr>
        </p:nvSpPr>
        <p:spPr/>
        <p:txBody>
          <a:bodyPr/>
          <a:lstStyle/>
          <a:p>
            <a:r>
              <a:rPr lang="en-US" dirty="0"/>
              <a:t>The origins of the Red Dragon flag, or "y </a:t>
            </a:r>
            <a:r>
              <a:rPr lang="en-US" dirty="0" err="1"/>
              <a:t>Draig</a:t>
            </a:r>
            <a:r>
              <a:rPr lang="en-US" dirty="0"/>
              <a:t> </a:t>
            </a:r>
            <a:r>
              <a:rPr lang="en-US" dirty="0" err="1"/>
              <a:t>Goch</a:t>
            </a:r>
            <a:r>
              <a:rPr lang="en-US" dirty="0"/>
              <a:t>", could date back to the Roman period, when the dragon (or draco) was used by Roman military cohorts at the time of the Emperor Trajan. After the Romans left, the Red Dragon remained as a key emblem of Wales and there are accounts of battles against the Saxons under the Red Dragon.</a:t>
            </a:r>
          </a:p>
          <a:p>
            <a:r>
              <a:rPr lang="en-US" dirty="0"/>
              <a:t>The Tudors adopted the Red Dragon, and the Welsh-born future Henry VII took to the battle of Bosworth Field under the Red Dragon standard.</a:t>
            </a:r>
          </a:p>
          <a:p>
            <a:endParaRPr lang="el-GR" dirty="0"/>
          </a:p>
        </p:txBody>
      </p:sp>
    </p:spTree>
    <p:extLst>
      <p:ext uri="{BB962C8B-B14F-4D97-AF65-F5344CB8AC3E}">
        <p14:creationId xmlns:p14="http://schemas.microsoft.com/office/powerpoint/2010/main" val="83946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D38C07-6B04-ED7D-8245-88487CB8F5F0}"/>
              </a:ext>
            </a:extLst>
          </p:cNvPr>
          <p:cNvSpPr>
            <a:spLocks noGrp="1"/>
          </p:cNvSpPr>
          <p:nvPr>
            <p:ph type="title"/>
          </p:nvPr>
        </p:nvSpPr>
        <p:spPr/>
        <p:txBody>
          <a:bodyPr/>
          <a:lstStyle/>
          <a:p>
            <a:r>
              <a:rPr lang="el-GR" dirty="0"/>
              <a:t>WHERE DOES THE WORD WALES COME FROM?</a:t>
            </a:r>
          </a:p>
        </p:txBody>
      </p:sp>
      <p:sp>
        <p:nvSpPr>
          <p:cNvPr id="3" name="Θέση περιεχομένου 2">
            <a:extLst>
              <a:ext uri="{FF2B5EF4-FFF2-40B4-BE49-F238E27FC236}">
                <a16:creationId xmlns:a16="http://schemas.microsoft.com/office/drawing/2014/main" id="{26EB3B0F-FC78-8CCB-6664-4AD7CFF16350}"/>
              </a:ext>
            </a:extLst>
          </p:cNvPr>
          <p:cNvSpPr>
            <a:spLocks noGrp="1"/>
          </p:cNvSpPr>
          <p:nvPr>
            <p:ph idx="1"/>
          </p:nvPr>
        </p:nvSpPr>
        <p:spPr/>
        <p:txBody>
          <a:bodyPr/>
          <a:lstStyle/>
          <a:p>
            <a:r>
              <a:rPr lang="en-US" dirty="0"/>
              <a:t>The origin of the word Wales is a strange one. It is a variation on a common word used hundreds of years ago by the Anglo Saxons to mean foreigners or outsiders. Variations of the same word can be found in other countries, such as Walloon part of Belgium.</a:t>
            </a:r>
          </a:p>
          <a:p>
            <a:r>
              <a:rPr lang="en-US" dirty="0"/>
              <a:t>Since this word is one given to the principality by the Anglo-Saxons rather than by ourselves, it could be argued that Cymru (meaning friends/companions) is a preferable one to Wales, although the origins are long enough in the past for us to be equally proud of both names today.</a:t>
            </a:r>
          </a:p>
          <a:p>
            <a:r>
              <a:rPr lang="en-US" dirty="0"/>
              <a:t>Interestingly, a variation on Cymru can also be found outside Wales, as the name of the northern English county of Cumbria has similar linguistic origins.</a:t>
            </a:r>
          </a:p>
          <a:p>
            <a:endParaRPr lang="el-GR" dirty="0"/>
          </a:p>
        </p:txBody>
      </p:sp>
    </p:spTree>
    <p:extLst>
      <p:ext uri="{BB962C8B-B14F-4D97-AF65-F5344CB8AC3E}">
        <p14:creationId xmlns:p14="http://schemas.microsoft.com/office/powerpoint/2010/main" val="361789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B7C03-484E-D516-E94F-BF42499F2D2D}"/>
              </a:ext>
            </a:extLst>
          </p:cNvPr>
          <p:cNvSpPr txBox="1"/>
          <p:nvPr/>
        </p:nvSpPr>
        <p:spPr>
          <a:xfrm>
            <a:off x="1219199" y="2138797"/>
            <a:ext cx="9104671" cy="1754326"/>
          </a:xfrm>
          <a:prstGeom prst="rect">
            <a:avLst/>
          </a:prstGeom>
          <a:noFill/>
        </p:spPr>
        <p:txBody>
          <a:bodyPr wrap="square">
            <a:spAutoFit/>
          </a:bodyPr>
          <a:lstStyle/>
          <a:p>
            <a:r>
              <a:rPr lang="en-US" dirty="0"/>
              <a:t>According to the </a:t>
            </a:r>
            <a:r>
              <a:rPr lang="en-US" dirty="0">
                <a:hlinkClick r:id="rId2" tooltip="2021 United Kingdom census"/>
              </a:rPr>
              <a:t>2021 census</a:t>
            </a:r>
            <a:r>
              <a:rPr lang="en-US" dirty="0"/>
              <a:t>, the </a:t>
            </a:r>
            <a:r>
              <a:rPr lang="en-US" dirty="0">
                <a:hlinkClick r:id="rId3" tooltip="Welsh-speaking population"/>
              </a:rPr>
              <a:t>Welsh-speaking population</a:t>
            </a:r>
            <a:r>
              <a:rPr lang="en-US" dirty="0"/>
              <a:t> of Wales aged three or older was 538,300 (17.8%) and nearly three quarters of the population in Wales said they had no Welsh language skills.</a:t>
            </a:r>
            <a:r>
              <a:rPr lang="el-GR" baseline="30000" dirty="0"/>
              <a:t> </a:t>
            </a:r>
            <a:r>
              <a:rPr lang="en-US" dirty="0"/>
              <a:t>Other estimates suggest that 862,700 people (28.0%) aged three or older in Wales could speak Welsh in March 2024.</a:t>
            </a:r>
            <a:r>
              <a:rPr lang="el-GR" baseline="30000" dirty="0"/>
              <a:t> </a:t>
            </a:r>
            <a:r>
              <a:rPr lang="en-US" dirty="0"/>
              <a:t> Almost half of all Welsh speakers consider themselves fluent, while 20 per cent are able to speak a fair amount. 56 per cent of Welsh speakers speak the language daily, and 19 per cent speak the language weekly.</a:t>
            </a:r>
            <a:endParaRPr lang="el-GR" dirty="0"/>
          </a:p>
        </p:txBody>
      </p:sp>
    </p:spTree>
    <p:extLst>
      <p:ext uri="{BB962C8B-B14F-4D97-AF65-F5344CB8AC3E}">
        <p14:creationId xmlns:p14="http://schemas.microsoft.com/office/powerpoint/2010/main" val="256025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1F073-FCDC-6558-2A9B-B1FD0CC88C94}"/>
              </a:ext>
            </a:extLst>
          </p:cNvPr>
          <p:cNvSpPr txBox="1"/>
          <p:nvPr/>
        </p:nvSpPr>
        <p:spPr>
          <a:xfrm>
            <a:off x="1465006" y="2554295"/>
            <a:ext cx="7678994" cy="1477328"/>
          </a:xfrm>
          <a:prstGeom prst="rect">
            <a:avLst/>
          </a:prstGeom>
          <a:noFill/>
        </p:spPr>
        <p:txBody>
          <a:bodyPr wrap="square">
            <a:spAutoFit/>
          </a:bodyPr>
          <a:lstStyle/>
          <a:p>
            <a:r>
              <a:rPr lang="en-US" dirty="0"/>
              <a:t>The Welsh government plans to increase the number of Welsh-language speakers to one million by 2050. Since 1980, the number of children attending </a:t>
            </a:r>
            <a:r>
              <a:rPr lang="en-US" dirty="0">
                <a:hlinkClick r:id="rId2" tooltip="Welsh-medium education"/>
              </a:rPr>
              <a:t>Welsh-medium schools</a:t>
            </a:r>
            <a:r>
              <a:rPr lang="en-US" dirty="0"/>
              <a:t> has increased, while the number going to Welsh bilingual and dual-medium schools has </a:t>
            </a:r>
            <a:r>
              <a:rPr lang="en-US" dirty="0" err="1"/>
              <a:t>decreased.Welsh</a:t>
            </a:r>
            <a:r>
              <a:rPr lang="en-US" dirty="0"/>
              <a:t> is considered the least endangered Celtic language by </a:t>
            </a:r>
            <a:r>
              <a:rPr lang="en-US" dirty="0">
                <a:hlinkClick r:id="rId3" tooltip="UNESCO"/>
              </a:rPr>
              <a:t>UNESCO</a:t>
            </a:r>
            <a:endParaRPr lang="el-GR" dirty="0"/>
          </a:p>
        </p:txBody>
      </p:sp>
    </p:spTree>
    <p:extLst>
      <p:ext uri="{BB962C8B-B14F-4D97-AF65-F5344CB8AC3E}">
        <p14:creationId xmlns:p14="http://schemas.microsoft.com/office/powerpoint/2010/main" val="313373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74E02-1244-1851-B413-413DC0D97A50}"/>
              </a:ext>
            </a:extLst>
          </p:cNvPr>
          <p:cNvSpPr>
            <a:spLocks noGrp="1"/>
          </p:cNvSpPr>
          <p:nvPr>
            <p:ph type="title"/>
          </p:nvPr>
        </p:nvSpPr>
        <p:spPr/>
        <p:txBody>
          <a:bodyPr/>
          <a:lstStyle/>
          <a:p>
            <a:r>
              <a:rPr lang="el-GR" dirty="0"/>
              <a:t>WELSH</a:t>
            </a:r>
          </a:p>
        </p:txBody>
      </p:sp>
      <p:pic>
        <p:nvPicPr>
          <p:cNvPr id="5" name="Θέση περιεχομένου 4" descr="Εικόνα που περιέχει γραφικά, γραμματοσειρά, γραφιστική, στιγμιότυπο οθόνης&#10;&#10;Περιγραφή που δημιουργήθηκε αυτόματα">
            <a:extLst>
              <a:ext uri="{FF2B5EF4-FFF2-40B4-BE49-F238E27FC236}">
                <a16:creationId xmlns:a16="http://schemas.microsoft.com/office/drawing/2014/main" id="{7D8FEE8D-9F8B-6863-8648-69BB923EC35B}"/>
              </a:ext>
            </a:extLst>
          </p:cNvPr>
          <p:cNvPicPr>
            <a:picLocks noGrp="1" noChangeAspect="1"/>
          </p:cNvPicPr>
          <p:nvPr>
            <p:ph idx="1"/>
          </p:nvPr>
        </p:nvPicPr>
        <p:blipFill>
          <a:blip r:embed="rId2"/>
          <a:stretch>
            <a:fillRect/>
          </a:stretch>
        </p:blipFill>
        <p:spPr>
          <a:xfrm>
            <a:off x="2230438" y="3029744"/>
            <a:ext cx="7731125" cy="2319337"/>
          </a:xfrm>
        </p:spPr>
      </p:pic>
    </p:spTree>
    <p:extLst>
      <p:ext uri="{BB962C8B-B14F-4D97-AF65-F5344CB8AC3E}">
        <p14:creationId xmlns:p14="http://schemas.microsoft.com/office/powerpoint/2010/main" val="227204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9BC68-EDE2-0971-5C49-DB285F5D57B3}"/>
              </a:ext>
            </a:extLst>
          </p:cNvPr>
          <p:cNvSpPr>
            <a:spLocks noGrp="1"/>
          </p:cNvSpPr>
          <p:nvPr>
            <p:ph type="title"/>
          </p:nvPr>
        </p:nvSpPr>
        <p:spPr/>
        <p:txBody>
          <a:bodyPr/>
          <a:lstStyle/>
          <a:p>
            <a:r>
              <a:rPr lang="el-GR" dirty="0"/>
              <a:t>UNITED KINGDOM</a:t>
            </a:r>
          </a:p>
        </p:txBody>
      </p:sp>
      <p:pic>
        <p:nvPicPr>
          <p:cNvPr id="5" name="Θέση περιεχομένου 4" descr="Εικόνα που περιέχει κείμενο, χάρτης&#10;&#10;Περιγραφή που δημιουργήθηκε αυτόματα">
            <a:extLst>
              <a:ext uri="{FF2B5EF4-FFF2-40B4-BE49-F238E27FC236}">
                <a16:creationId xmlns:a16="http://schemas.microsoft.com/office/drawing/2014/main" id="{05B6D132-E8ED-D2D2-D324-C0BBB15B5721}"/>
              </a:ext>
            </a:extLst>
          </p:cNvPr>
          <p:cNvPicPr>
            <a:picLocks noGrp="1" noChangeAspect="1"/>
          </p:cNvPicPr>
          <p:nvPr>
            <p:ph idx="1"/>
          </p:nvPr>
        </p:nvPicPr>
        <p:blipFill>
          <a:blip r:embed="rId2"/>
          <a:stretch>
            <a:fillRect/>
          </a:stretch>
        </p:blipFill>
        <p:spPr>
          <a:xfrm>
            <a:off x="2743199" y="2310581"/>
            <a:ext cx="5761703" cy="4345857"/>
          </a:xfrm>
        </p:spPr>
      </p:pic>
    </p:spTree>
    <p:extLst>
      <p:ext uri="{BB962C8B-B14F-4D97-AF65-F5344CB8AC3E}">
        <p14:creationId xmlns:p14="http://schemas.microsoft.com/office/powerpoint/2010/main" val="971665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94C2C1-6D8B-AEC8-0913-38115EDF779E}"/>
              </a:ext>
            </a:extLst>
          </p:cNvPr>
          <p:cNvSpPr>
            <a:spLocks noGrp="1"/>
          </p:cNvSpPr>
          <p:nvPr>
            <p:ph type="title"/>
          </p:nvPr>
        </p:nvSpPr>
        <p:spPr/>
        <p:txBody>
          <a:bodyPr/>
          <a:lstStyle/>
          <a:p>
            <a:r>
              <a:rPr lang="el-GR" dirty="0"/>
              <a:t>WELSH</a:t>
            </a:r>
          </a:p>
        </p:txBody>
      </p:sp>
      <p:sp>
        <p:nvSpPr>
          <p:cNvPr id="3" name="Θέση περιεχομένου 2">
            <a:extLst>
              <a:ext uri="{FF2B5EF4-FFF2-40B4-BE49-F238E27FC236}">
                <a16:creationId xmlns:a16="http://schemas.microsoft.com/office/drawing/2014/main" id="{85403633-7345-679D-1D6E-0DD8BA756507}"/>
              </a:ext>
            </a:extLst>
          </p:cNvPr>
          <p:cNvSpPr>
            <a:spLocks noGrp="1"/>
          </p:cNvSpPr>
          <p:nvPr>
            <p:ph idx="1"/>
          </p:nvPr>
        </p:nvSpPr>
        <p:spPr/>
        <p:txBody>
          <a:bodyPr/>
          <a:lstStyle/>
          <a:p>
            <a:r>
              <a:rPr lang="en-US" dirty="0"/>
              <a:t>If Welsh can seem complex and beautiful, it’s because it’s spent 4,000 years evolving. What’s certain is that it’s Britain’s oldest language. From Indo-European and Brythonic origins, the Romans were the first to commit these words to paper, introducing elements of Latin still present today.</a:t>
            </a:r>
            <a:endParaRPr lang="el-GR" dirty="0"/>
          </a:p>
        </p:txBody>
      </p:sp>
    </p:spTree>
    <p:extLst>
      <p:ext uri="{BB962C8B-B14F-4D97-AF65-F5344CB8AC3E}">
        <p14:creationId xmlns:p14="http://schemas.microsoft.com/office/powerpoint/2010/main" val="217783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εξωτερικός χώρος/ύπαιθρος, ρουχισμός, κτίριο, φυτό&#10;&#10;Περιγραφή που δημιουργήθηκε αυτόματα">
            <a:extLst>
              <a:ext uri="{FF2B5EF4-FFF2-40B4-BE49-F238E27FC236}">
                <a16:creationId xmlns:a16="http://schemas.microsoft.com/office/drawing/2014/main" id="{4BA8EB38-BE4A-5036-B7C5-01CEB4DA5E6B}"/>
              </a:ext>
            </a:extLst>
          </p:cNvPr>
          <p:cNvPicPr>
            <a:picLocks noChangeAspect="1"/>
          </p:cNvPicPr>
          <p:nvPr/>
        </p:nvPicPr>
        <p:blipFill>
          <a:blip r:embed="rId2"/>
          <a:stretch>
            <a:fillRect/>
          </a:stretch>
        </p:blipFill>
        <p:spPr>
          <a:xfrm>
            <a:off x="4367784" y="1124712"/>
            <a:ext cx="3456432" cy="4608576"/>
          </a:xfrm>
          <a:prstGeom prst="rect">
            <a:avLst/>
          </a:prstGeom>
        </p:spPr>
      </p:pic>
    </p:spTree>
    <p:extLst>
      <p:ext uri="{BB962C8B-B14F-4D97-AF65-F5344CB8AC3E}">
        <p14:creationId xmlns:p14="http://schemas.microsoft.com/office/powerpoint/2010/main" val="324440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εξωτερικός χώρος/ύπαιθρος, κείμενο, παράθυρο, σπίτι&#10;&#10;Περιγραφή που δημιουργήθηκε αυτόματα">
            <a:extLst>
              <a:ext uri="{FF2B5EF4-FFF2-40B4-BE49-F238E27FC236}">
                <a16:creationId xmlns:a16="http://schemas.microsoft.com/office/drawing/2014/main" id="{B776BF4B-4D7F-75C7-D6EA-75E00BB1E436}"/>
              </a:ext>
            </a:extLst>
          </p:cNvPr>
          <p:cNvPicPr>
            <a:picLocks noChangeAspect="1"/>
          </p:cNvPicPr>
          <p:nvPr/>
        </p:nvPicPr>
        <p:blipFill>
          <a:blip r:embed="rId2"/>
          <a:stretch>
            <a:fillRect/>
          </a:stretch>
        </p:blipFill>
        <p:spPr>
          <a:xfrm>
            <a:off x="3023616" y="1124712"/>
            <a:ext cx="6144768" cy="4608576"/>
          </a:xfrm>
          <a:prstGeom prst="rect">
            <a:avLst/>
          </a:prstGeom>
        </p:spPr>
      </p:pic>
    </p:spTree>
    <p:extLst>
      <p:ext uri="{BB962C8B-B14F-4D97-AF65-F5344CB8AC3E}">
        <p14:creationId xmlns:p14="http://schemas.microsoft.com/office/powerpoint/2010/main" val="59202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436069-73FC-323B-C0F8-BA4056800615}"/>
              </a:ext>
            </a:extLst>
          </p:cNvPr>
          <p:cNvSpPr>
            <a:spLocks noGrp="1"/>
          </p:cNvSpPr>
          <p:nvPr>
            <p:ph type="title"/>
          </p:nvPr>
        </p:nvSpPr>
        <p:spPr/>
        <p:txBody>
          <a:bodyPr/>
          <a:lstStyle/>
          <a:p>
            <a:r>
              <a:rPr lang="el-GR" dirty="0"/>
              <a:t>WELSH RADIO</a:t>
            </a:r>
          </a:p>
        </p:txBody>
      </p:sp>
      <p:sp>
        <p:nvSpPr>
          <p:cNvPr id="3" name="Θέση περιεχομένου 2">
            <a:extLst>
              <a:ext uri="{FF2B5EF4-FFF2-40B4-BE49-F238E27FC236}">
                <a16:creationId xmlns:a16="http://schemas.microsoft.com/office/drawing/2014/main" id="{A11454F3-2CED-0E43-E64C-F5539FAD4BF8}"/>
              </a:ext>
            </a:extLst>
          </p:cNvPr>
          <p:cNvSpPr>
            <a:spLocks noGrp="1"/>
          </p:cNvSpPr>
          <p:nvPr>
            <p:ph idx="1"/>
          </p:nvPr>
        </p:nvSpPr>
        <p:spPr/>
        <p:txBody>
          <a:bodyPr/>
          <a:lstStyle/>
          <a:p>
            <a:r>
              <a:rPr lang="en-US" dirty="0">
                <a:hlinkClick r:id="rId2"/>
              </a:rPr>
              <a:t>https://www.bbc.co.uk/sounds/play/live:bbc_radio_cymru</a:t>
            </a:r>
            <a:endParaRPr lang="el-GR" dirty="0"/>
          </a:p>
          <a:p>
            <a:endParaRPr lang="el-GR" dirty="0"/>
          </a:p>
        </p:txBody>
      </p:sp>
    </p:spTree>
    <p:extLst>
      <p:ext uri="{BB962C8B-B14F-4D97-AF65-F5344CB8AC3E}">
        <p14:creationId xmlns:p14="http://schemas.microsoft.com/office/powerpoint/2010/main" val="53557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7343DF-48E0-32FE-75CC-9A5C63389FD0}"/>
              </a:ext>
            </a:extLst>
          </p:cNvPr>
          <p:cNvSpPr>
            <a:spLocks noGrp="1"/>
          </p:cNvSpPr>
          <p:nvPr>
            <p:ph type="title"/>
          </p:nvPr>
        </p:nvSpPr>
        <p:spPr/>
        <p:txBody>
          <a:bodyPr/>
          <a:lstStyle/>
          <a:p>
            <a:r>
              <a:rPr lang="el-GR" dirty="0"/>
              <a:t>EASY WELSH PHRASES</a:t>
            </a:r>
          </a:p>
        </p:txBody>
      </p:sp>
      <p:sp>
        <p:nvSpPr>
          <p:cNvPr id="3" name="Θέση περιεχομένου 2">
            <a:extLst>
              <a:ext uri="{FF2B5EF4-FFF2-40B4-BE49-F238E27FC236}">
                <a16:creationId xmlns:a16="http://schemas.microsoft.com/office/drawing/2014/main" id="{9E429D41-A4C2-C1AF-2CF7-7F13A52E3B1D}"/>
              </a:ext>
            </a:extLst>
          </p:cNvPr>
          <p:cNvSpPr>
            <a:spLocks noGrp="1"/>
          </p:cNvSpPr>
          <p:nvPr>
            <p:ph idx="1"/>
          </p:nvPr>
        </p:nvSpPr>
        <p:spPr/>
        <p:txBody>
          <a:bodyPr/>
          <a:lstStyle/>
          <a:p>
            <a:r>
              <a:rPr lang="en-US" i="1" dirty="0"/>
              <a:t>Bore da</a:t>
            </a:r>
            <a:r>
              <a:rPr lang="en-US" dirty="0"/>
              <a:t> (Pronounced: </a:t>
            </a:r>
            <a:r>
              <a:rPr lang="en-US" dirty="0" err="1"/>
              <a:t>Boh</a:t>
            </a:r>
            <a:r>
              <a:rPr lang="en-US" dirty="0"/>
              <a:t>-reh dah): Good morning </a:t>
            </a:r>
            <a:br>
              <a:rPr lang="en-US" dirty="0"/>
            </a:br>
            <a:r>
              <a:rPr lang="en-US" i="1" dirty="0" err="1"/>
              <a:t>Prynhawn</a:t>
            </a:r>
            <a:r>
              <a:rPr lang="en-US" i="1" dirty="0"/>
              <a:t> da</a:t>
            </a:r>
            <a:r>
              <a:rPr lang="en-US" dirty="0"/>
              <a:t> (</a:t>
            </a:r>
            <a:r>
              <a:rPr lang="en-US" dirty="0" err="1"/>
              <a:t>Prin-houn</a:t>
            </a:r>
            <a:r>
              <a:rPr lang="en-US" dirty="0"/>
              <a:t> dah): Good afternoon </a:t>
            </a:r>
            <a:br>
              <a:rPr lang="en-US" dirty="0"/>
            </a:br>
            <a:r>
              <a:rPr lang="en-US" i="1" dirty="0"/>
              <a:t>Nos da</a:t>
            </a:r>
            <a:r>
              <a:rPr lang="en-US" dirty="0"/>
              <a:t> (</a:t>
            </a:r>
            <a:r>
              <a:rPr lang="en-US" dirty="0" err="1"/>
              <a:t>nohs</a:t>
            </a:r>
            <a:r>
              <a:rPr lang="en-US" dirty="0"/>
              <a:t> dah): Good night </a:t>
            </a:r>
            <a:br>
              <a:rPr lang="en-US" dirty="0"/>
            </a:br>
            <a:r>
              <a:rPr lang="en-US" i="1" dirty="0" err="1"/>
              <a:t>Croeso</a:t>
            </a:r>
            <a:r>
              <a:rPr lang="en-US" i="1" dirty="0"/>
              <a:t> </a:t>
            </a:r>
            <a:r>
              <a:rPr lang="en-US" i="1" dirty="0" err="1"/>
              <a:t>i</a:t>
            </a:r>
            <a:r>
              <a:rPr lang="en-US" i="1" dirty="0"/>
              <a:t> </a:t>
            </a:r>
            <a:r>
              <a:rPr lang="en-US" i="1" dirty="0" err="1"/>
              <a:t>Gymru</a:t>
            </a:r>
            <a:r>
              <a:rPr lang="en-US" dirty="0"/>
              <a:t> (</a:t>
            </a:r>
            <a:r>
              <a:rPr lang="en-US" dirty="0" err="1"/>
              <a:t>Croesoh</a:t>
            </a:r>
            <a:r>
              <a:rPr lang="en-US" dirty="0"/>
              <a:t> </a:t>
            </a:r>
            <a:r>
              <a:rPr lang="en-US" dirty="0" err="1"/>
              <a:t>ee</a:t>
            </a:r>
            <a:r>
              <a:rPr lang="en-US" dirty="0"/>
              <a:t> Gum-</a:t>
            </a:r>
            <a:r>
              <a:rPr lang="en-US" dirty="0" err="1"/>
              <a:t>reeh</a:t>
            </a:r>
            <a:r>
              <a:rPr lang="en-US" dirty="0"/>
              <a:t>): Welcome to Wales </a:t>
            </a:r>
            <a:br>
              <a:rPr lang="en-US" dirty="0"/>
            </a:br>
            <a:r>
              <a:rPr lang="en-US" i="1" dirty="0"/>
              <a:t>Iechyd da!</a:t>
            </a:r>
            <a:r>
              <a:rPr lang="en-US" dirty="0"/>
              <a:t> (Yeh-</a:t>
            </a:r>
            <a:r>
              <a:rPr lang="en-US" dirty="0" err="1"/>
              <a:t>chid</a:t>
            </a:r>
            <a:r>
              <a:rPr lang="en-US" dirty="0"/>
              <a:t> dah): Good health! (Cheers!)</a:t>
            </a:r>
            <a:br>
              <a:rPr lang="en-US" dirty="0"/>
            </a:br>
            <a:r>
              <a:rPr lang="en-US" i="1" dirty="0" err="1"/>
              <a:t>Tafarn</a:t>
            </a:r>
            <a:r>
              <a:rPr lang="en-US" dirty="0"/>
              <a:t> (</a:t>
            </a:r>
            <a:r>
              <a:rPr lang="en-US" dirty="0" err="1"/>
              <a:t>Tav-arn</a:t>
            </a:r>
            <a:r>
              <a:rPr lang="en-US" dirty="0"/>
              <a:t>): Pub </a:t>
            </a:r>
            <a:br>
              <a:rPr lang="en-US" dirty="0"/>
            </a:br>
            <a:r>
              <a:rPr lang="en-US" i="1" dirty="0" err="1"/>
              <a:t>Diolch</a:t>
            </a:r>
            <a:r>
              <a:rPr lang="en-US" dirty="0"/>
              <a:t> (Dee-</a:t>
            </a:r>
            <a:r>
              <a:rPr lang="en-US" dirty="0" err="1"/>
              <a:t>olch</a:t>
            </a:r>
            <a:r>
              <a:rPr lang="en-US" dirty="0"/>
              <a:t>): Thanks </a:t>
            </a:r>
            <a:br>
              <a:rPr lang="en-US" dirty="0"/>
            </a:br>
            <a:r>
              <a:rPr lang="en-US" i="1" dirty="0"/>
              <a:t>Da </a:t>
            </a:r>
            <a:r>
              <a:rPr lang="en-US" i="1" dirty="0" err="1"/>
              <a:t>iawn</a:t>
            </a:r>
            <a:r>
              <a:rPr lang="en-US" dirty="0"/>
              <a:t> (Dah </a:t>
            </a:r>
            <a:r>
              <a:rPr lang="en-US" dirty="0" err="1"/>
              <a:t>ee</a:t>
            </a:r>
            <a:r>
              <a:rPr lang="en-US" dirty="0"/>
              <a:t>-aw-n): Very good</a:t>
            </a:r>
            <a:endParaRPr lang="el-GR" dirty="0"/>
          </a:p>
        </p:txBody>
      </p:sp>
    </p:spTree>
    <p:extLst>
      <p:ext uri="{BB962C8B-B14F-4D97-AF65-F5344CB8AC3E}">
        <p14:creationId xmlns:p14="http://schemas.microsoft.com/office/powerpoint/2010/main" val="124587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9B984C-DECD-5365-9589-E6E3B7AAA1AE}"/>
              </a:ext>
            </a:extLst>
          </p:cNvPr>
          <p:cNvSpPr>
            <a:spLocks noGrp="1"/>
          </p:cNvSpPr>
          <p:nvPr>
            <p:ph type="title"/>
          </p:nvPr>
        </p:nvSpPr>
        <p:spPr>
          <a:xfrm>
            <a:off x="804670" y="978776"/>
            <a:ext cx="3044953" cy="1174991"/>
          </a:xfrm>
        </p:spPr>
        <p:txBody>
          <a:bodyPr>
            <a:normAutofit/>
          </a:bodyPr>
          <a:lstStyle/>
          <a:p>
            <a:r>
              <a:rPr lang="el-GR" sz="1900" dirty="0"/>
              <a:t>ANGLOSAXON INVASION OF BRITAIN</a:t>
            </a:r>
          </a:p>
        </p:txBody>
      </p:sp>
      <p:sp>
        <p:nvSpPr>
          <p:cNvPr id="9" name="Content Placeholder 8">
            <a:extLst>
              <a:ext uri="{FF2B5EF4-FFF2-40B4-BE49-F238E27FC236}">
                <a16:creationId xmlns:a16="http://schemas.microsoft.com/office/drawing/2014/main" id="{5E5D82D4-1585-1B2F-64AC-E025DE5F3E64}"/>
              </a:ext>
            </a:extLst>
          </p:cNvPr>
          <p:cNvSpPr>
            <a:spLocks noGrp="1"/>
          </p:cNvSpPr>
          <p:nvPr>
            <p:ph idx="1"/>
          </p:nvPr>
        </p:nvSpPr>
        <p:spPr>
          <a:xfrm>
            <a:off x="804670" y="2640692"/>
            <a:ext cx="3044952" cy="3255252"/>
          </a:xfrm>
        </p:spPr>
        <p:txBody>
          <a:bodyPr>
            <a:normAutofit/>
          </a:bodyPr>
          <a:lstStyle/>
          <a:p>
            <a:r>
              <a:rPr lang="en-US" sz="1600" dirty="0"/>
              <a:t>The Saxons were a tribe of Germanic people who originally came from the area of current northern Germany. They invaded Britain during the time of Roman occupation. Similarly the Angles came from the area of northern Germany and Denmark.</a:t>
            </a:r>
            <a:r>
              <a:rPr lang="el-GR" sz="1600" dirty="0"/>
              <a:t> </a:t>
            </a:r>
            <a:r>
              <a:rPr lang="el-GR" sz="1600" dirty="0" err="1"/>
              <a:t>Their</a:t>
            </a:r>
            <a:r>
              <a:rPr lang="el-GR" sz="1600" dirty="0"/>
              <a:t> </a:t>
            </a:r>
            <a:r>
              <a:rPr lang="el-GR" sz="1600" dirty="0" err="1"/>
              <a:t>invasion</a:t>
            </a:r>
            <a:r>
              <a:rPr lang="el-GR" sz="1600" dirty="0"/>
              <a:t> </a:t>
            </a:r>
            <a:r>
              <a:rPr lang="el-GR" sz="1600" dirty="0" err="1"/>
              <a:t>transformed</a:t>
            </a:r>
            <a:r>
              <a:rPr lang="el-GR" sz="1600" dirty="0"/>
              <a:t> the </a:t>
            </a:r>
            <a:r>
              <a:rPr lang="el-GR" sz="1600" dirty="0" err="1"/>
              <a:t>language</a:t>
            </a:r>
            <a:r>
              <a:rPr lang="el-GR" sz="1600" dirty="0"/>
              <a:t> and </a:t>
            </a:r>
            <a:r>
              <a:rPr lang="el-GR" sz="1600" dirty="0" err="1"/>
              <a:t>culture</a:t>
            </a:r>
            <a:r>
              <a:rPr lang="el-GR" sz="1600" dirty="0"/>
              <a:t> of the </a:t>
            </a:r>
            <a:r>
              <a:rPr lang="el-GR" sz="1600" dirty="0" err="1"/>
              <a:t>area</a:t>
            </a:r>
            <a:r>
              <a:rPr lang="el-GR" sz="1600" dirty="0"/>
              <a:t> </a:t>
            </a:r>
            <a:r>
              <a:rPr lang="el-GR" sz="1600" dirty="0" err="1"/>
              <a:t>from</a:t>
            </a:r>
            <a:r>
              <a:rPr lang="el-GR" sz="1600" dirty="0"/>
              <a:t> </a:t>
            </a:r>
            <a:r>
              <a:rPr lang="el-GR" sz="1600" dirty="0" err="1"/>
              <a:t>roman-celtic</a:t>
            </a:r>
            <a:r>
              <a:rPr lang="el-GR" sz="1600" dirty="0"/>
              <a:t> </a:t>
            </a:r>
            <a:r>
              <a:rPr lang="el-GR" sz="1600" dirty="0" err="1"/>
              <a:t>to</a:t>
            </a:r>
            <a:r>
              <a:rPr lang="el-GR" sz="1600" dirty="0"/>
              <a:t> </a:t>
            </a:r>
            <a:r>
              <a:rPr lang="el-GR" sz="1600" dirty="0" err="1"/>
              <a:t>germanic</a:t>
            </a:r>
            <a:r>
              <a:rPr lang="el-GR" sz="1600"/>
              <a:t>.</a:t>
            </a:r>
            <a:endParaRPr lang="en-US" sz="1600"/>
          </a:p>
        </p:txBody>
      </p:sp>
      <p:pic>
        <p:nvPicPr>
          <p:cNvPr id="5" name="Θέση περιεχομένου 4" descr="Εικόνα που περιέχει χάρτης, κείμενο, Άτλας&#10;&#10;Περιγραφή που δημιουργήθηκε αυτόματα">
            <a:extLst>
              <a:ext uri="{FF2B5EF4-FFF2-40B4-BE49-F238E27FC236}">
                <a16:creationId xmlns:a16="http://schemas.microsoft.com/office/drawing/2014/main" id="{8B3135D2-70DF-D74E-145B-7A8AEAA7A58E}"/>
              </a:ext>
            </a:extLst>
          </p:cNvPr>
          <p:cNvPicPr>
            <a:picLocks noChangeAspect="1"/>
          </p:cNvPicPr>
          <p:nvPr/>
        </p:nvPicPr>
        <p:blipFill>
          <a:blip r:embed="rId2"/>
          <a:srcRect r="11521"/>
          <a:stretch/>
        </p:blipFill>
        <p:spPr>
          <a:xfrm>
            <a:off x="4654296" y="10"/>
            <a:ext cx="7537704" cy="6857990"/>
          </a:xfrm>
          <a:prstGeom prst="rect">
            <a:avLst/>
          </a:prstGeom>
        </p:spPr>
      </p:pic>
    </p:spTree>
    <p:extLst>
      <p:ext uri="{BB962C8B-B14F-4D97-AF65-F5344CB8AC3E}">
        <p14:creationId xmlns:p14="http://schemas.microsoft.com/office/powerpoint/2010/main" val="192121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DC1F22-0E23-BD0D-4F4B-D926E770B0E9}"/>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UNITED KINGDOM LANGUAGES</a:t>
            </a:r>
          </a:p>
        </p:txBody>
      </p:sp>
      <p:sp>
        <p:nvSpPr>
          <p:cNvPr id="10" name="Rectangle 9">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χάρτης, κείμενο&#10;&#10;Περιγραφή που δημιουργήθηκε αυτόματα">
            <a:extLst>
              <a:ext uri="{FF2B5EF4-FFF2-40B4-BE49-F238E27FC236}">
                <a16:creationId xmlns:a16="http://schemas.microsoft.com/office/drawing/2014/main" id="{01DA7A1A-E680-EBD5-74B7-E067939E39FD}"/>
              </a:ext>
            </a:extLst>
          </p:cNvPr>
          <p:cNvPicPr>
            <a:picLocks noGrp="1" noChangeAspect="1"/>
          </p:cNvPicPr>
          <p:nvPr>
            <p:ph idx="1"/>
          </p:nvPr>
        </p:nvPicPr>
        <p:blipFill>
          <a:blip r:embed="rId2"/>
          <a:stretch>
            <a:fillRect/>
          </a:stretch>
        </p:blipFill>
        <p:spPr>
          <a:xfrm>
            <a:off x="6436315" y="640080"/>
            <a:ext cx="3973666" cy="5263134"/>
          </a:xfrm>
          <a:prstGeom prst="rect">
            <a:avLst/>
          </a:prstGeom>
        </p:spPr>
      </p:pic>
    </p:spTree>
    <p:extLst>
      <p:ext uri="{BB962C8B-B14F-4D97-AF65-F5344CB8AC3E}">
        <p14:creationId xmlns:p14="http://schemas.microsoft.com/office/powerpoint/2010/main" val="253339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9B0E4-F8AE-DF4F-001A-119345C8A911}"/>
              </a:ext>
            </a:extLst>
          </p:cNvPr>
          <p:cNvSpPr>
            <a:spLocks noGrp="1"/>
          </p:cNvSpPr>
          <p:nvPr>
            <p:ph type="title"/>
          </p:nvPr>
        </p:nvSpPr>
        <p:spPr/>
        <p:txBody>
          <a:bodyPr/>
          <a:lstStyle/>
          <a:p>
            <a:r>
              <a:rPr lang="en-US" dirty="0"/>
              <a:t>C</a:t>
            </a:r>
            <a:r>
              <a:rPr lang="el-GR" dirty="0" err="1"/>
              <a:t>eltic</a:t>
            </a:r>
            <a:r>
              <a:rPr lang="el-GR" dirty="0"/>
              <a:t> </a:t>
            </a:r>
            <a:r>
              <a:rPr lang="el-GR" dirty="0" err="1"/>
              <a:t>language</a:t>
            </a:r>
            <a:endParaRPr lang="el-GR" dirty="0"/>
          </a:p>
        </p:txBody>
      </p:sp>
      <p:sp>
        <p:nvSpPr>
          <p:cNvPr id="3" name="Θέση περιεχομένου 2">
            <a:extLst>
              <a:ext uri="{FF2B5EF4-FFF2-40B4-BE49-F238E27FC236}">
                <a16:creationId xmlns:a16="http://schemas.microsoft.com/office/drawing/2014/main" id="{3642AD02-D2FA-2213-934A-B98914CDA143}"/>
              </a:ext>
            </a:extLst>
          </p:cNvPr>
          <p:cNvSpPr>
            <a:spLocks noGrp="1"/>
          </p:cNvSpPr>
          <p:nvPr>
            <p:ph idx="1"/>
          </p:nvPr>
        </p:nvSpPr>
        <p:spPr/>
        <p:txBody>
          <a:bodyPr/>
          <a:lstStyle/>
          <a:p>
            <a:r>
              <a:rPr lang="en-US" dirty="0"/>
              <a:t>The </a:t>
            </a:r>
            <a:r>
              <a:rPr lang="en-US" b="1" dirty="0"/>
              <a:t>Celtic languages</a:t>
            </a:r>
            <a:r>
              <a:rPr lang="en-US" dirty="0"/>
              <a:t> (</a:t>
            </a:r>
            <a:r>
              <a:rPr lang="en-US" dirty="0">
                <a:hlinkClick r:id="rId2" tooltip="Help:IPA/English"/>
              </a:rPr>
              <a:t>/</a:t>
            </a:r>
            <a:r>
              <a:rPr lang="en-US" dirty="0">
                <a:effectLst/>
                <a:hlinkClick r:id="rId2" tooltip="Help:IPA/English"/>
              </a:rPr>
              <a:t>ˈ</a:t>
            </a:r>
            <a:r>
              <a:rPr lang="en-US" dirty="0" err="1">
                <a:effectLst/>
                <a:hlinkClick r:id="rId2" tooltip="Help:IPA/English"/>
              </a:rPr>
              <a:t>kɛltɪk</a:t>
            </a:r>
            <a:r>
              <a:rPr lang="en-US" dirty="0">
                <a:hlinkClick r:id="rId2" tooltip="Help:IPA/English"/>
              </a:rPr>
              <a:t>/</a:t>
            </a:r>
            <a:r>
              <a:rPr lang="en-US" dirty="0"/>
              <a:t> </a:t>
            </a:r>
            <a:r>
              <a:rPr lang="en-US" i="1" dirty="0">
                <a:effectLst/>
                <a:hlinkClick r:id="rId3" tooltip="Help:Pronunciation respelling key"/>
              </a:rPr>
              <a:t>KEL</a:t>
            </a:r>
            <a:r>
              <a:rPr lang="en-US" i="1" dirty="0">
                <a:hlinkClick r:id="rId3" tooltip="Help:Pronunciation respelling key"/>
              </a:rPr>
              <a:t>-tik</a:t>
            </a:r>
            <a:r>
              <a:rPr lang="en-US" dirty="0"/>
              <a:t>) are a branch of the </a:t>
            </a:r>
            <a:r>
              <a:rPr lang="en-US" dirty="0">
                <a:hlinkClick r:id="rId4" tooltip="Indo-European languages"/>
              </a:rPr>
              <a:t>Indo-European</a:t>
            </a:r>
            <a:r>
              <a:rPr lang="en-US" dirty="0"/>
              <a:t> </a:t>
            </a:r>
            <a:r>
              <a:rPr lang="en-US" dirty="0">
                <a:hlinkClick r:id="rId5" tooltip="Language family"/>
              </a:rPr>
              <a:t>language family</a:t>
            </a:r>
            <a:r>
              <a:rPr lang="en-US" dirty="0"/>
              <a:t>, descended from </a:t>
            </a:r>
            <a:r>
              <a:rPr lang="en-US" dirty="0">
                <a:hlinkClick r:id="rId6" tooltip="Proto-Celtic language"/>
              </a:rPr>
              <a:t>Proto-Celtic</a:t>
            </a:r>
            <a:r>
              <a:rPr lang="el-GR" dirty="0"/>
              <a:t>.</a:t>
            </a:r>
          </a:p>
          <a:p>
            <a:r>
              <a:rPr lang="en-US" dirty="0"/>
              <a:t>During the first millennium BC, Celtic languages were spoken across much of </a:t>
            </a:r>
            <a:r>
              <a:rPr lang="en-US" dirty="0">
                <a:hlinkClick r:id="rId7" tooltip="Europe"/>
              </a:rPr>
              <a:t>Europe</a:t>
            </a:r>
            <a:r>
              <a:rPr lang="en-US" dirty="0"/>
              <a:t> and central </a:t>
            </a:r>
            <a:r>
              <a:rPr lang="en-US" dirty="0">
                <a:hlinkClick r:id="rId8" tooltip="Anatolia"/>
              </a:rPr>
              <a:t>Anatolia</a:t>
            </a:r>
            <a:r>
              <a:rPr lang="en-US" dirty="0"/>
              <a:t>. Today, they are restricted to the northwestern fringe of Europe and </a:t>
            </a:r>
            <a:r>
              <a:rPr lang="en-US" dirty="0">
                <a:hlinkClick r:id="rId9" tooltip="Celtic diaspora (disambiguation)"/>
              </a:rPr>
              <a:t>a few diaspora communities</a:t>
            </a:r>
            <a:r>
              <a:rPr lang="en-US" dirty="0"/>
              <a:t>. </a:t>
            </a:r>
            <a:endParaRPr lang="el-GR" dirty="0"/>
          </a:p>
          <a:p>
            <a:r>
              <a:rPr lang="en-US" dirty="0"/>
              <a:t>There are six living languages: the four continuously living languages </a:t>
            </a:r>
            <a:r>
              <a:rPr lang="en-US" dirty="0">
                <a:hlinkClick r:id="rId10" tooltip="Breton language"/>
              </a:rPr>
              <a:t>Breton</a:t>
            </a:r>
            <a:r>
              <a:rPr lang="en-US" dirty="0"/>
              <a:t>, </a:t>
            </a:r>
            <a:r>
              <a:rPr lang="en-US" dirty="0">
                <a:hlinkClick r:id="rId11" tooltip="Irish language"/>
              </a:rPr>
              <a:t>Irish</a:t>
            </a:r>
            <a:r>
              <a:rPr lang="en-US" dirty="0"/>
              <a:t>, </a:t>
            </a:r>
            <a:r>
              <a:rPr lang="en-US" dirty="0">
                <a:hlinkClick r:id="rId12" tooltip="Scottish Gaelic"/>
              </a:rPr>
              <a:t>Scottish Gaelic</a:t>
            </a:r>
            <a:r>
              <a:rPr lang="en-US" dirty="0"/>
              <a:t> and </a:t>
            </a:r>
            <a:r>
              <a:rPr lang="en-US" dirty="0">
                <a:hlinkClick r:id="rId13" tooltip="Welsh language"/>
              </a:rPr>
              <a:t>Welsh</a:t>
            </a:r>
            <a:r>
              <a:rPr lang="en-US" dirty="0"/>
              <a:t>, and the two </a:t>
            </a:r>
            <a:r>
              <a:rPr lang="en-US" dirty="0">
                <a:hlinkClick r:id="rId14" tooltip="Revived language"/>
              </a:rPr>
              <a:t>revived languages</a:t>
            </a:r>
            <a:r>
              <a:rPr lang="en-US" dirty="0"/>
              <a:t> </a:t>
            </a:r>
            <a:r>
              <a:rPr lang="en-US" dirty="0">
                <a:hlinkClick r:id="rId15" tooltip="Cornish language"/>
              </a:rPr>
              <a:t>Cornish</a:t>
            </a:r>
            <a:r>
              <a:rPr lang="en-US" dirty="0"/>
              <a:t> and </a:t>
            </a:r>
            <a:r>
              <a:rPr lang="en-US" dirty="0">
                <a:hlinkClick r:id="rId16" tooltip="Manx language"/>
              </a:rPr>
              <a:t>Manx</a:t>
            </a:r>
            <a:r>
              <a:rPr lang="en-US" dirty="0"/>
              <a:t>. All are minority languages in their respective countries, though there are continuing efforts at </a:t>
            </a:r>
            <a:r>
              <a:rPr lang="en-US" dirty="0" err="1">
                <a:hlinkClick r:id="rId17" tooltip="Language revitalization"/>
              </a:rPr>
              <a:t>revitalisation</a:t>
            </a:r>
            <a:r>
              <a:rPr lang="en-US" dirty="0"/>
              <a:t>.</a:t>
            </a:r>
            <a:endParaRPr lang="el-GR" dirty="0"/>
          </a:p>
        </p:txBody>
      </p:sp>
    </p:spTree>
    <p:extLst>
      <p:ext uri="{BB962C8B-B14F-4D97-AF65-F5344CB8AC3E}">
        <p14:creationId xmlns:p14="http://schemas.microsoft.com/office/powerpoint/2010/main" val="4215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χάρτης, κείμενο, Άτλας&#10;&#10;Περιγραφή που δημιουργήθηκε αυτόματα">
            <a:extLst>
              <a:ext uri="{FF2B5EF4-FFF2-40B4-BE49-F238E27FC236}">
                <a16:creationId xmlns:a16="http://schemas.microsoft.com/office/drawing/2014/main" id="{B028B6E7-940F-6254-74B3-504D657D122F}"/>
              </a:ext>
            </a:extLst>
          </p:cNvPr>
          <p:cNvPicPr>
            <a:picLocks noChangeAspect="1"/>
          </p:cNvPicPr>
          <p:nvPr/>
        </p:nvPicPr>
        <p:blipFill>
          <a:blip r:embed="rId2"/>
          <a:stretch>
            <a:fillRect/>
          </a:stretch>
        </p:blipFill>
        <p:spPr>
          <a:xfrm>
            <a:off x="3835156" y="321271"/>
            <a:ext cx="4285714" cy="2990476"/>
          </a:xfrm>
          <a:prstGeom prst="rect">
            <a:avLst/>
          </a:prstGeom>
        </p:spPr>
      </p:pic>
      <p:sp>
        <p:nvSpPr>
          <p:cNvPr id="5" name="TextBox 4">
            <a:extLst>
              <a:ext uri="{FF2B5EF4-FFF2-40B4-BE49-F238E27FC236}">
                <a16:creationId xmlns:a16="http://schemas.microsoft.com/office/drawing/2014/main" id="{517F63A3-9FBD-AA41-5312-3463299D3904}"/>
              </a:ext>
            </a:extLst>
          </p:cNvPr>
          <p:cNvSpPr txBox="1"/>
          <p:nvPr/>
        </p:nvSpPr>
        <p:spPr>
          <a:xfrm>
            <a:off x="3460955" y="4274940"/>
            <a:ext cx="6096000" cy="2402581"/>
          </a:xfrm>
          <a:prstGeom prst="rect">
            <a:avLst/>
          </a:prstGeom>
          <a:noFill/>
        </p:spPr>
        <p:txBody>
          <a:bodyPr wrap="square">
            <a:spAutoFit/>
          </a:bodyPr>
          <a:lstStyle/>
          <a:p>
            <a:r>
              <a:rPr lang="en-US" dirty="0"/>
              <a:t>Distribution of Celtic speakers:</a:t>
            </a:r>
          </a:p>
          <a:p>
            <a:pPr>
              <a:lnSpc>
                <a:spcPct val="150000"/>
              </a:lnSpc>
            </a:pPr>
            <a:r>
              <a:rPr lang="en-US" dirty="0"/>
              <a:t>  Hallstatt culture area, 6th century BC</a:t>
            </a:r>
          </a:p>
          <a:p>
            <a:pPr>
              <a:lnSpc>
                <a:spcPct val="150000"/>
              </a:lnSpc>
            </a:pPr>
            <a:r>
              <a:rPr lang="en-US" dirty="0"/>
              <a:t>  Maximal Celtic expansion, c. 275 BC</a:t>
            </a:r>
          </a:p>
          <a:p>
            <a:pPr>
              <a:lnSpc>
                <a:spcPct val="150000"/>
              </a:lnSpc>
            </a:pPr>
            <a:r>
              <a:rPr lang="en-US" dirty="0"/>
              <a:t>  Lusitanian area; Celtic affiliation unclear</a:t>
            </a:r>
          </a:p>
          <a:p>
            <a:pPr>
              <a:lnSpc>
                <a:spcPct val="150000"/>
              </a:lnSpc>
            </a:pPr>
            <a:r>
              <a:rPr lang="en-US" dirty="0"/>
              <a:t>  Areas where Celtic languages were spoken in the Middle Ages</a:t>
            </a:r>
          </a:p>
          <a:p>
            <a:pPr>
              <a:lnSpc>
                <a:spcPct val="150000"/>
              </a:lnSpc>
            </a:pPr>
            <a:r>
              <a:rPr lang="en-US" dirty="0"/>
              <a:t>  Areas where Celtic languages remain widely spoken today</a:t>
            </a:r>
            <a:endParaRPr lang="el-GR" dirty="0"/>
          </a:p>
        </p:txBody>
      </p:sp>
      <p:sp>
        <p:nvSpPr>
          <p:cNvPr id="6" name="Ορθογώνιο 5">
            <a:extLst>
              <a:ext uri="{FF2B5EF4-FFF2-40B4-BE49-F238E27FC236}">
                <a16:creationId xmlns:a16="http://schemas.microsoft.com/office/drawing/2014/main" id="{2260FFE9-1F28-E61A-958D-9072894EAB25}"/>
              </a:ext>
            </a:extLst>
          </p:cNvPr>
          <p:cNvSpPr/>
          <p:nvPr/>
        </p:nvSpPr>
        <p:spPr>
          <a:xfrm>
            <a:off x="3372465" y="4734943"/>
            <a:ext cx="255638" cy="23916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highlight>
                <a:srgbClr val="FFFF00"/>
              </a:highlight>
            </a:endParaRPr>
          </a:p>
        </p:txBody>
      </p:sp>
      <p:sp>
        <p:nvSpPr>
          <p:cNvPr id="7" name="Ορθογώνιο 6">
            <a:extLst>
              <a:ext uri="{FF2B5EF4-FFF2-40B4-BE49-F238E27FC236}">
                <a16:creationId xmlns:a16="http://schemas.microsoft.com/office/drawing/2014/main" id="{2E6A2B7A-65FB-1B08-9775-D2AA76D0850F}"/>
              </a:ext>
            </a:extLst>
          </p:cNvPr>
          <p:cNvSpPr/>
          <p:nvPr/>
        </p:nvSpPr>
        <p:spPr>
          <a:xfrm>
            <a:off x="3382297" y="6319159"/>
            <a:ext cx="255639" cy="239165"/>
          </a:xfrm>
          <a:prstGeom prst="rect">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33E69A2E-4FD5-0F72-574C-E3C3FB306F16}"/>
              </a:ext>
            </a:extLst>
          </p:cNvPr>
          <p:cNvSpPr/>
          <p:nvPr/>
        </p:nvSpPr>
        <p:spPr>
          <a:xfrm>
            <a:off x="3362633" y="5527051"/>
            <a:ext cx="255638" cy="23916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14C13243-9510-2006-81D2-842EE179CB42}"/>
              </a:ext>
            </a:extLst>
          </p:cNvPr>
          <p:cNvSpPr/>
          <p:nvPr/>
        </p:nvSpPr>
        <p:spPr>
          <a:xfrm>
            <a:off x="3362633" y="5135936"/>
            <a:ext cx="255638" cy="239165"/>
          </a:xfrm>
          <a:prstGeom prst="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E7D7C60F-31FE-5BD9-ADD9-B11ABC1BA178}"/>
              </a:ext>
            </a:extLst>
          </p:cNvPr>
          <p:cNvSpPr/>
          <p:nvPr/>
        </p:nvSpPr>
        <p:spPr>
          <a:xfrm>
            <a:off x="3367549" y="5976280"/>
            <a:ext cx="245806" cy="22368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6463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E52CFF57-8B4A-76D5-3A5C-CED48E3F3232}"/>
              </a:ext>
            </a:extLst>
          </p:cNvPr>
          <p:cNvGraphicFramePr>
            <a:graphicFrameLocks noGrp="1"/>
          </p:cNvGraphicFramePr>
          <p:nvPr>
            <p:extLst>
              <p:ext uri="{D42A27DB-BD31-4B8C-83A1-F6EECF244321}">
                <p14:modId xmlns:p14="http://schemas.microsoft.com/office/powerpoint/2010/main" val="3762984490"/>
              </p:ext>
            </p:extLst>
          </p:nvPr>
        </p:nvGraphicFramePr>
        <p:xfrm>
          <a:off x="1373240" y="0"/>
          <a:ext cx="9697884" cy="69494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276042124"/>
                    </a:ext>
                  </a:extLst>
                </a:gridCol>
                <a:gridCol w="1625600">
                  <a:extLst>
                    <a:ext uri="{9D8B030D-6E8A-4147-A177-3AD203B41FA5}">
                      <a16:colId xmlns:a16="http://schemas.microsoft.com/office/drawing/2014/main" val="1493547437"/>
                    </a:ext>
                  </a:extLst>
                </a:gridCol>
                <a:gridCol w="1625600">
                  <a:extLst>
                    <a:ext uri="{9D8B030D-6E8A-4147-A177-3AD203B41FA5}">
                      <a16:colId xmlns:a16="http://schemas.microsoft.com/office/drawing/2014/main" val="1440365656"/>
                    </a:ext>
                  </a:extLst>
                </a:gridCol>
                <a:gridCol w="1625600">
                  <a:extLst>
                    <a:ext uri="{9D8B030D-6E8A-4147-A177-3AD203B41FA5}">
                      <a16:colId xmlns:a16="http://schemas.microsoft.com/office/drawing/2014/main" val="577298225"/>
                    </a:ext>
                  </a:extLst>
                </a:gridCol>
                <a:gridCol w="1848465">
                  <a:extLst>
                    <a:ext uri="{9D8B030D-6E8A-4147-A177-3AD203B41FA5}">
                      <a16:colId xmlns:a16="http://schemas.microsoft.com/office/drawing/2014/main" val="3334958748"/>
                    </a:ext>
                  </a:extLst>
                </a:gridCol>
                <a:gridCol w="1347019">
                  <a:extLst>
                    <a:ext uri="{9D8B030D-6E8A-4147-A177-3AD203B41FA5}">
                      <a16:colId xmlns:a16="http://schemas.microsoft.com/office/drawing/2014/main" val="1339284301"/>
                    </a:ext>
                  </a:extLst>
                </a:gridCol>
              </a:tblGrid>
              <a:tr h="1155420">
                <a:tc>
                  <a:txBody>
                    <a:bodyPr/>
                    <a:lstStyle/>
                    <a:p>
                      <a:r>
                        <a:rPr lang="en-US" dirty="0"/>
                        <a:t>Language</a:t>
                      </a:r>
                    </a:p>
                  </a:txBody>
                  <a:tcPr anchor="ctr"/>
                </a:tc>
                <a:tc>
                  <a:txBody>
                    <a:bodyPr/>
                    <a:lstStyle/>
                    <a:p>
                      <a:r>
                        <a:rPr lang="en-US" dirty="0"/>
                        <a:t>Native name</a:t>
                      </a:r>
                    </a:p>
                  </a:txBody>
                  <a:tcPr anchor="ctr"/>
                </a:tc>
                <a:tc>
                  <a:txBody>
                    <a:bodyPr/>
                    <a:lstStyle/>
                    <a:p>
                      <a:r>
                        <a:rPr lang="en-US" dirty="0"/>
                        <a:t>Grouping</a:t>
                      </a:r>
                    </a:p>
                  </a:txBody>
                  <a:tcPr anchor="ctr"/>
                </a:tc>
                <a:tc>
                  <a:txBody>
                    <a:bodyPr/>
                    <a:lstStyle/>
                    <a:p>
                      <a:r>
                        <a:rPr lang="en-US" dirty="0"/>
                        <a:t>Number of native speakers</a:t>
                      </a:r>
                    </a:p>
                  </a:txBody>
                  <a:tcPr anchor="ctr"/>
                </a:tc>
                <a:tc>
                  <a:txBody>
                    <a:bodyPr/>
                    <a:lstStyle/>
                    <a:p>
                      <a:r>
                        <a:rPr lang="en-US" dirty="0"/>
                        <a:t>Number of skilled speakers</a:t>
                      </a:r>
                    </a:p>
                  </a:txBody>
                  <a:tcPr anchor="ctr"/>
                </a:tc>
                <a:tc>
                  <a:txBody>
                    <a:bodyPr/>
                    <a:lstStyle/>
                    <a:p>
                      <a:r>
                        <a:rPr lang="en-US" dirty="0"/>
                        <a:t>Area of origin</a:t>
                      </a:r>
                      <a:br>
                        <a:rPr lang="en-US" dirty="0"/>
                      </a:br>
                      <a:r>
                        <a:rPr lang="en-US" dirty="0"/>
                        <a:t>(still spoken)</a:t>
                      </a:r>
                    </a:p>
                  </a:txBody>
                  <a:tcPr anchor="ctr"/>
                </a:tc>
                <a:extLst>
                  <a:ext uri="{0D108BD9-81ED-4DB2-BD59-A6C34878D82A}">
                    <a16:rowId xmlns:a16="http://schemas.microsoft.com/office/drawing/2014/main" val="3808268881"/>
                  </a:ext>
                </a:extLst>
              </a:tr>
              <a:tr h="2221961">
                <a:tc>
                  <a:txBody>
                    <a:bodyPr/>
                    <a:lstStyle/>
                    <a:p>
                      <a:r>
                        <a:rPr lang="en-US">
                          <a:hlinkClick r:id="rId2" tooltip="Irish language"/>
                        </a:rPr>
                        <a:t>Irish</a:t>
                      </a:r>
                      <a:endParaRPr lang="en-US"/>
                    </a:p>
                  </a:txBody>
                  <a:tcPr anchor="ctr"/>
                </a:tc>
                <a:tc>
                  <a:txBody>
                    <a:bodyPr/>
                    <a:lstStyle/>
                    <a:p>
                      <a:r>
                        <a:rPr lang="ga-IE" i="1"/>
                        <a:t>Gaeilge</a:t>
                      </a:r>
                      <a:r>
                        <a:rPr lang="ga-IE"/>
                        <a:t> / </a:t>
                      </a:r>
                      <a:r>
                        <a:rPr lang="ga-IE" i="1"/>
                        <a:t>Gaedhilg</a:t>
                      </a:r>
                      <a:r>
                        <a:rPr lang="ga-IE"/>
                        <a:t> / </a:t>
                      </a:r>
                      <a:r>
                        <a:rPr lang="ga-IE" i="1"/>
                        <a:t>Gaelainn</a:t>
                      </a:r>
                      <a:r>
                        <a:rPr lang="ga-IE"/>
                        <a:t> / </a:t>
                      </a:r>
                      <a:r>
                        <a:rPr lang="ga-IE" i="1"/>
                        <a:t>Gaeilig</a:t>
                      </a:r>
                      <a:r>
                        <a:rPr lang="ga-IE"/>
                        <a:t> / </a:t>
                      </a:r>
                      <a:r>
                        <a:rPr lang="ga-IE" i="1"/>
                        <a:t>Gaeilic</a:t>
                      </a:r>
                      <a:r>
                        <a:rPr lang="ga-IE"/>
                        <a:t> </a:t>
                      </a:r>
                    </a:p>
                  </a:txBody>
                  <a:tcPr anchor="ctr"/>
                </a:tc>
                <a:tc>
                  <a:txBody>
                    <a:bodyPr/>
                    <a:lstStyle/>
                    <a:p>
                      <a:r>
                        <a:rPr lang="en-US">
                          <a:hlinkClick r:id="rId3" tooltip="Goidelic languages"/>
                        </a:rPr>
                        <a:t>Goidelic</a:t>
                      </a:r>
                      <a:r>
                        <a:rPr lang="en-US"/>
                        <a:t> </a:t>
                      </a:r>
                    </a:p>
                  </a:txBody>
                  <a:tcPr anchor="ctr"/>
                </a:tc>
                <a:tc>
                  <a:txBody>
                    <a:bodyPr/>
                    <a:lstStyle/>
                    <a:p>
                      <a:r>
                        <a:rPr lang="en-US" dirty="0"/>
                        <a:t>40,000–80,000</a:t>
                      </a:r>
                      <a:br>
                        <a:rPr lang="en-US" dirty="0"/>
                      </a:br>
                      <a:r>
                        <a:rPr lang="en-US" dirty="0"/>
                        <a:t>In the Republic of Ireland, 73,803 people use Irish daily outside the education system.</a:t>
                      </a:r>
                    </a:p>
                  </a:txBody>
                  <a:tcPr anchor="ctr"/>
                </a:tc>
                <a:tc>
                  <a:txBody>
                    <a:bodyPr/>
                    <a:lstStyle/>
                    <a:p>
                      <a:r>
                        <a:rPr lang="en-US" dirty="0"/>
                        <a:t>Total speakers: </a:t>
                      </a:r>
                      <a:r>
                        <a:rPr lang="en-US" b="1" dirty="0"/>
                        <a:t>1,887,437</a:t>
                      </a:r>
                      <a:br>
                        <a:rPr lang="en-US" dirty="0"/>
                      </a:br>
                      <a:r>
                        <a:rPr lang="en-US" dirty="0">
                          <a:hlinkClick r:id="rId4" tooltip="Republic of Ireland"/>
                        </a:rPr>
                        <a:t>Republic of Ireland</a:t>
                      </a:r>
                      <a:r>
                        <a:rPr lang="en-US" dirty="0"/>
                        <a:t>: 1,774,437</a:t>
                      </a:r>
                      <a:br>
                        <a:rPr lang="en-US" dirty="0"/>
                      </a:br>
                      <a:r>
                        <a:rPr lang="en-US" dirty="0">
                          <a:hlinkClick r:id="rId5" tooltip="United Kingdom"/>
                        </a:rPr>
                        <a:t>United Kingdom</a:t>
                      </a:r>
                      <a:r>
                        <a:rPr lang="en-US" dirty="0"/>
                        <a:t>: 95,000</a:t>
                      </a:r>
                      <a:br>
                        <a:rPr lang="en-US" dirty="0"/>
                      </a:br>
                      <a:r>
                        <a:rPr lang="en-US" dirty="0">
                          <a:hlinkClick r:id="rId6" tooltip="United States"/>
                        </a:rPr>
                        <a:t>United States</a:t>
                      </a:r>
                      <a:r>
                        <a:rPr lang="en-US" dirty="0"/>
                        <a:t>: 18,000 </a:t>
                      </a:r>
                    </a:p>
                  </a:txBody>
                  <a:tcPr anchor="ctr"/>
                </a:tc>
                <a:tc>
                  <a:txBody>
                    <a:bodyPr/>
                    <a:lstStyle/>
                    <a:p>
                      <a:r>
                        <a:rPr lang="en-US" i="1" dirty="0">
                          <a:hlinkClick r:id="rId7" tooltip="Gaeltacht"/>
                        </a:rPr>
                        <a:t>Gaeltacht</a:t>
                      </a:r>
                      <a:r>
                        <a:rPr lang="en-US" dirty="0"/>
                        <a:t> of </a:t>
                      </a:r>
                      <a:r>
                        <a:rPr lang="en-US" dirty="0">
                          <a:hlinkClick r:id="rId8" tooltip="Ireland"/>
                        </a:rPr>
                        <a:t>Ireland</a:t>
                      </a:r>
                      <a:endParaRPr lang="en-US" dirty="0"/>
                    </a:p>
                  </a:txBody>
                  <a:tcPr anchor="ctr"/>
                </a:tc>
                <a:extLst>
                  <a:ext uri="{0D108BD9-81ED-4DB2-BD59-A6C34878D82A}">
                    <a16:rowId xmlns:a16="http://schemas.microsoft.com/office/drawing/2014/main" val="3318447983"/>
                  </a:ext>
                </a:extLst>
              </a:tr>
              <a:tr h="3021867">
                <a:tc>
                  <a:txBody>
                    <a:bodyPr/>
                    <a:lstStyle/>
                    <a:p>
                      <a:r>
                        <a:rPr lang="en-US" dirty="0">
                          <a:hlinkClick r:id="rId9" tooltip="Welsh language"/>
                        </a:rPr>
                        <a:t>Welsh</a:t>
                      </a:r>
                      <a:endParaRPr lang="en-US" dirty="0"/>
                    </a:p>
                  </a:txBody>
                  <a:tcPr anchor="ctr"/>
                </a:tc>
                <a:tc>
                  <a:txBody>
                    <a:bodyPr/>
                    <a:lstStyle/>
                    <a:p>
                      <a:r>
                        <a:rPr lang="cy-GB" i="1"/>
                        <a:t>Cymraeg</a:t>
                      </a:r>
                      <a:r>
                        <a:rPr lang="cy-GB"/>
                        <a:t> / </a:t>
                      </a:r>
                      <a:r>
                        <a:rPr lang="cy-GB" i="1"/>
                        <a:t>Y Gymraeg</a:t>
                      </a:r>
                      <a:endParaRPr lang="cy-GB"/>
                    </a:p>
                  </a:txBody>
                  <a:tcPr anchor="ctr"/>
                </a:tc>
                <a:tc>
                  <a:txBody>
                    <a:bodyPr/>
                    <a:lstStyle/>
                    <a:p>
                      <a:r>
                        <a:rPr lang="en-US">
                          <a:hlinkClick r:id="rId10" tooltip="Brittonic languages"/>
                        </a:rPr>
                        <a:t>Brittonic</a:t>
                      </a:r>
                      <a:r>
                        <a:rPr lang="en-US"/>
                        <a:t> </a:t>
                      </a:r>
                    </a:p>
                  </a:txBody>
                  <a:tcPr anchor="ctr"/>
                </a:tc>
                <a:tc>
                  <a:txBody>
                    <a:bodyPr/>
                    <a:lstStyle/>
                    <a:p>
                      <a:r>
                        <a:rPr lang="en-US" dirty="0"/>
                        <a:t>562,000 (19.0% of the population of Wales) claim that they "can speak Welsh" (2011)</a:t>
                      </a:r>
                    </a:p>
                  </a:txBody>
                  <a:tcPr anchor="ctr"/>
                </a:tc>
                <a:tc>
                  <a:txBody>
                    <a:bodyPr/>
                    <a:lstStyle/>
                    <a:p>
                      <a:r>
                        <a:rPr lang="en-US" dirty="0"/>
                        <a:t>Total speakers: ≈ </a:t>
                      </a:r>
                      <a:r>
                        <a:rPr lang="en-US" b="1" dirty="0"/>
                        <a:t>947,700</a:t>
                      </a:r>
                      <a:r>
                        <a:rPr lang="en-US" dirty="0"/>
                        <a:t> (2011)</a:t>
                      </a:r>
                      <a:br>
                        <a:rPr lang="en-US" dirty="0"/>
                      </a:br>
                      <a:r>
                        <a:rPr lang="en-US" dirty="0">
                          <a:hlinkClick r:id="rId11" tooltip="Wales"/>
                        </a:rPr>
                        <a:t>Wales</a:t>
                      </a:r>
                      <a:r>
                        <a:rPr lang="en-US" dirty="0"/>
                        <a:t>: 788,000 speakers (26.7% of the </a:t>
                      </a:r>
                      <a:r>
                        <a:rPr lang="en-US" dirty="0" err="1"/>
                        <a:t>populatio</a:t>
                      </a:r>
                      <a:r>
                        <a:rPr lang="el-GR" dirty="0"/>
                        <a:t>n)</a:t>
                      </a:r>
                      <a:br>
                        <a:rPr lang="en-US" dirty="0"/>
                      </a:br>
                      <a:r>
                        <a:rPr lang="en-US" dirty="0">
                          <a:hlinkClick r:id="rId12" tooltip="England"/>
                        </a:rPr>
                        <a:t>England</a:t>
                      </a:r>
                      <a:r>
                        <a:rPr lang="en-US" dirty="0"/>
                        <a:t>: 150,000</a:t>
                      </a:r>
                      <a:br>
                        <a:rPr lang="en-US" dirty="0"/>
                      </a:br>
                      <a:r>
                        <a:rPr lang="en-US" dirty="0">
                          <a:hlinkClick r:id="rId13" tooltip="Chubut Province"/>
                        </a:rPr>
                        <a:t>Chubut Province</a:t>
                      </a:r>
                      <a:r>
                        <a:rPr lang="en-US" dirty="0"/>
                        <a:t>, </a:t>
                      </a:r>
                      <a:r>
                        <a:rPr lang="en-US" dirty="0">
                          <a:hlinkClick r:id="rId14" tooltip="Argentina"/>
                        </a:rPr>
                        <a:t>Argentina</a:t>
                      </a:r>
                      <a:r>
                        <a:rPr lang="en-US" dirty="0"/>
                        <a:t>: 5,000</a:t>
                      </a:r>
                      <a:br>
                        <a:rPr lang="en-US" dirty="0"/>
                      </a:br>
                      <a:r>
                        <a:rPr lang="en-US" dirty="0">
                          <a:hlinkClick r:id="rId6" tooltip="United States"/>
                        </a:rPr>
                        <a:t>United States</a:t>
                      </a:r>
                      <a:r>
                        <a:rPr lang="en-US" dirty="0"/>
                        <a:t>: 2,500</a:t>
                      </a:r>
                      <a:br>
                        <a:rPr lang="en-US" dirty="0"/>
                      </a:br>
                      <a:r>
                        <a:rPr lang="en-US" dirty="0">
                          <a:hlinkClick r:id="rId15" tooltip="Canada"/>
                        </a:rPr>
                        <a:t>Canada</a:t>
                      </a:r>
                      <a:r>
                        <a:rPr lang="en-US" dirty="0"/>
                        <a:t>: 2,200 </a:t>
                      </a:r>
                    </a:p>
                  </a:txBody>
                  <a:tcPr anchor="ctr"/>
                </a:tc>
                <a:tc>
                  <a:txBody>
                    <a:bodyPr/>
                    <a:lstStyle/>
                    <a:p>
                      <a:r>
                        <a:rPr lang="en-US" dirty="0">
                          <a:hlinkClick r:id="rId11" tooltip="Wales"/>
                        </a:rPr>
                        <a:t>Wales</a:t>
                      </a:r>
                      <a:endParaRPr lang="en-US" dirty="0"/>
                    </a:p>
                  </a:txBody>
                  <a:tcPr anchor="ctr"/>
                </a:tc>
                <a:extLst>
                  <a:ext uri="{0D108BD9-81ED-4DB2-BD59-A6C34878D82A}">
                    <a16:rowId xmlns:a16="http://schemas.microsoft.com/office/drawing/2014/main" val="2558768721"/>
                  </a:ext>
                </a:extLst>
              </a:tr>
              <a:tr h="355514">
                <a:tc gridSpan="6">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extLst>
                  <a:ext uri="{0D108BD9-81ED-4DB2-BD59-A6C34878D82A}">
                    <a16:rowId xmlns:a16="http://schemas.microsoft.com/office/drawing/2014/main" val="1954017613"/>
                  </a:ext>
                </a:extLst>
              </a:tr>
            </a:tbl>
          </a:graphicData>
        </a:graphic>
      </p:graphicFrame>
    </p:spTree>
    <p:extLst>
      <p:ext uri="{BB962C8B-B14F-4D97-AF65-F5344CB8AC3E}">
        <p14:creationId xmlns:p14="http://schemas.microsoft.com/office/powerpoint/2010/main" val="266450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a:extLst>
              <a:ext uri="{FF2B5EF4-FFF2-40B4-BE49-F238E27FC236}">
                <a16:creationId xmlns:a16="http://schemas.microsoft.com/office/drawing/2014/main" id="{D7E00BF2-AEF2-EAF4-9DDA-B2CBD47672EC}"/>
              </a:ext>
            </a:extLst>
          </p:cNvPr>
          <p:cNvGraphicFramePr>
            <a:graphicFrameLocks noGrp="1"/>
          </p:cNvGraphicFramePr>
          <p:nvPr>
            <p:extLst>
              <p:ext uri="{D42A27DB-BD31-4B8C-83A1-F6EECF244321}">
                <p14:modId xmlns:p14="http://schemas.microsoft.com/office/powerpoint/2010/main" val="3781896641"/>
              </p:ext>
            </p:extLst>
          </p:nvPr>
        </p:nvGraphicFramePr>
        <p:xfrm>
          <a:off x="1179870" y="247718"/>
          <a:ext cx="9114504" cy="5577840"/>
        </p:xfrm>
        <a:graphic>
          <a:graphicData uri="http://schemas.openxmlformats.org/drawingml/2006/table">
            <a:tbl>
              <a:tblPr firstRow="1" bandRow="1">
                <a:tableStyleId>{5C22544A-7EE6-4342-B048-85BDC9FD1C3A}</a:tableStyleId>
              </a:tblPr>
              <a:tblGrid>
                <a:gridCol w="1519084">
                  <a:extLst>
                    <a:ext uri="{9D8B030D-6E8A-4147-A177-3AD203B41FA5}">
                      <a16:colId xmlns:a16="http://schemas.microsoft.com/office/drawing/2014/main" val="3174579168"/>
                    </a:ext>
                  </a:extLst>
                </a:gridCol>
                <a:gridCol w="1519084">
                  <a:extLst>
                    <a:ext uri="{9D8B030D-6E8A-4147-A177-3AD203B41FA5}">
                      <a16:colId xmlns:a16="http://schemas.microsoft.com/office/drawing/2014/main" val="360368926"/>
                    </a:ext>
                  </a:extLst>
                </a:gridCol>
                <a:gridCol w="1519084">
                  <a:extLst>
                    <a:ext uri="{9D8B030D-6E8A-4147-A177-3AD203B41FA5}">
                      <a16:colId xmlns:a16="http://schemas.microsoft.com/office/drawing/2014/main" val="1366564174"/>
                    </a:ext>
                  </a:extLst>
                </a:gridCol>
                <a:gridCol w="1519084">
                  <a:extLst>
                    <a:ext uri="{9D8B030D-6E8A-4147-A177-3AD203B41FA5}">
                      <a16:colId xmlns:a16="http://schemas.microsoft.com/office/drawing/2014/main" val="2507710956"/>
                    </a:ext>
                  </a:extLst>
                </a:gridCol>
                <a:gridCol w="1519084">
                  <a:extLst>
                    <a:ext uri="{9D8B030D-6E8A-4147-A177-3AD203B41FA5}">
                      <a16:colId xmlns:a16="http://schemas.microsoft.com/office/drawing/2014/main" val="1463629544"/>
                    </a:ext>
                  </a:extLst>
                </a:gridCol>
                <a:gridCol w="1519084">
                  <a:extLst>
                    <a:ext uri="{9D8B030D-6E8A-4147-A177-3AD203B41FA5}">
                      <a16:colId xmlns:a16="http://schemas.microsoft.com/office/drawing/2014/main" val="1204033277"/>
                    </a:ext>
                  </a:extLst>
                </a:gridCol>
              </a:tblGrid>
              <a:tr h="370840">
                <a:tc>
                  <a:txBody>
                    <a:bodyPr/>
                    <a:lstStyle/>
                    <a:p>
                      <a:r>
                        <a:rPr lang="en-US" dirty="0"/>
                        <a:t>Language</a:t>
                      </a:r>
                    </a:p>
                  </a:txBody>
                  <a:tcPr anchor="ctr"/>
                </a:tc>
                <a:tc>
                  <a:txBody>
                    <a:bodyPr/>
                    <a:lstStyle/>
                    <a:p>
                      <a:r>
                        <a:rPr lang="en-US" dirty="0"/>
                        <a:t>Native name</a:t>
                      </a:r>
                    </a:p>
                  </a:txBody>
                  <a:tcPr anchor="ctr"/>
                </a:tc>
                <a:tc>
                  <a:txBody>
                    <a:bodyPr/>
                    <a:lstStyle/>
                    <a:p>
                      <a:r>
                        <a:rPr lang="en-US" dirty="0"/>
                        <a:t>Grouping</a:t>
                      </a:r>
                    </a:p>
                  </a:txBody>
                  <a:tcPr anchor="ctr"/>
                </a:tc>
                <a:tc>
                  <a:txBody>
                    <a:bodyPr/>
                    <a:lstStyle/>
                    <a:p>
                      <a:r>
                        <a:rPr lang="en-US" dirty="0"/>
                        <a:t>Number of native speakers</a:t>
                      </a:r>
                    </a:p>
                  </a:txBody>
                  <a:tcPr anchor="ctr"/>
                </a:tc>
                <a:tc>
                  <a:txBody>
                    <a:bodyPr/>
                    <a:lstStyle/>
                    <a:p>
                      <a:r>
                        <a:rPr lang="en-US" dirty="0"/>
                        <a:t>Number of skilled speakers</a:t>
                      </a:r>
                    </a:p>
                  </a:txBody>
                  <a:tcPr anchor="ctr"/>
                </a:tc>
                <a:tc>
                  <a:txBody>
                    <a:bodyPr/>
                    <a:lstStyle/>
                    <a:p>
                      <a:r>
                        <a:rPr lang="en-US" dirty="0"/>
                        <a:t>Area of origin</a:t>
                      </a:r>
                      <a:br>
                        <a:rPr lang="en-US" dirty="0"/>
                      </a:br>
                      <a:r>
                        <a:rPr lang="en-US" dirty="0"/>
                        <a:t>(still spoken)</a:t>
                      </a:r>
                    </a:p>
                  </a:txBody>
                  <a:tcPr anchor="ctr"/>
                </a:tc>
                <a:extLst>
                  <a:ext uri="{0D108BD9-81ED-4DB2-BD59-A6C34878D82A}">
                    <a16:rowId xmlns:a16="http://schemas.microsoft.com/office/drawing/2014/main" val="738099481"/>
                  </a:ext>
                </a:extLst>
              </a:tr>
              <a:tr h="370840">
                <a:tc>
                  <a:txBody>
                    <a:bodyPr/>
                    <a:lstStyle/>
                    <a:p>
                      <a:r>
                        <a:rPr lang="en-US">
                          <a:hlinkClick r:id="rId2" tooltip="Scottish Gaelic"/>
                        </a:rPr>
                        <a:t>Scottish Gaelic</a:t>
                      </a:r>
                      <a:endParaRPr lang="en-US"/>
                    </a:p>
                  </a:txBody>
                  <a:tcPr anchor="ctr"/>
                </a:tc>
                <a:tc>
                  <a:txBody>
                    <a:bodyPr/>
                    <a:lstStyle/>
                    <a:p>
                      <a:r>
                        <a:rPr lang="gd-GB" i="1"/>
                        <a:t>Gàidhlig</a:t>
                      </a:r>
                      <a:endParaRPr lang="gd-GB"/>
                    </a:p>
                  </a:txBody>
                  <a:tcPr anchor="ctr"/>
                </a:tc>
                <a:tc>
                  <a:txBody>
                    <a:bodyPr/>
                    <a:lstStyle/>
                    <a:p>
                      <a:r>
                        <a:rPr lang="en-US">
                          <a:hlinkClick r:id="rId3" tooltip="Goidelic languages"/>
                        </a:rPr>
                        <a:t>Goidelic</a:t>
                      </a:r>
                      <a:r>
                        <a:rPr lang="en-US"/>
                        <a:t> </a:t>
                      </a:r>
                    </a:p>
                  </a:txBody>
                  <a:tcPr anchor="ctr"/>
                </a:tc>
                <a:tc>
                  <a:txBody>
                    <a:bodyPr/>
                    <a:lstStyle/>
                    <a:p>
                      <a:r>
                        <a:rPr lang="el-GR"/>
                        <a:t>57,375 (2011)</a:t>
                      </a:r>
                      <a:r>
                        <a:rPr lang="el-GR" baseline="30000">
                          <a:hlinkClick r:id="rId4"/>
                        </a:rPr>
                        <a:t>[29]</a:t>
                      </a:r>
                      <a:r>
                        <a:rPr lang="el-GR"/>
                        <a:t> </a:t>
                      </a:r>
                    </a:p>
                  </a:txBody>
                  <a:tcPr anchor="ctr"/>
                </a:tc>
                <a:tc>
                  <a:txBody>
                    <a:bodyPr/>
                    <a:lstStyle/>
                    <a:p>
                      <a:r>
                        <a:rPr lang="en-US"/>
                        <a:t>Scotland: 87,056 (2011)</a:t>
                      </a:r>
                      <a:r>
                        <a:rPr lang="en-US" baseline="30000">
                          <a:hlinkClick r:id="rId4"/>
                        </a:rPr>
                        <a:t>[29]</a:t>
                      </a:r>
                      <a:br>
                        <a:rPr lang="en-US"/>
                      </a:br>
                      <a:r>
                        <a:rPr lang="en-US">
                          <a:hlinkClick r:id="rId5" tooltip="Nova Scotia"/>
                        </a:rPr>
                        <a:t>Nova Scotia</a:t>
                      </a:r>
                      <a:r>
                        <a:rPr lang="en-US"/>
                        <a:t>, Canada: 1,275 (2011)</a:t>
                      </a:r>
                      <a:r>
                        <a:rPr lang="en-US" baseline="30000">
                          <a:hlinkClick r:id="rId6"/>
                        </a:rPr>
                        <a:t>[30]</a:t>
                      </a:r>
                      <a:endParaRPr lang="en-US"/>
                    </a:p>
                  </a:txBody>
                  <a:tcPr anchor="ctr"/>
                </a:tc>
                <a:tc>
                  <a:txBody>
                    <a:bodyPr/>
                    <a:lstStyle/>
                    <a:p>
                      <a:r>
                        <a:rPr lang="en-US" dirty="0">
                          <a:hlinkClick r:id="rId7" tooltip="Scotland"/>
                        </a:rPr>
                        <a:t>Scotland</a:t>
                      </a:r>
                      <a:endParaRPr lang="en-US" dirty="0"/>
                    </a:p>
                  </a:txBody>
                  <a:tcPr anchor="ctr"/>
                </a:tc>
                <a:extLst>
                  <a:ext uri="{0D108BD9-81ED-4DB2-BD59-A6C34878D82A}">
                    <a16:rowId xmlns:a16="http://schemas.microsoft.com/office/drawing/2014/main" val="843341715"/>
                  </a:ext>
                </a:extLst>
              </a:tr>
              <a:tr h="370840">
                <a:tc>
                  <a:txBody>
                    <a:bodyPr/>
                    <a:lstStyle/>
                    <a:p>
                      <a:r>
                        <a:rPr lang="en-US">
                          <a:hlinkClick r:id="rId8" tooltip="Cornish language"/>
                        </a:rPr>
                        <a:t>Cornish</a:t>
                      </a:r>
                      <a:endParaRPr lang="en-US"/>
                    </a:p>
                  </a:txBody>
                  <a:tcPr anchor="ctr"/>
                </a:tc>
                <a:tc>
                  <a:txBody>
                    <a:bodyPr/>
                    <a:lstStyle/>
                    <a:p>
                      <a:r>
                        <a:rPr lang="en-US" i="1"/>
                        <a:t>Kernowek / Kernewek</a:t>
                      </a:r>
                      <a:endParaRPr lang="en-US"/>
                    </a:p>
                  </a:txBody>
                  <a:tcPr anchor="ctr"/>
                </a:tc>
                <a:tc>
                  <a:txBody>
                    <a:bodyPr/>
                    <a:lstStyle/>
                    <a:p>
                      <a:r>
                        <a:rPr lang="en-US">
                          <a:hlinkClick r:id="rId9" tooltip="Brittonic languages"/>
                        </a:rPr>
                        <a:t>Brittonic</a:t>
                      </a:r>
                      <a:r>
                        <a:rPr lang="en-US"/>
                        <a:t> </a:t>
                      </a:r>
                    </a:p>
                  </a:txBody>
                  <a:tcPr anchor="ctr"/>
                </a:tc>
                <a:tc>
                  <a:txBody>
                    <a:bodyPr/>
                    <a:lstStyle/>
                    <a:p>
                      <a:r>
                        <a:rPr lang="el-GR"/>
                        <a:t>563</a:t>
                      </a:r>
                      <a:r>
                        <a:rPr lang="el-GR" baseline="30000">
                          <a:hlinkClick r:id="rId10"/>
                        </a:rPr>
                        <a:t>[33]</a:t>
                      </a:r>
                      <a:r>
                        <a:rPr lang="el-GR" baseline="30000">
                          <a:hlinkClick r:id="rId11"/>
                        </a:rPr>
                        <a:t>[34]</a:t>
                      </a:r>
                      <a:endParaRPr lang="el-GR"/>
                    </a:p>
                  </a:txBody>
                  <a:tcPr anchor="ctr"/>
                </a:tc>
                <a:tc>
                  <a:txBody>
                    <a:bodyPr/>
                    <a:lstStyle/>
                    <a:p>
                      <a:r>
                        <a:rPr lang="el-GR"/>
                        <a:t>2,000</a:t>
                      </a:r>
                      <a:r>
                        <a:rPr lang="el-GR" baseline="30000">
                          <a:hlinkClick r:id="rId12"/>
                        </a:rPr>
                        <a:t>[35]</a:t>
                      </a:r>
                      <a:r>
                        <a:rPr lang="el-GR"/>
                        <a:t> </a:t>
                      </a:r>
                    </a:p>
                  </a:txBody>
                  <a:tcPr anchor="ctr"/>
                </a:tc>
                <a:tc>
                  <a:txBody>
                    <a:bodyPr/>
                    <a:lstStyle/>
                    <a:p>
                      <a:r>
                        <a:rPr lang="en-US" dirty="0">
                          <a:hlinkClick r:id="rId13" tooltip="Cornwall"/>
                        </a:rPr>
                        <a:t>Cornwall</a:t>
                      </a:r>
                      <a:endParaRPr lang="en-US" dirty="0"/>
                    </a:p>
                  </a:txBody>
                  <a:tcPr anchor="ctr"/>
                </a:tc>
                <a:extLst>
                  <a:ext uri="{0D108BD9-81ED-4DB2-BD59-A6C34878D82A}">
                    <a16:rowId xmlns:a16="http://schemas.microsoft.com/office/drawing/2014/main" val="4140531008"/>
                  </a:ext>
                </a:extLst>
              </a:tr>
              <a:tr h="370840">
                <a:tc>
                  <a:txBody>
                    <a:bodyPr/>
                    <a:lstStyle/>
                    <a:p>
                      <a:r>
                        <a:rPr lang="en-US">
                          <a:hlinkClick r:id="rId14" tooltip="Manx language"/>
                        </a:rPr>
                        <a:t>Manx</a:t>
                      </a:r>
                      <a:endParaRPr lang="en-US"/>
                    </a:p>
                  </a:txBody>
                  <a:tcPr anchor="ctr"/>
                </a:tc>
                <a:tc>
                  <a:txBody>
                    <a:bodyPr/>
                    <a:lstStyle/>
                    <a:p>
                      <a:r>
                        <a:rPr lang="en-US" i="1"/>
                        <a:t>Gaelg</a:t>
                      </a:r>
                      <a:r>
                        <a:rPr lang="en-US"/>
                        <a:t> / </a:t>
                      </a:r>
                      <a:r>
                        <a:rPr lang="en-US" i="1"/>
                        <a:t>Gailck</a:t>
                      </a:r>
                      <a:endParaRPr lang="en-US"/>
                    </a:p>
                  </a:txBody>
                  <a:tcPr anchor="ctr"/>
                </a:tc>
                <a:tc>
                  <a:txBody>
                    <a:bodyPr/>
                    <a:lstStyle/>
                    <a:p>
                      <a:r>
                        <a:rPr lang="en-US">
                          <a:hlinkClick r:id="rId3" tooltip="Goidelic languages"/>
                        </a:rPr>
                        <a:t>Goidelic</a:t>
                      </a:r>
                      <a:r>
                        <a:rPr lang="en-US"/>
                        <a:t> </a:t>
                      </a:r>
                    </a:p>
                  </a:txBody>
                  <a:tcPr anchor="ctr"/>
                </a:tc>
                <a:tc>
                  <a:txBody>
                    <a:bodyPr/>
                    <a:lstStyle/>
                    <a:p>
                      <a:r>
                        <a:rPr lang="en-US"/>
                        <a:t>100+,</a:t>
                      </a:r>
                      <a:r>
                        <a:rPr lang="en-US" baseline="30000">
                          <a:hlinkClick r:id="rId15"/>
                        </a:rPr>
                        <a:t>[8]</a:t>
                      </a:r>
                      <a:r>
                        <a:rPr lang="en-US" baseline="30000">
                          <a:hlinkClick r:id="rId16"/>
                        </a:rPr>
                        <a:t>[37]</a:t>
                      </a:r>
                      <a:r>
                        <a:rPr lang="en-US"/>
                        <a:t> including a small number of children who are new native speakers</a:t>
                      </a:r>
                      <a:r>
                        <a:rPr lang="en-US" baseline="30000">
                          <a:hlinkClick r:id="rId17"/>
                        </a:rPr>
                        <a:t>[38]</a:t>
                      </a:r>
                      <a:r>
                        <a:rPr lang="en-US"/>
                        <a:t> </a:t>
                      </a:r>
                    </a:p>
                  </a:txBody>
                  <a:tcPr anchor="ctr"/>
                </a:tc>
                <a:tc>
                  <a:txBody>
                    <a:bodyPr/>
                    <a:lstStyle/>
                    <a:p>
                      <a:r>
                        <a:rPr lang="el-GR"/>
                        <a:t>1,823</a:t>
                      </a:r>
                      <a:r>
                        <a:rPr lang="el-GR" baseline="30000">
                          <a:hlinkClick r:id="rId18"/>
                        </a:rPr>
                        <a:t>[39]</a:t>
                      </a:r>
                      <a:r>
                        <a:rPr lang="el-GR"/>
                        <a:t> </a:t>
                      </a:r>
                    </a:p>
                  </a:txBody>
                  <a:tcPr anchor="ctr"/>
                </a:tc>
                <a:tc>
                  <a:txBody>
                    <a:bodyPr/>
                    <a:lstStyle/>
                    <a:p>
                      <a:r>
                        <a:rPr lang="en-US" dirty="0">
                          <a:hlinkClick r:id="rId19" tooltip="Isle of Man"/>
                        </a:rPr>
                        <a:t>Isle of Man</a:t>
                      </a:r>
                      <a:endParaRPr lang="en-US" dirty="0"/>
                    </a:p>
                  </a:txBody>
                  <a:tcPr anchor="ctr"/>
                </a:tc>
                <a:extLst>
                  <a:ext uri="{0D108BD9-81ED-4DB2-BD59-A6C34878D82A}">
                    <a16:rowId xmlns:a16="http://schemas.microsoft.com/office/drawing/2014/main" val="1782905373"/>
                  </a:ext>
                </a:extLst>
              </a:tr>
            </a:tbl>
          </a:graphicData>
        </a:graphic>
      </p:graphicFrame>
    </p:spTree>
    <p:extLst>
      <p:ext uri="{BB962C8B-B14F-4D97-AF65-F5344CB8AC3E}">
        <p14:creationId xmlns:p14="http://schemas.microsoft.com/office/powerpoint/2010/main" val="173519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12075A-EF39-3BD2-CC2D-783A7AB45CE3}"/>
              </a:ext>
            </a:extLst>
          </p:cNvPr>
          <p:cNvSpPr>
            <a:spLocks noGrp="1"/>
          </p:cNvSpPr>
          <p:nvPr>
            <p:ph type="title"/>
          </p:nvPr>
        </p:nvSpPr>
        <p:spPr/>
        <p:txBody>
          <a:bodyPr/>
          <a:lstStyle/>
          <a:p>
            <a:r>
              <a:rPr lang="el-GR" dirty="0"/>
              <a:t>WELSH LANGUAGE</a:t>
            </a:r>
          </a:p>
        </p:txBody>
      </p:sp>
      <p:sp>
        <p:nvSpPr>
          <p:cNvPr id="3" name="Θέση κειμένου 2">
            <a:extLst>
              <a:ext uri="{FF2B5EF4-FFF2-40B4-BE49-F238E27FC236}">
                <a16:creationId xmlns:a16="http://schemas.microsoft.com/office/drawing/2014/main" id="{C0F7722D-6691-7809-F355-B3D012162479}"/>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073199322"/>
      </p:ext>
    </p:extLst>
  </p:cSld>
  <p:clrMapOvr>
    <a:masterClrMapping/>
  </p:clrMapOvr>
</p:sld>
</file>

<file path=ppt/theme/theme1.xml><?xml version="1.0" encoding="utf-8"?>
<a:theme xmlns:a="http://schemas.openxmlformats.org/drawingml/2006/main" name="Δέμα">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TM10001115[[fn=Δέμα]]</Template>
  <TotalTime>159</TotalTime>
  <Words>1178</Words>
  <Application>Microsoft Office PowerPoint</Application>
  <PresentationFormat>Ευρεία οθόνη</PresentationFormat>
  <Paragraphs>84</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Corbel</vt:lpstr>
      <vt:lpstr>Gill Sans MT</vt:lpstr>
      <vt:lpstr>Δέμα</vt:lpstr>
      <vt:lpstr>European language day</vt:lpstr>
      <vt:lpstr>UNITED KINGDOM</vt:lpstr>
      <vt:lpstr>ANGLOSAXON INVASION OF BRITAIN</vt:lpstr>
      <vt:lpstr>UNITED KINGDOM LANGUAGES</vt:lpstr>
      <vt:lpstr>Celtic language</vt:lpstr>
      <vt:lpstr>Παρουσίαση του PowerPoint</vt:lpstr>
      <vt:lpstr>Παρουσίαση του PowerPoint</vt:lpstr>
      <vt:lpstr>Παρουσίαση του PowerPoint</vt:lpstr>
      <vt:lpstr>WELSH LANGUAGE</vt:lpstr>
      <vt:lpstr>WALES</vt:lpstr>
      <vt:lpstr>A BRIEF HISTORY OF WALES</vt:lpstr>
      <vt:lpstr>WHEN DID WALES CAME INTO EXISTENCE?</vt:lpstr>
      <vt:lpstr>WHO ARE THE WELSH?</vt:lpstr>
      <vt:lpstr>WELSH FLAG</vt:lpstr>
      <vt:lpstr>WHERE DOES THE WELSH FLAG COME FROM?</vt:lpstr>
      <vt:lpstr>WHERE DOES THE WORD WALES COME FROM?</vt:lpstr>
      <vt:lpstr>Παρουσίαση του PowerPoint</vt:lpstr>
      <vt:lpstr>Παρουσίαση του PowerPoint</vt:lpstr>
      <vt:lpstr>WELSH</vt:lpstr>
      <vt:lpstr>WELSH</vt:lpstr>
      <vt:lpstr>Παρουσίαση του PowerPoint</vt:lpstr>
      <vt:lpstr>Παρουσίαση του PowerPoint</vt:lpstr>
      <vt:lpstr>WELSH RADIO</vt:lpstr>
      <vt:lpstr>EASY WELSH PHRASES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DESPINA PAPADOPOULOU</dc:creator>
  <cp:lastModifiedBy>DESPINA PAPADOPOULOU</cp:lastModifiedBy>
  <cp:revision>1</cp:revision>
  <dcterms:created xsi:type="dcterms:W3CDTF">2024-09-20T06:08:46Z</dcterms:created>
  <dcterms:modified xsi:type="dcterms:W3CDTF">2024-09-20T08:47:49Z</dcterms:modified>
</cp:coreProperties>
</file>