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412" y="2350740"/>
            <a:ext cx="3305175" cy="3905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40580" y="2979390"/>
            <a:ext cx="6710838" cy="613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4830"/>
              </a:lnSpc>
            </a:pPr>
            <a:r>
              <a:rPr b="1" sz="4200" i="0" u="none">
                <a:solidFill>
                  <a:srgbClr val="0F172A"/>
                </a:solidFill>
                <a:latin typeface="Poppins"/>
              </a:rPr>
              <a:t>Welcome to ESP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47875" y="3735585"/>
            <a:ext cx="8096250" cy="628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b="0" sz="1650" i="0" u="none">
                <a:solidFill>
                  <a:srgbClr val="475569"/>
                </a:solidFill>
                <a:latin typeface="Lato"/>
              </a:rPr>
              <a:t>Your Specialized Gateway to Global Success in Health, Agriculture &amp; Information Technology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40418" y="2771775"/>
            <a:ext cx="9311163" cy="7715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4050" i="0" u="none">
                <a:solidFill>
                  <a:srgbClr val="0F172A"/>
                </a:solidFill>
                <a:latin typeface="Poppins"/>
              </a:rPr>
              <a:t>What is ESP &amp; Why Does It Matter?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47875" y="3829050"/>
            <a:ext cx="8096250" cy="628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b="0" sz="1650" i="0" u="none">
                <a:solidFill>
                  <a:srgbClr val="475569"/>
                </a:solidFill>
                <a:latin typeface="Lato"/>
              </a:rPr>
              <a:t>Transforming general language skills into specialized, career-ready tools for the modern workplace.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371725"/>
            <a:ext cx="5334000" cy="29432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371725"/>
            <a:ext cx="5334000" cy="29432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2714625"/>
            <a:ext cx="4880610" cy="371475"/>
          </a:xfrm>
          <a:prstGeom prst="rect">
            <a:avLst/>
          </a:prstGeom>
          <a:noFill/>
        </p:spPr>
        <p:txBody>
          <a:bodyPr wrap="square" lIns="371475" rIns="0" tIns="0" bIns="0" anchor="t">
            <a:spAutoFit/>
          </a:bodyPr>
          <a:lstStyle/>
          <a:p>
            <a:pPr algn="l"/>
            <a:r>
              <a:rPr b="0" sz="1950" i="0" u="none">
                <a:solidFill>
                  <a:srgbClr val="0284C7"/>
                </a:solidFill>
                <a:latin typeface="Poppins SemiBold"/>
              </a:rPr>
              <a:t>General English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200400"/>
            <a:ext cx="4648200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Focuses on everyday conversations, basic grammar rules, and generic vocabulary topics.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29400" y="2714625"/>
            <a:ext cx="4880610" cy="371475"/>
          </a:xfrm>
          <a:prstGeom prst="rect">
            <a:avLst/>
          </a:prstGeom>
          <a:noFill/>
        </p:spPr>
        <p:txBody>
          <a:bodyPr wrap="square" lIns="342900" rIns="0" tIns="0" bIns="0" anchor="t">
            <a:spAutoFit/>
          </a:bodyPr>
          <a:lstStyle/>
          <a:p>
            <a:pPr algn="l"/>
            <a:r>
              <a:rPr b="0" sz="1950" i="0" u="none">
                <a:solidFill>
                  <a:srgbClr val="0284C7"/>
                </a:solidFill>
                <a:latin typeface="Poppins SemiBold"/>
              </a:rPr>
              <a:t>ESP English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29400" y="3200400"/>
            <a:ext cx="4648200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Tailored specifically to your vocational field, technical terminology, and professional tasks.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2771775"/>
            <a:ext cx="276225" cy="2476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09650" y="3857625"/>
            <a:ext cx="95250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Lato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4900" y="3857625"/>
            <a:ext cx="4457700" cy="257175"/>
          </a:xfrm>
          <a:prstGeom prst="rect">
            <a:avLst/>
          </a:prstGeom>
          <a:noFill/>
        </p:spPr>
        <p:txBody>
          <a:bodyPr wrap="square" lIns="9525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Ordering food in a restaurant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9650" y="4229100"/>
            <a:ext cx="95250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Lato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4900" y="4229100"/>
            <a:ext cx="4457700" cy="257175"/>
          </a:xfrm>
          <a:prstGeom prst="rect">
            <a:avLst/>
          </a:prstGeom>
          <a:noFill/>
        </p:spPr>
        <p:txBody>
          <a:bodyPr wrap="square" lIns="9525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Discussing weather and hobbies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9650" y="4600575"/>
            <a:ext cx="95250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Lato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4900" y="4600575"/>
            <a:ext cx="4457700" cy="257175"/>
          </a:xfrm>
          <a:prstGeom prst="rect">
            <a:avLst/>
          </a:prstGeom>
          <a:noFill/>
        </p:spPr>
        <p:txBody>
          <a:bodyPr wrap="square" lIns="9525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General high school textbook exercises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9400" y="2771775"/>
            <a:ext cx="247650" cy="2476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724650" y="3857625"/>
            <a:ext cx="95250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Lato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19900" y="3857625"/>
            <a:ext cx="4457700" cy="257175"/>
          </a:xfrm>
          <a:prstGeom prst="rect">
            <a:avLst/>
          </a:prstGeom>
          <a:noFill/>
        </p:spPr>
        <p:txBody>
          <a:bodyPr wrap="square" lIns="9525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Reading tech manuals, code, or patient charts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24650" y="4229100"/>
            <a:ext cx="95250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Lato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19900" y="4229100"/>
            <a:ext cx="4457700" cy="257175"/>
          </a:xfrm>
          <a:prstGeom prst="rect">
            <a:avLst/>
          </a:prstGeom>
          <a:noFill/>
        </p:spPr>
        <p:txBody>
          <a:bodyPr wrap="square" lIns="9525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Operating smart agricultural machinery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24650" y="4600575"/>
            <a:ext cx="95250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Lato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19900" y="4600575"/>
            <a:ext cx="4457700" cy="257175"/>
          </a:xfrm>
          <a:prstGeom prst="rect">
            <a:avLst/>
          </a:prstGeom>
          <a:noFill/>
        </p:spPr>
        <p:txBody>
          <a:bodyPr wrap="square" lIns="9525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Communicating with global clients &amp; specialists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4375" y="476250"/>
            <a:ext cx="11451431" cy="542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850" i="0" u="none">
                <a:solidFill>
                  <a:srgbClr val="0F172A"/>
                </a:solidFill>
                <a:latin typeface="Poppins"/>
              </a:rPr>
              <a:t>General English vs. ESP English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71500" y="476250"/>
            <a:ext cx="47625" cy="54292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386012"/>
            <a:ext cx="3492549" cy="2914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9799" y="2386012"/>
            <a:ext cx="3492549" cy="29146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8099" y="2386012"/>
            <a:ext cx="3492549" cy="29146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6775" y="3348037"/>
            <a:ext cx="3047099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950" i="0" u="none">
                <a:solidFill>
                  <a:srgbClr val="0284C7"/>
                </a:solidFill>
                <a:latin typeface="Poppins SemiBold"/>
              </a:rPr>
              <a:t>Career Edge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6775" y="3833812"/>
            <a:ext cx="2901999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Stand out to top employers with practical, specialized communication skills that boost job placement and higher starting salaries.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45074" y="3348037"/>
            <a:ext cx="3047099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950" i="0" u="none">
                <a:solidFill>
                  <a:srgbClr val="0284C7"/>
                </a:solidFill>
                <a:latin typeface="Poppins SemiBold"/>
              </a:rPr>
              <a:t>Technical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45074" y="3833812"/>
            <a:ext cx="2901999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Gain total confidence reading equipment specifications, user manuals, software documentation, and professional guidelines.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23374" y="3348037"/>
            <a:ext cx="3047099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950" i="0" u="none">
                <a:solidFill>
                  <a:srgbClr val="0284C7"/>
                </a:solidFill>
                <a:latin typeface="Poppins SemiBold"/>
              </a:rPr>
              <a:t>Global Opportunities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23374" y="3833812"/>
            <a:ext cx="2901999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Prepare for European Erasmus+ programs, international certifications, global research, and multinational teamwork.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775" y="2719387"/>
            <a:ext cx="504825" cy="4000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5074" y="2719387"/>
            <a:ext cx="504825" cy="40005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3374" y="2719387"/>
            <a:ext cx="400050" cy="4000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14375" y="476250"/>
            <a:ext cx="11451431" cy="542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850" i="0" u="none">
                <a:solidFill>
                  <a:srgbClr val="0F172A"/>
                </a:solidFill>
                <a:latin typeface="Poppins"/>
              </a:rPr>
              <a:t>3 Pillars of Your ESP Advantage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1500" y="476250"/>
            <a:ext cx="47625" cy="54292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033587"/>
            <a:ext cx="5334000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2033587"/>
            <a:ext cx="5600700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950" i="0" u="none">
                <a:solidFill>
                  <a:srgbClr val="0284C7"/>
                </a:solidFill>
                <a:latin typeface="Poppins SemiBold"/>
              </a:rPr>
              <a:t>Precision in Patient Care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2519362"/>
            <a:ext cx="5334000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In healthcare, precise communication saves lives. ESP equips you with the vocabulary to excel in modern medical environments.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6750" y="3176587"/>
            <a:ext cx="95250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Lato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176587"/>
            <a:ext cx="5143500" cy="257175"/>
          </a:xfrm>
          <a:prstGeom prst="rect">
            <a:avLst/>
          </a:prstGeom>
          <a:noFill/>
        </p:spPr>
        <p:txBody>
          <a:bodyPr wrap="square" lIns="9525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Medical terminology &amp; anatomy vocabulary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548062"/>
            <a:ext cx="95250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Lato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548062"/>
            <a:ext cx="5143500" cy="257175"/>
          </a:xfrm>
          <a:prstGeom prst="rect">
            <a:avLst/>
          </a:prstGeom>
          <a:noFill/>
        </p:spPr>
        <p:txBody>
          <a:bodyPr wrap="square" lIns="9525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Patient triage &amp; empathetic communication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6750" y="3919537"/>
            <a:ext cx="95250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Lato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919537"/>
            <a:ext cx="5143500" cy="257175"/>
          </a:xfrm>
          <a:prstGeom prst="rect">
            <a:avLst/>
          </a:prstGeom>
          <a:noFill/>
        </p:spPr>
        <p:txBody>
          <a:bodyPr wrap="square" lIns="9525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Understanding clinical reports &amp; pharmacology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6750" y="4291012"/>
            <a:ext cx="95250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Lato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4291012"/>
            <a:ext cx="5143500" cy="257175"/>
          </a:xfrm>
          <a:prstGeom prst="rect">
            <a:avLst/>
          </a:prstGeom>
          <a:noFill/>
        </p:spPr>
        <p:txBody>
          <a:bodyPr wrap="square" lIns="9525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Operating digital medical devices in English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033587"/>
            <a:ext cx="5334000" cy="3619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14375" y="476250"/>
            <a:ext cx="11451431" cy="542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850" i="0" u="none">
                <a:solidFill>
                  <a:srgbClr val="0F172A"/>
                </a:solidFill>
                <a:latin typeface="Poppins"/>
              </a:rPr>
              <a:t>Health Sector Spotlight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1500" y="476250"/>
            <a:ext cx="47625" cy="54292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033587"/>
            <a:ext cx="5334000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2033587"/>
            <a:ext cx="5600700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950" i="0" u="none">
                <a:solidFill>
                  <a:srgbClr val="0284C7"/>
                </a:solidFill>
                <a:latin typeface="Poppins SemiBold"/>
              </a:rPr>
              <a:t>Smart Farming &amp; AgTech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2519362"/>
            <a:ext cx="5334000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Modern agriculture relies on global technology, automated systems, and international export standards.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6750" y="3176587"/>
            <a:ext cx="95250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Lato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176587"/>
            <a:ext cx="5143500" cy="257175"/>
          </a:xfrm>
          <a:prstGeom prst="rect">
            <a:avLst/>
          </a:prstGeom>
          <a:noFill/>
        </p:spPr>
        <p:txBody>
          <a:bodyPr wrap="square" lIns="9525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AgTech &amp; precision farming terminology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548062"/>
            <a:ext cx="95250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Lato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548062"/>
            <a:ext cx="5143500" cy="257175"/>
          </a:xfrm>
          <a:prstGeom prst="rect">
            <a:avLst/>
          </a:prstGeom>
          <a:noFill/>
        </p:spPr>
        <p:txBody>
          <a:bodyPr wrap="square" lIns="9525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Operating automated irrigation &amp; drone systems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6750" y="3919537"/>
            <a:ext cx="95250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Lato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919537"/>
            <a:ext cx="5143500" cy="257175"/>
          </a:xfrm>
          <a:prstGeom prst="rect">
            <a:avLst/>
          </a:prstGeom>
          <a:noFill/>
        </p:spPr>
        <p:txBody>
          <a:bodyPr wrap="square" lIns="9525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EU agricultural regulations &amp; quality standards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6750" y="4291012"/>
            <a:ext cx="95250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Lato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4291012"/>
            <a:ext cx="5143500" cy="257175"/>
          </a:xfrm>
          <a:prstGeom prst="rect">
            <a:avLst/>
          </a:prstGeom>
          <a:noFill/>
        </p:spPr>
        <p:txBody>
          <a:bodyPr wrap="square" lIns="9525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Sustainable farming &amp; climate tech research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033587"/>
            <a:ext cx="5334000" cy="3619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14375" y="476250"/>
            <a:ext cx="11451431" cy="542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850" i="0" u="none">
                <a:solidFill>
                  <a:srgbClr val="0F172A"/>
                </a:solidFill>
                <a:latin typeface="Poppins"/>
              </a:rPr>
              <a:t>Agricultural Sector Spotlight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1500" y="476250"/>
            <a:ext cx="47625" cy="54292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033587"/>
            <a:ext cx="5334000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2033587"/>
            <a:ext cx="5600700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950" i="0" u="none">
                <a:solidFill>
                  <a:srgbClr val="0284C7"/>
                </a:solidFill>
                <a:latin typeface="Poppins SemiBold"/>
              </a:rPr>
              <a:t>The Code of Global Tech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2519362"/>
            <a:ext cx="5334000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English is the native language of computing, programming frameworks, and global software development.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6750" y="3176587"/>
            <a:ext cx="95250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Lato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176587"/>
            <a:ext cx="5143500" cy="257175"/>
          </a:xfrm>
          <a:prstGeom prst="rect">
            <a:avLst/>
          </a:prstGeom>
          <a:noFill/>
        </p:spPr>
        <p:txBody>
          <a:bodyPr wrap="square" lIns="9525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Reading API documentation &amp; tech specs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548062"/>
            <a:ext cx="95250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Lato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548062"/>
            <a:ext cx="5143500" cy="257175"/>
          </a:xfrm>
          <a:prstGeom prst="rect">
            <a:avLst/>
          </a:prstGeom>
          <a:noFill/>
        </p:spPr>
        <p:txBody>
          <a:bodyPr wrap="square" lIns="9525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Writing clean code comments &amp; error tickets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6750" y="3919537"/>
            <a:ext cx="95250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Lato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919537"/>
            <a:ext cx="5143500" cy="257175"/>
          </a:xfrm>
          <a:prstGeom prst="rect">
            <a:avLst/>
          </a:prstGeom>
          <a:noFill/>
        </p:spPr>
        <p:txBody>
          <a:bodyPr wrap="square" lIns="9525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Cybersecurity protocols &amp; network administration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6750" y="4291012"/>
            <a:ext cx="95250" cy="2571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350" i="0" u="none">
                <a:solidFill>
                  <a:srgbClr val="334155"/>
                </a:solidFill>
                <a:latin typeface="Lato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4291012"/>
            <a:ext cx="5143500" cy="257175"/>
          </a:xfrm>
          <a:prstGeom prst="rect">
            <a:avLst/>
          </a:prstGeom>
          <a:noFill/>
        </p:spPr>
        <p:txBody>
          <a:bodyPr wrap="square" lIns="9525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Agile team communication &amp; GitHub workflows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033587"/>
            <a:ext cx="5334000" cy="3619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14375" y="476250"/>
            <a:ext cx="11451431" cy="542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850" i="0" u="none">
                <a:solidFill>
                  <a:srgbClr val="0F172A"/>
                </a:solidFill>
                <a:latin typeface="Poppins"/>
              </a:rPr>
              <a:t>Information Technology Spotlight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1500" y="476250"/>
            <a:ext cx="47625" cy="54292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767012"/>
            <a:ext cx="5334000" cy="21526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2025" y="3157537"/>
            <a:ext cx="4552950" cy="1047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8250"/>
              </a:lnSpc>
            </a:pPr>
            <a:r>
              <a:rPr b="0" sz="8250" i="0" u="none">
                <a:solidFill>
                  <a:srgbClr val="0284C7"/>
                </a:solidFill>
                <a:latin typeface="Poppins ExtraBold"/>
              </a:rPr>
              <a:t>85%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2025" y="4300537"/>
            <a:ext cx="45529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1500" i="0" u="none">
                <a:solidFill>
                  <a:srgbClr val="0369A1"/>
                </a:solidFill>
                <a:latin typeface="Lato"/>
              </a:rPr>
              <a:t>Global Technical Data in English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0" y="2943225"/>
            <a:ext cx="5600700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950" i="0" u="none">
                <a:solidFill>
                  <a:srgbClr val="0284C7"/>
                </a:solidFill>
                <a:latin typeface="Poppins SemiBold"/>
              </a:rPr>
              <a:t>Why Technical English Matters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0" y="3429000"/>
            <a:ext cx="5334000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Over 85% of scientific research, technical manuals, open-source software code, and medical journals worldwide are published in English.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0" y="4086225"/>
            <a:ext cx="5334000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Mastering specialized English immediately doubles your access to industry knowledge, problem-solving forums, and career opportunities.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4375" y="476250"/>
            <a:ext cx="11451431" cy="542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850" i="0" u="none">
                <a:solidFill>
                  <a:srgbClr val="0F172A"/>
                </a:solidFill>
                <a:latin typeface="Poppins"/>
              </a:rPr>
              <a:t>Real Impact of ESP Skills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" y="476250"/>
            <a:ext cx="47625" cy="54292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71500" y="2314575"/>
          <a:ext cx="11048998" cy="3057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  <a:lnL>
                  <a:noFill/>
                </a:lnL>
                <a:lnR>
                  <a:noFill/>
                </a:lnR>
                <a:lnT>
                  <a:noFill/>
                </a:lnT>
                <a:lnB>
                  <a:noFill/>
                </a:lnB>
                <a:lnV>
                  <a:noFill/>
                </a:lnV>
                <a:lnH>
                  <a:noFill/>
                </a:lnH>
              </a:tblPr>
              <a:tblGrid>
                <a:gridCol w="1257300"/>
                <a:gridCol w="2452538"/>
                <a:gridCol w="3999309"/>
                <a:gridCol w="3339851"/>
              </a:tblGrid>
              <a:tr h="764381"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Sector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Core Vocabulary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Key Practical Task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Career Destination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</a:tr>
              <a:tr h="764381">
                <a:tc>
                  <a:txBody>
                    <a:bodyPr/>
                    <a:lstStyle/>
                    <a:p>
                      <a:pPr algn="l"/>
                      <a:r>
                        <a:rPr b="1" sz="1350" i="0" u="none">
                          <a:solidFill>
                            <a:srgbClr val="334155"/>
                          </a:solidFill>
                          <a:latin typeface="Lato"/>
                        </a:rPr>
                        <a:t>Health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Anatomy, Diagnostics, Care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Reading medical charts &amp; patient communication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Nursing, Telehealth, Medical Assistant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764381">
                <a:tc>
                  <a:txBody>
                    <a:bodyPr/>
                    <a:lstStyle/>
                    <a:p>
                      <a:pPr algn="l"/>
                      <a:r>
                        <a:rPr b="1" sz="1350" i="0" u="none">
                          <a:solidFill>
                            <a:srgbClr val="334155"/>
                          </a:solidFill>
                          <a:latin typeface="Lato"/>
                        </a:rPr>
                        <a:t>Agriculture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Agronomy, Soil, AgTech, Bio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Configuring smart sensors &amp; export specs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Precision Farmer, Agribusiness Specialist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  <a:tr h="764382">
                <a:tc>
                  <a:txBody>
                    <a:bodyPr/>
                    <a:lstStyle/>
                    <a:p>
                      <a:pPr algn="l"/>
                      <a:r>
                        <a:rPr b="1" sz="1350" i="0" u="none">
                          <a:solidFill>
                            <a:srgbClr val="334155"/>
                          </a:solidFill>
                          <a:latin typeface="Lato"/>
                        </a:rPr>
                        <a:t>IT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DevOps, Syntax, Networks, UI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Writing documentation &amp; troubleshooting bug reports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350" i="0" u="none">
                          <a:solidFill>
                            <a:srgbClr val="334155"/>
                          </a:solidFill>
                          <a:latin typeface="Lato"/>
                        </a:rPr>
                        <a:t>Web Developer, Systems Admin, QA Analyst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571500" y="2871787"/>
            <a:ext cx="12573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828800" y="2871787"/>
            <a:ext cx="245253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281338" y="2871787"/>
            <a:ext cx="399930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80648" y="2871787"/>
            <a:ext cx="333985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71500" y="3700462"/>
            <a:ext cx="12573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828800" y="3700462"/>
            <a:ext cx="245253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281338" y="3700462"/>
            <a:ext cx="399930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280648" y="3700462"/>
            <a:ext cx="333985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71500" y="4529137"/>
            <a:ext cx="12573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4529137"/>
            <a:ext cx="245253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281338" y="4529137"/>
            <a:ext cx="399930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280648" y="4529137"/>
            <a:ext cx="333985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71500" y="5357812"/>
            <a:ext cx="12573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1828800" y="5357812"/>
            <a:ext cx="245253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281338" y="5357812"/>
            <a:ext cx="399930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280648" y="5357812"/>
            <a:ext cx="333985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14375" y="476250"/>
            <a:ext cx="11451431" cy="542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850" i="0" u="none">
                <a:solidFill>
                  <a:srgbClr val="0F172A"/>
                </a:solidFill>
                <a:latin typeface="Poppins"/>
              </a:rPr>
              <a:t>Specialization Overview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71500" y="476250"/>
            <a:ext cx="47625" cy="54292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" y="3824287"/>
            <a:ext cx="11049000" cy="3810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7968" y="4129087"/>
            <a:ext cx="2668302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0" sz="1500" i="0" u="none">
                <a:solidFill>
                  <a:srgbClr val="0284C7"/>
                </a:solidFill>
                <a:latin typeface="Poppins SemiBold"/>
              </a:rPr>
              <a:t>Phase 1: Discover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4491037"/>
            <a:ext cx="2541240" cy="7715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Needs analysis, sector core vocabulary &amp; essential workplace phrases.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43888" y="2281237"/>
            <a:ext cx="2668302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0" sz="1500" i="0" u="none">
                <a:solidFill>
                  <a:srgbClr val="0284C7"/>
                </a:solidFill>
                <a:latin typeface="Poppins SemiBold"/>
              </a:rPr>
              <a:t>Phase 2: Practice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07419" y="2643187"/>
            <a:ext cx="2541240" cy="7715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Simulations, role-plays, and reading technical guides in your field.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79808" y="4129087"/>
            <a:ext cx="2668302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0" sz="1500" i="0" u="none">
                <a:solidFill>
                  <a:srgbClr val="0284C7"/>
                </a:solidFill>
                <a:latin typeface="Poppins SemiBold"/>
              </a:rPr>
              <a:t>Phase 3: Apply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43339" y="4491037"/>
            <a:ext cx="2541240" cy="7715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Writing workplace emails, reports, and handling authentic scenarios.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15728" y="2538412"/>
            <a:ext cx="2668302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0" sz="1500" i="0" u="none">
                <a:solidFill>
                  <a:srgbClr val="0284C7"/>
                </a:solidFill>
                <a:latin typeface="Poppins SemiBold"/>
              </a:rPr>
              <a:t>Phase 4: Showcase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79259" y="2900362"/>
            <a:ext cx="2541240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b="0" sz="1350" i="0" u="none">
                <a:solidFill>
                  <a:srgbClr val="334155"/>
                </a:solidFill>
                <a:latin typeface="Lato"/>
              </a:rPr>
              <a:t>Specialization capstone project &amp; portfolio presentation.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476250"/>
            <a:ext cx="11451431" cy="542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850" i="0" u="none">
                <a:solidFill>
                  <a:srgbClr val="0F172A"/>
                </a:solidFill>
                <a:latin typeface="Poppins"/>
              </a:rPr>
              <a:t>Our Learning Roadmap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1500" y="476250"/>
            <a:ext cx="47625" cy="54292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756395" y="3757612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28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592315" y="3757612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28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428234" y="3757612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28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0264154" y="3757612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028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62125" y="2881312"/>
            <a:ext cx="9096375" cy="2714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b="1" sz="1425" i="0" u="none">
                <a:solidFill>
                  <a:srgbClr val="0F172A"/>
                </a:solidFill>
                <a:latin typeface="Lato"/>
              </a:rPr>
              <a:t>Your Career Goals:</a:t>
            </a:r>
            <a:r>
              <a:rPr b="0" sz="1425" i="0" u="none">
                <a:solidFill>
                  <a:srgbClr val="334155"/>
                </a:solidFill>
                <a:latin typeface="Lato"/>
              </a:rPr>
              <a:t> What is your dream job in Health, Agriculture, or IT?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62125" y="3362325"/>
            <a:ext cx="9096375" cy="2714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b="1" sz="1425" i="0" u="none">
                <a:solidFill>
                  <a:srgbClr val="0F172A"/>
                </a:solidFill>
                <a:latin typeface="Lato"/>
              </a:rPr>
              <a:t>Your Current Skills:</a:t>
            </a:r>
            <a:r>
              <a:rPr b="0" sz="1425" i="0" u="none">
                <a:solidFill>
                  <a:srgbClr val="334155"/>
                </a:solidFill>
                <a:latin typeface="Lato"/>
              </a:rPr>
              <a:t> What English topics do you feel confident in, and where do you need help?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62125" y="3843337"/>
            <a:ext cx="9096375" cy="2714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b="1" sz="1425" i="0" u="none">
                <a:solidFill>
                  <a:srgbClr val="0F172A"/>
                </a:solidFill>
                <a:latin typeface="Lato"/>
              </a:rPr>
              <a:t>Your Particular Interests:</a:t>
            </a:r>
            <a:r>
              <a:rPr b="0" sz="1425" i="0" u="none">
                <a:solidFill>
                  <a:srgbClr val="334155"/>
                </a:solidFill>
                <a:latin typeface="Lato"/>
              </a:rPr>
              <a:t> What tech, tools, or subjects fascinate you most?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62125" y="4324350"/>
            <a:ext cx="9096375" cy="2714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b="1" sz="1425" i="0" u="none">
                <a:solidFill>
                  <a:srgbClr val="0F172A"/>
                </a:solidFill>
                <a:latin typeface="Lato"/>
              </a:rPr>
              <a:t>How You Learn Best:</a:t>
            </a:r>
            <a:r>
              <a:rPr b="0" sz="1425" i="0" u="none">
                <a:solidFill>
                  <a:srgbClr val="334155"/>
                </a:solidFill>
                <a:latin typeface="Lato"/>
              </a:rPr>
              <a:t> Do you prefer videos, group projects, quizzes, or role-plays?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2890837"/>
            <a:ext cx="285750" cy="2476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500" y="3371850"/>
            <a:ext cx="228600" cy="2476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3500" y="3852862"/>
            <a:ext cx="228600" cy="2476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3500" y="4333875"/>
            <a:ext cx="285750" cy="2476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14375" y="476250"/>
            <a:ext cx="11451431" cy="542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850" i="0" u="none">
                <a:solidFill>
                  <a:srgbClr val="0F172A"/>
                </a:solidFill>
                <a:latin typeface="Poppins"/>
              </a:rPr>
              <a:t>Day 1 Activity: Your Profile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1500" y="476250"/>
            <a:ext cx="47625" cy="54292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8150" y="2390775"/>
            <a:ext cx="3695700" cy="4762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275" y="476250"/>
            <a:ext cx="11601450" cy="904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4800" i="0" u="none">
                <a:solidFill>
                  <a:srgbClr val="0F172A"/>
                </a:solidFill>
                <a:latin typeface="Poppins"/>
              </a:rPr>
              <a:t>Let's Build Your ESP Future!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1571625"/>
            <a:ext cx="110490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b="0" sz="1800" i="0" u="none">
                <a:solidFill>
                  <a:srgbClr val="475569"/>
                </a:solidFill>
                <a:latin typeface="Lato"/>
              </a:rPr>
              <a:t>Please complete your Student Needs Form to help tailor our course to your dreams.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3425" y="2543175"/>
            <a:ext cx="190500" cy="190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28800" y="2690812"/>
            <a:ext cx="85344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828800" y="3462337"/>
            <a:ext cx="85344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828800" y="3452812"/>
            <a:ext cx="85344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828800" y="3452812"/>
            <a:ext cx="85344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828800" y="4224337"/>
            <a:ext cx="85344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4224337"/>
            <a:ext cx="85344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2833687"/>
            <a:ext cx="857250" cy="476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924175" y="2840831"/>
            <a:ext cx="7439025" cy="1857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334155"/>
                </a:solidFill>
                <a:latin typeface="Lato"/>
              </a:rPr>
              <a:t>https://cdn.shopify.com/s/files/1/0078/8715/9367/files/medical_office_furniture.jpg?v=1750317958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4175" y="3074193"/>
            <a:ext cx="743902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Lato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Lato"/>
              </a:rPr>
              <a:t>effydesk.com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0" y="3605212"/>
            <a:ext cx="857250" cy="4762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24175" y="3612356"/>
            <a:ext cx="7439025" cy="1857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334155"/>
                </a:solidFill>
                <a:latin typeface="Lato"/>
              </a:rPr>
              <a:t>https://framerusercontent.com/images/WuyZbJIN4W7zf2F6xXWXSOg.jpg?width=1500&amp;height=844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24175" y="3845718"/>
            <a:ext cx="743902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Lato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Lato"/>
              </a:rPr>
              <a:t>www.leher.ag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8800" y="4376737"/>
            <a:ext cx="857250" cy="4762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924175" y="4383881"/>
            <a:ext cx="7439025" cy="1857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334155"/>
                </a:solidFill>
                <a:latin typeface="Lato"/>
              </a:rPr>
              <a:t>https://images.stockcake.com/public/8/8/4/884bd5ed-7b2a-423d-87c8-26012cc9bc43_large/coding-workstation-setup-stockcake.jpg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24175" y="4617243"/>
            <a:ext cx="743902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Lato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Lato"/>
              </a:rPr>
              <a:t>stockcake.com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4375" y="476250"/>
            <a:ext cx="11451431" cy="542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850" i="0" u="none">
                <a:solidFill>
                  <a:srgbClr val="0F172A"/>
                </a:solidFill>
                <a:latin typeface="Poppins"/>
              </a:rPr>
              <a:t>Image Sources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1500" y="476250"/>
            <a:ext cx="47625" cy="542925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