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4" r:id="rId5"/>
    <p:sldId id="261" r:id="rId6"/>
    <p:sldId id="265" r:id="rId7"/>
    <p:sldId id="267" r:id="rId8"/>
    <p:sldId id="266" r:id="rId9"/>
    <p:sldId id="263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BD1C7-9397-484C-A1E6-DACF3A14A0B2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99382-4149-4D27-9119-7E79D652BFB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4D6CB-528B-4317-9D57-C4CD0DFE6053}" type="datetimeFigureOut">
              <a:rPr lang="el-GR" smtClean="0"/>
              <a:t>6/4/2025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2F9BF-FD71-44DF-AE84-FA57441A804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5</a:t>
            </a:r>
            <a:r>
              <a:rPr lang="el-GR" baseline="30000" dirty="0" smtClean="0"/>
              <a:t>ο</a:t>
            </a:r>
            <a:r>
              <a:rPr lang="el-GR" dirty="0" smtClean="0"/>
              <a:t> ΚΕΦΑΛΑΙΟ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5.1 5.2 5.3 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2400" dirty="0"/>
              <a:t>Είναι φανερό ότι καταναλώνεται, από βιολογική </a:t>
            </a:r>
            <a:r>
              <a:rPr lang="el-GR" sz="2400" dirty="0" smtClean="0"/>
              <a:t>άποψη, </a:t>
            </a:r>
            <a:r>
              <a:rPr lang="el-GR" sz="2400" b="1" dirty="0" smtClean="0"/>
              <a:t>ενέργεια </a:t>
            </a:r>
            <a:r>
              <a:rPr lang="el-GR" sz="2400" b="1" dirty="0"/>
              <a:t>από </a:t>
            </a:r>
            <a:r>
              <a:rPr lang="el-GR" sz="2400" b="1" dirty="0" smtClean="0"/>
              <a:t>τον άνθρωπο</a:t>
            </a:r>
            <a:r>
              <a:rPr lang="el-GR" sz="2400" dirty="0" smtClean="0"/>
              <a:t> </a:t>
            </a:r>
            <a:r>
              <a:rPr lang="el-GR" sz="2400" dirty="0"/>
              <a:t>σε όλες τις παραπάνω περιπτώσεις. 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Αξιοποιείται αυτή </a:t>
            </a:r>
            <a:r>
              <a:rPr lang="el-GR" sz="2400" dirty="0"/>
              <a:t>η ενέργεια, από ποιον και με ποιο τρόπο</a:t>
            </a:r>
            <a:r>
              <a:rPr lang="el-GR" sz="2400" dirty="0" smtClean="0"/>
              <a:t>;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071678"/>
            <a:ext cx="4038600" cy="4054485"/>
          </a:xfrm>
        </p:spPr>
        <p:txBody>
          <a:bodyPr>
            <a:noAutofit/>
          </a:bodyPr>
          <a:lstStyle/>
          <a:p>
            <a:r>
              <a:rPr lang="el-GR" sz="2000" dirty="0"/>
              <a:t>Στη Φυσική χρειαζόμαστε κάποιο μέγεθος που να είναι υπεύθυνο για </a:t>
            </a:r>
            <a:r>
              <a:rPr lang="el-GR" sz="2000" dirty="0" smtClean="0"/>
              <a:t>τις μεταβολές</a:t>
            </a:r>
            <a:r>
              <a:rPr lang="el-GR" sz="2000" dirty="0"/>
              <a:t>, για τη μεταφορά και για τις μετατροπές της ενέργειας από </a:t>
            </a:r>
            <a:r>
              <a:rPr lang="el-GR" sz="2000" dirty="0" smtClean="0"/>
              <a:t>μια μορφή </a:t>
            </a:r>
            <a:r>
              <a:rPr lang="el-GR" sz="2000" dirty="0"/>
              <a:t>σε μια άλλη. Το μέγεθος αυτό είναι το </a:t>
            </a:r>
            <a:r>
              <a:rPr lang="el-GR" sz="2000" b="1" dirty="0"/>
              <a:t>έργο</a:t>
            </a:r>
            <a:r>
              <a:rPr lang="el-GR" sz="2000" b="1" dirty="0" smtClean="0"/>
              <a:t>.</a:t>
            </a:r>
          </a:p>
          <a:p>
            <a:r>
              <a:rPr lang="el-GR" sz="2000" b="1" dirty="0" smtClean="0"/>
              <a:t>Έργο </a:t>
            </a:r>
            <a:r>
              <a:rPr lang="el-GR" sz="2000" b="1" dirty="0"/>
              <a:t>δύναμης, </a:t>
            </a:r>
            <a:r>
              <a:rPr lang="el-GR" sz="2000" b="1" dirty="0" smtClean="0"/>
              <a:t>είναι όταν </a:t>
            </a:r>
            <a:r>
              <a:rPr lang="el-GR" sz="2000" b="1" dirty="0"/>
              <a:t>μετατοπίζεται </a:t>
            </a:r>
            <a:r>
              <a:rPr lang="el-GR" sz="2000" b="1" dirty="0" smtClean="0"/>
              <a:t>το σημείο </a:t>
            </a:r>
            <a:r>
              <a:rPr lang="el-GR" sz="2000" b="1" dirty="0"/>
              <a:t>εφαρμογής της κατά τη διεύθυνση στην οποία </a:t>
            </a:r>
            <a:r>
              <a:rPr lang="el-GR" sz="2000" b="1" dirty="0" smtClean="0"/>
              <a:t>ενεργεί </a:t>
            </a:r>
            <a:r>
              <a:rPr lang="el-GR" sz="2000" b="1" dirty="0" smtClean="0"/>
              <a:t>η δύναμη.</a:t>
            </a:r>
            <a:endParaRPr lang="el-GR" sz="2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14950" y="2716371"/>
            <a:ext cx="2705100" cy="2293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b="1" dirty="0"/>
              <a:t>5.2. Έργο σταθερής δύναμης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i="1" u="sng" dirty="0"/>
              <a:t>Ό</a:t>
            </a:r>
            <a:r>
              <a:rPr lang="el-GR" b="1" i="1" u="sng" dirty="0" smtClean="0"/>
              <a:t>ταν η δύναμη και η μετατόπιση έχουν ίδια κατεύθυνση, και το μέτρο της </a:t>
            </a:r>
            <a:r>
              <a:rPr lang="en-US" b="1" i="1" u="sng" dirty="0" smtClean="0"/>
              <a:t>F </a:t>
            </a:r>
            <a:r>
              <a:rPr lang="el-GR" b="1" i="1" u="sng" dirty="0" smtClean="0"/>
              <a:t>είναι σταθερό.</a:t>
            </a:r>
          </a:p>
          <a:p>
            <a:r>
              <a:rPr lang="el-GR" dirty="0" smtClean="0"/>
              <a:t>Τότε το </a:t>
            </a:r>
            <a:r>
              <a:rPr lang="el-GR" dirty="0"/>
              <a:t>έργο </a:t>
            </a:r>
            <a:r>
              <a:rPr lang="el-GR" dirty="0" smtClean="0"/>
              <a:t>δίνεται από τη παρακάτω σχέση</a:t>
            </a:r>
            <a:r>
              <a:rPr lang="en-US" dirty="0"/>
              <a:t>: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                         </a:t>
            </a:r>
            <a:r>
              <a:rPr lang="en-US" dirty="0" smtClean="0"/>
              <a:t>W</a:t>
            </a:r>
            <a:r>
              <a:rPr lang="en-US" dirty="0"/>
              <a:t>= F · </a:t>
            </a:r>
            <a:r>
              <a:rPr lang="en-US" dirty="0" smtClean="0"/>
              <a:t>s</a:t>
            </a:r>
            <a:endParaRPr lang="el-G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100" b="1" i="1" u="sng" dirty="0" smtClean="0"/>
              <a:t/>
            </a:r>
            <a:br>
              <a:rPr lang="el-GR" sz="3100" b="1" i="1" u="sng" dirty="0" smtClean="0"/>
            </a:br>
            <a:r>
              <a:rPr lang="el-GR" sz="3100" b="1" i="1" u="sng" dirty="0" smtClean="0"/>
              <a:t>Όταν η δύναμη και η μετατόπιση</a:t>
            </a:r>
            <a:br>
              <a:rPr lang="el-GR" sz="3100" b="1" i="1" u="sng" dirty="0" smtClean="0"/>
            </a:br>
            <a:r>
              <a:rPr lang="el-GR" sz="3100" b="1" i="1" u="sng" dirty="0" smtClean="0"/>
              <a:t> ΔΕΝ έχουν ίδια κατεύθυνση, και το μέτρο της </a:t>
            </a:r>
            <a:r>
              <a:rPr lang="en-US" sz="3100" b="1" i="1" u="sng" dirty="0" smtClean="0"/>
              <a:t>F </a:t>
            </a:r>
            <a:r>
              <a:rPr lang="el-GR" sz="3100" b="1" i="1" u="sng" dirty="0" smtClean="0"/>
              <a:t>είναι σταθερό.</a:t>
            </a:r>
            <a:r>
              <a:rPr lang="el-GR" b="1" i="1" u="sng" dirty="0" smtClean="0"/>
              <a:t/>
            </a:r>
            <a:br>
              <a:rPr lang="el-GR" b="1" i="1" u="sng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Όταν αυτό δε συμβαίνει, το έργο αφορά μόνο τη συνιστώσα (</a:t>
            </a:r>
            <a:r>
              <a:rPr lang="el-GR" dirty="0" err="1" smtClean="0"/>
              <a:t>Fσυνφ</a:t>
            </a:r>
            <a:r>
              <a:rPr lang="el-GR" dirty="0" smtClean="0"/>
              <a:t>) της δύναμης στη διεύθυνση της μετατόπισης. Στην </a:t>
            </a:r>
            <a:r>
              <a:rPr lang="el-GR" dirty="0" err="1" smtClean="0"/>
              <a:t>εικ</a:t>
            </a:r>
            <a:r>
              <a:rPr lang="el-GR" dirty="0" smtClean="0"/>
              <a:t>. 5.3 φαίνεται το κορίτσι να τραβά </a:t>
            </a:r>
            <a:r>
              <a:rPr lang="el-GR" dirty="0" err="1" smtClean="0"/>
              <a:t>έλκυθρο</a:t>
            </a:r>
            <a:r>
              <a:rPr lang="el-GR" dirty="0" smtClean="0"/>
              <a:t> με πλάγια δύναμη.</a:t>
            </a:r>
            <a:endParaRPr lang="en-US" dirty="0" smtClean="0"/>
          </a:p>
          <a:p>
            <a:r>
              <a:rPr lang="en-US" dirty="0" smtClean="0"/>
              <a:t>W=</a:t>
            </a:r>
            <a:r>
              <a:rPr lang="en-US" dirty="0" err="1" smtClean="0"/>
              <a:t>Fx</a:t>
            </a:r>
            <a:r>
              <a:rPr lang="el-GR" dirty="0" smtClean="0"/>
              <a:t> </a:t>
            </a:r>
            <a:r>
              <a:rPr lang="en-US" dirty="0" smtClean="0"/>
              <a:t>s</a:t>
            </a:r>
          </a:p>
          <a:p>
            <a:r>
              <a:rPr lang="el-GR" dirty="0" smtClean="0"/>
              <a:t>ή </a:t>
            </a:r>
            <a:r>
              <a:rPr lang="en-US" dirty="0" smtClean="0"/>
              <a:t>W=Fs</a:t>
            </a:r>
            <a:r>
              <a:rPr lang="el-GR" dirty="0" err="1" smtClean="0"/>
              <a:t>συνφ</a:t>
            </a:r>
            <a:endParaRPr lang="el-GR" dirty="0" smtClean="0"/>
          </a:p>
          <a:p>
            <a:endParaRPr lang="el-GR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071678"/>
            <a:ext cx="323088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3929066"/>
            <a:ext cx="26003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42934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Το πρόσημο και οι μονάδες έργου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72164"/>
          </a:xfrm>
        </p:spPr>
        <p:txBody>
          <a:bodyPr>
            <a:noAutofit/>
          </a:bodyPr>
          <a:lstStyle/>
          <a:p>
            <a:r>
              <a:rPr lang="el-GR" sz="2400" dirty="0" smtClean="0"/>
              <a:t>Το </a:t>
            </a:r>
            <a:r>
              <a:rPr lang="el-GR" sz="2400" dirty="0"/>
              <a:t>έργο μιας δύναμης άλλοτε παράγεται και άλλοτε καταναλώνεται. </a:t>
            </a:r>
            <a:r>
              <a:rPr lang="el-GR" sz="2400" dirty="0" smtClean="0"/>
              <a:t>Όταν το </a:t>
            </a:r>
            <a:r>
              <a:rPr lang="el-GR" sz="2400" dirty="0"/>
              <a:t>έργο είναι θετικό (W&gt;0), λέμε ότι παράγεται, ενώ όταν είναι </a:t>
            </a:r>
            <a:r>
              <a:rPr lang="el-GR" sz="2400" dirty="0" smtClean="0"/>
              <a:t>αρνητικό(W&lt;0</a:t>
            </a:r>
            <a:r>
              <a:rPr lang="el-GR" sz="2400" dirty="0"/>
              <a:t>), λέμε ότι καταναλώνεται. </a:t>
            </a:r>
            <a:r>
              <a:rPr lang="el-GR" sz="2400" dirty="0" smtClean="0"/>
              <a:t>Έτσι: </a:t>
            </a:r>
          </a:p>
          <a:p>
            <a:r>
              <a:rPr lang="el-GR" sz="2400" b="1" dirty="0" smtClean="0"/>
              <a:t>W&gt;0 </a:t>
            </a:r>
            <a:r>
              <a:rPr lang="el-GR" sz="2400" b="1" dirty="0"/>
              <a:t>σημαίνει έργο που παράγεται από τη δύναμη που ασκείται στο σώμα</a:t>
            </a:r>
            <a:r>
              <a:rPr lang="el-GR" sz="2400" b="1" dirty="0" smtClean="0"/>
              <a:t>.</a:t>
            </a:r>
          </a:p>
          <a:p>
            <a:endParaRPr lang="el-GR" sz="2400" dirty="0"/>
          </a:p>
          <a:p>
            <a:r>
              <a:rPr lang="el-GR" sz="2400" b="1" dirty="0"/>
              <a:t>W=0 όταν η δύναμη είναι κάθετη στη </a:t>
            </a:r>
            <a:r>
              <a:rPr lang="el-GR" sz="2400" b="1" dirty="0" smtClean="0"/>
              <a:t>μετατόπιση τότε </a:t>
            </a:r>
            <a:r>
              <a:rPr lang="el-GR" sz="2400" dirty="0" smtClean="0"/>
              <a:t>φ=90</a:t>
            </a:r>
            <a:r>
              <a:rPr lang="el-GR" sz="2400" dirty="0"/>
              <a:t>° και συνφ=0. Το περιβάλλον δεν αλληλεπιδρά, μέσω </a:t>
            </a:r>
            <a:r>
              <a:rPr lang="el-GR" sz="2400" dirty="0" smtClean="0"/>
              <a:t>έργου, με </a:t>
            </a:r>
            <a:r>
              <a:rPr lang="el-GR" sz="2400" dirty="0"/>
              <a:t>το </a:t>
            </a:r>
            <a:r>
              <a:rPr lang="el-GR" sz="2400" dirty="0" smtClean="0"/>
              <a:t>σώμα.</a:t>
            </a:r>
          </a:p>
          <a:p>
            <a:pPr>
              <a:buNone/>
            </a:pPr>
            <a:r>
              <a:rPr lang="el-GR" sz="2400" dirty="0" smtClean="0"/>
              <a:t> </a:t>
            </a:r>
          </a:p>
          <a:p>
            <a:r>
              <a:rPr lang="el-GR" sz="2400" b="1" dirty="0" smtClean="0"/>
              <a:t>W&lt;0 </a:t>
            </a:r>
            <a:r>
              <a:rPr lang="el-GR" sz="2400" b="1" dirty="0"/>
              <a:t>προκύπτει, όταν η δύναμη ή η συνιστώσα της έχει αντίθετη φορά </a:t>
            </a:r>
            <a:r>
              <a:rPr lang="el-GR" sz="2400" b="1" dirty="0" smtClean="0"/>
              <a:t>με </a:t>
            </a:r>
            <a:r>
              <a:rPr lang="el-GR" sz="2400" dirty="0" smtClean="0"/>
              <a:t>την </a:t>
            </a:r>
            <a:r>
              <a:rPr lang="en-US" sz="2400" dirty="0" smtClean="0"/>
              <a:t>s</a:t>
            </a:r>
            <a:r>
              <a:rPr lang="el-GR" sz="2400" dirty="0" smtClean="0"/>
              <a:t>. </a:t>
            </a:r>
            <a:r>
              <a:rPr lang="el-GR" sz="2400" dirty="0"/>
              <a:t>Το περιβάλλον, μέσω έργου, “κοντράρει” το σώμα, με </a:t>
            </a:r>
            <a:r>
              <a:rPr lang="el-GR" sz="2400" dirty="0" smtClean="0"/>
              <a:t>όλα όσα </a:t>
            </a:r>
            <a:r>
              <a:rPr lang="el-GR" sz="2400" dirty="0"/>
              <a:t>αυτό </a:t>
            </a:r>
            <a:r>
              <a:rPr lang="el-GR" sz="2400" dirty="0" smtClean="0"/>
              <a:t>συνεπάγεται. </a:t>
            </a:r>
            <a:endParaRPr lang="el-G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b="1" dirty="0"/>
              <a:t>5.3.1. Το βάρος, το έργο και η... συντήρηση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Όταν το σώμα κινείται κατακόρυφο προς τα πάνω </a:t>
            </a:r>
            <a:r>
              <a:rPr lang="el-GR" dirty="0" smtClean="0"/>
              <a:t>ή προς </a:t>
            </a:r>
            <a:r>
              <a:rPr lang="el-GR" dirty="0"/>
              <a:t>τα κάτω, το έργο του βάρους υπολογίζεται εύκολα. Αν μετατοπίζεται </a:t>
            </a:r>
            <a:r>
              <a:rPr lang="el-GR" dirty="0" smtClean="0"/>
              <a:t>το σώμα </a:t>
            </a:r>
            <a:r>
              <a:rPr lang="el-GR" dirty="0"/>
              <a:t>κατακόρυφο κατά h, βρίσκουμε</a:t>
            </a:r>
            <a:r>
              <a:rPr lang="el-GR" dirty="0" smtClean="0"/>
              <a:t>:</a:t>
            </a:r>
          </a:p>
          <a:p>
            <a:r>
              <a:rPr lang="el-GR" dirty="0"/>
              <a:t>Άνοδος: </a:t>
            </a:r>
            <a:r>
              <a:rPr lang="en-US" dirty="0" smtClean="0"/>
              <a:t>   </a:t>
            </a:r>
            <a:r>
              <a:rPr lang="el-GR" dirty="0" smtClean="0"/>
              <a:t> </a:t>
            </a:r>
            <a:r>
              <a:rPr lang="en-US" dirty="0" smtClean="0"/>
              <a:t>W= </a:t>
            </a:r>
            <a:r>
              <a:rPr lang="en-US" dirty="0" err="1" smtClean="0"/>
              <a:t>B·h</a:t>
            </a:r>
            <a:endParaRPr lang="en-US" dirty="0"/>
          </a:p>
          <a:p>
            <a:r>
              <a:rPr lang="el-GR" dirty="0"/>
              <a:t>Κάθοδος: </a:t>
            </a:r>
            <a:r>
              <a:rPr lang="el-GR" dirty="0" smtClean="0"/>
              <a:t> </a:t>
            </a:r>
            <a:r>
              <a:rPr lang="en-US" dirty="0" smtClean="0"/>
              <a:t> W= </a:t>
            </a:r>
            <a:r>
              <a:rPr lang="en-US" dirty="0" err="1" smtClean="0"/>
              <a:t>B·h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l-GR" dirty="0" smtClean="0"/>
              <a:t>ΕΡΓΟ ΣΕ ΚΕΚΛΙΜΕΝΟ ΕΠΙΠΕΔΟ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W</a:t>
            </a:r>
            <a:r>
              <a:rPr lang="el-GR" baseline="-25000" dirty="0"/>
              <a:t>ΔE</a:t>
            </a:r>
            <a:r>
              <a:rPr lang="el-GR" dirty="0"/>
              <a:t> = </a:t>
            </a:r>
            <a:r>
              <a:rPr lang="el-GR" dirty="0" err="1"/>
              <a:t>WBx</a:t>
            </a:r>
            <a:r>
              <a:rPr lang="el-GR" dirty="0"/>
              <a:t> = -</a:t>
            </a:r>
            <a:r>
              <a:rPr lang="el-GR" dirty="0" err="1"/>
              <a:t>Βx</a:t>
            </a:r>
            <a:r>
              <a:rPr lang="el-GR" dirty="0"/>
              <a:t>(ΔΕ</a:t>
            </a:r>
            <a:r>
              <a:rPr lang="el-GR" dirty="0" smtClean="0"/>
              <a:t>)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l-GR" dirty="0" smtClean="0"/>
              <a:t> </a:t>
            </a:r>
            <a:r>
              <a:rPr lang="el-GR" dirty="0"/>
              <a:t>= -</a:t>
            </a:r>
            <a:r>
              <a:rPr lang="el-GR" dirty="0" err="1"/>
              <a:t>Βημφ</a:t>
            </a:r>
            <a:r>
              <a:rPr lang="el-GR" dirty="0"/>
              <a:t>(ΔΕ) = -</a:t>
            </a:r>
            <a:r>
              <a:rPr lang="el-GR" dirty="0" err="1" smtClean="0"/>
              <a:t>Bh</a:t>
            </a:r>
            <a:endParaRPr lang="en-US" dirty="0" smtClean="0"/>
          </a:p>
          <a:p>
            <a:r>
              <a:rPr lang="el-GR" dirty="0"/>
              <a:t>(αφού </a:t>
            </a:r>
            <a:r>
              <a:rPr lang="el-GR" dirty="0" err="1"/>
              <a:t>ημφ</a:t>
            </a:r>
            <a:r>
              <a:rPr lang="el-GR" dirty="0"/>
              <a:t> = </a:t>
            </a:r>
            <a:r>
              <a:rPr lang="en-US" dirty="0" smtClean="0"/>
              <a:t>h</a:t>
            </a:r>
            <a:r>
              <a:rPr lang="el-GR" dirty="0" smtClean="0"/>
              <a:t>/ΔΕ</a:t>
            </a:r>
            <a:r>
              <a:rPr lang="en-US" dirty="0" smtClean="0"/>
              <a:t> </a:t>
            </a:r>
            <a:r>
              <a:rPr lang="el-GR" dirty="0" smtClean="0"/>
              <a:t>στο </a:t>
            </a:r>
            <a:r>
              <a:rPr lang="el-GR" dirty="0"/>
              <a:t>τρίγωνο ΔΕΖ και </a:t>
            </a:r>
            <a:r>
              <a:rPr lang="en-US" dirty="0" smtClean="0"/>
              <a:t>           </a:t>
            </a:r>
            <a:r>
              <a:rPr lang="el-GR" dirty="0" err="1" smtClean="0"/>
              <a:t>ημφ</a:t>
            </a:r>
            <a:r>
              <a:rPr lang="el-GR" dirty="0" smtClean="0"/>
              <a:t> </a:t>
            </a:r>
            <a:r>
              <a:rPr lang="el-GR" dirty="0"/>
              <a:t>= </a:t>
            </a:r>
            <a:r>
              <a:rPr lang="en-US" dirty="0" err="1" smtClean="0"/>
              <a:t>Bx</a:t>
            </a:r>
            <a:r>
              <a:rPr lang="el-GR" dirty="0" smtClean="0"/>
              <a:t>/</a:t>
            </a:r>
            <a:r>
              <a:rPr lang="el-GR" dirty="0" smtClean="0"/>
              <a:t>B</a:t>
            </a:r>
            <a:r>
              <a:rPr lang="en-US" dirty="0" smtClean="0"/>
              <a:t> ).</a:t>
            </a:r>
            <a:endParaRPr lang="el-GR" dirty="0" smtClean="0"/>
          </a:p>
          <a:p>
            <a:r>
              <a:rPr lang="el-GR" dirty="0" smtClean="0"/>
              <a:t>ΑΡΑ </a:t>
            </a:r>
            <a:r>
              <a:rPr lang="en-US" dirty="0" smtClean="0"/>
              <a:t>W=</a:t>
            </a:r>
            <a:r>
              <a:rPr lang="el-GR" dirty="0" smtClean="0"/>
              <a:t>-</a:t>
            </a:r>
            <a:r>
              <a:rPr lang="en-US" dirty="0" err="1" smtClean="0"/>
              <a:t>Bh</a:t>
            </a:r>
            <a:r>
              <a:rPr lang="en-US" dirty="0" smtClean="0"/>
              <a:t> (</a:t>
            </a:r>
            <a:r>
              <a:rPr lang="el-GR" dirty="0" smtClean="0"/>
              <a:t>Δ προς Ε)</a:t>
            </a:r>
          </a:p>
          <a:p>
            <a:r>
              <a:rPr lang="el-GR" dirty="0" smtClean="0"/>
              <a:t>ΑΡΑ </a:t>
            </a:r>
            <a:r>
              <a:rPr lang="en-US" dirty="0" smtClean="0"/>
              <a:t>W=</a:t>
            </a:r>
            <a:r>
              <a:rPr lang="en-US" dirty="0" err="1" smtClean="0"/>
              <a:t>Bh</a:t>
            </a:r>
            <a:r>
              <a:rPr lang="en-US" dirty="0" smtClean="0"/>
              <a:t> (</a:t>
            </a:r>
            <a:r>
              <a:rPr lang="el-GR" dirty="0" smtClean="0"/>
              <a:t>Ε προς Δ)</a:t>
            </a:r>
          </a:p>
          <a:p>
            <a:r>
              <a:rPr lang="el-GR" b="1" dirty="0"/>
              <a:t>Επίσης, στην κλειστή διαδρομή ΔΖΕΔ το έργο </a:t>
            </a:r>
            <a:r>
              <a:rPr lang="el-GR" b="1" dirty="0" smtClean="0"/>
              <a:t>του βάρους είναι: </a:t>
            </a:r>
            <a:r>
              <a:rPr lang="en-US" b="1" dirty="0" smtClean="0"/>
              <a:t>W</a:t>
            </a:r>
            <a:r>
              <a:rPr lang="el-GR" b="1" dirty="0"/>
              <a:t>Δ</a:t>
            </a:r>
            <a:r>
              <a:rPr lang="en-US" b="1" dirty="0"/>
              <a:t>ZE=W</a:t>
            </a:r>
            <a:r>
              <a:rPr lang="el-GR" b="1" dirty="0"/>
              <a:t>Δ</a:t>
            </a:r>
            <a:r>
              <a:rPr lang="en-US" b="1" dirty="0"/>
              <a:t>Z+WZE+WE</a:t>
            </a:r>
            <a:r>
              <a:rPr lang="el-GR" b="1" dirty="0"/>
              <a:t>Δ=0-</a:t>
            </a:r>
            <a:r>
              <a:rPr lang="en-US" b="1" dirty="0" err="1"/>
              <a:t>Bh+Bh</a:t>
            </a:r>
            <a:r>
              <a:rPr lang="en-US" b="1" dirty="0"/>
              <a:t>=0 .</a:t>
            </a:r>
            <a:endParaRPr lang="el-GR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88230" y="2819241"/>
            <a:ext cx="3558540" cy="2087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Συντηρητικές ή διατηρητικές δυνάμεις είναι εκείνες των οποίων </a:t>
            </a:r>
            <a:r>
              <a:rPr lang="el-GR" b="1" dirty="0" smtClean="0"/>
              <a:t>το</a:t>
            </a:r>
            <a:r>
              <a:rPr lang="en-US" b="1" dirty="0" smtClean="0"/>
              <a:t> </a:t>
            </a:r>
            <a:r>
              <a:rPr lang="el-GR" b="1" dirty="0" smtClean="0"/>
              <a:t>έργο </a:t>
            </a:r>
            <a:r>
              <a:rPr lang="el-GR" b="1" dirty="0"/>
              <a:t>είναι ανεξάρτητο από τη διαδρομή και εξαρτάται μόνο από </a:t>
            </a:r>
            <a:r>
              <a:rPr lang="el-GR" b="1" dirty="0" smtClean="0"/>
              <a:t>τη</a:t>
            </a:r>
            <a:r>
              <a:rPr lang="en-US" b="1" dirty="0" smtClean="0"/>
              <a:t> </a:t>
            </a:r>
            <a:r>
              <a:rPr lang="el-GR" b="1" dirty="0" smtClean="0"/>
              <a:t>θέση </a:t>
            </a:r>
            <a:r>
              <a:rPr lang="el-GR" b="1" dirty="0"/>
              <a:t>του αρχικού και του τελικού σημείου. </a:t>
            </a:r>
            <a:endParaRPr lang="en-US" b="1" dirty="0" smtClean="0"/>
          </a:p>
          <a:p>
            <a:r>
              <a:rPr lang="el-GR" b="1" dirty="0" smtClean="0"/>
              <a:t>Με </a:t>
            </a:r>
            <a:r>
              <a:rPr lang="el-GR" b="1" dirty="0"/>
              <a:t>άλλα λόγια, το </a:t>
            </a:r>
            <a:r>
              <a:rPr lang="el-GR" b="1" dirty="0" smtClean="0"/>
              <a:t>έργο</a:t>
            </a:r>
            <a:r>
              <a:rPr lang="en-US" b="1" dirty="0" smtClean="0"/>
              <a:t> </a:t>
            </a:r>
            <a:r>
              <a:rPr lang="el-GR" b="1" dirty="0" smtClean="0"/>
              <a:t>αυτών </a:t>
            </a:r>
            <a:r>
              <a:rPr lang="el-GR" b="1" dirty="0"/>
              <a:t>των δυνάμεων σε κλειστή διαδρομή είναι ίσο με μηδέν.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Μονάδα μέτρησης του έργου: 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Από τη σχέση </a:t>
            </a:r>
            <a:r>
              <a:rPr lang="en-US" dirty="0" smtClean="0"/>
              <a:t>W= F · s</a:t>
            </a:r>
            <a:r>
              <a:rPr lang="el-GR" dirty="0"/>
              <a:t> </a:t>
            </a:r>
            <a:r>
              <a:rPr lang="el-GR" dirty="0" smtClean="0"/>
              <a:t>προκύπτει </a:t>
            </a:r>
            <a:r>
              <a:rPr lang="el-GR" dirty="0"/>
              <a:t>η </a:t>
            </a:r>
            <a:r>
              <a:rPr lang="el-GR" dirty="0" smtClean="0"/>
              <a:t>μονάδα </a:t>
            </a:r>
            <a:r>
              <a:rPr lang="el-GR" dirty="0"/>
              <a:t>μέτρησης του έργου W στο S.I</a:t>
            </a:r>
            <a:r>
              <a:rPr lang="el-GR" dirty="0" smtClean="0"/>
              <a:t>.</a:t>
            </a:r>
            <a:endParaRPr lang="el-GR" b="1" dirty="0"/>
          </a:p>
          <a:p>
            <a:r>
              <a:rPr lang="en-US" dirty="0" smtClean="0"/>
              <a:t>W=1N </a:t>
            </a:r>
            <a:r>
              <a:rPr lang="en-US" dirty="0"/>
              <a:t>· 1m = </a:t>
            </a:r>
            <a:r>
              <a:rPr lang="en-US" dirty="0" smtClean="0"/>
              <a:t>1Joule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r>
              <a:rPr lang="el-GR" b="1" dirty="0" err="1"/>
              <a:t>To</a:t>
            </a:r>
            <a:r>
              <a:rPr lang="el-GR" b="1" dirty="0"/>
              <a:t> </a:t>
            </a:r>
            <a:r>
              <a:rPr lang="el-GR" b="1" dirty="0" err="1"/>
              <a:t>Joule</a:t>
            </a:r>
            <a:r>
              <a:rPr lang="el-GR" b="1" dirty="0"/>
              <a:t> είναι, </a:t>
            </a:r>
            <a:r>
              <a:rPr lang="el-GR" b="1" dirty="0" smtClean="0"/>
              <a:t>λοιπόν</a:t>
            </a:r>
            <a:r>
              <a:rPr lang="el-GR" b="1" dirty="0"/>
              <a:t>, το παραγόμενο έργο από δύναμη ίση με 1Ν, </a:t>
            </a:r>
            <a:r>
              <a:rPr lang="el-GR" b="1" dirty="0" smtClean="0"/>
              <a:t>όταν μετακινεί </a:t>
            </a:r>
            <a:r>
              <a:rPr lang="el-GR" b="1" dirty="0"/>
              <a:t>το σημείο εφαρμογής της κατά 1m στη κατεύθυνση που επενεργεί.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483</Words>
  <Application>Microsoft Office PowerPoint</Application>
  <PresentationFormat>Προβολή στην οθόνη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5ο ΚΕΦΑΛΑΙΟ </vt:lpstr>
      <vt:lpstr>Είναι φανερό ότι καταναλώνεται, από βιολογική άποψη, ενέργεια από τον άνθρωπο σε όλες τις παραπάνω περιπτώσεις.  Αξιοποιείται αυτή η ενέργεια, από ποιον και με ποιο τρόπο;</vt:lpstr>
      <vt:lpstr>5.2. Έργο σταθερής δύναμης</vt:lpstr>
      <vt:lpstr> Όταν η δύναμη και η μετατόπιση  ΔΕΝ έχουν ίδια κατεύθυνση, και το μέτρο της F είναι σταθερό. </vt:lpstr>
      <vt:lpstr> Το πρόσημο και οι μονάδες έργου </vt:lpstr>
      <vt:lpstr>5.3.1. Το βάρος, το έργο και η... συντήρηση</vt:lpstr>
      <vt:lpstr>ΕΡΓΟ ΣΕ ΚΕΚΛΙΜΕΝΟ ΕΠΙΠΕΔΟ</vt:lpstr>
      <vt:lpstr>Διαφάνεια 8</vt:lpstr>
      <vt:lpstr> Μονάδα μέτρησης του έργου: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5ο ΚΕΦΑΛΑΙΟ </dc:title>
  <dc:creator>Βούλα</dc:creator>
  <cp:lastModifiedBy>Βούλα</cp:lastModifiedBy>
  <cp:revision>14</cp:revision>
  <dcterms:created xsi:type="dcterms:W3CDTF">2025-04-06T10:10:25Z</dcterms:created>
  <dcterms:modified xsi:type="dcterms:W3CDTF">2025-04-06T11:05:47Z</dcterms:modified>
</cp:coreProperties>
</file>