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A42866-44FF-414A-A7CD-BA7712804160}" v="1991" dt="2020-11-30T19:45:43.6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81700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4229189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48124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828168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074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58625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73419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63596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529527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474258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fld id="{64F0E216-BA48-4F04-AC4F-645AA0DD6AC6}" type="datetimeFigureOut">
              <a:rPr lang="en-US" smtClean="0"/>
              <a:t>11/30/2020</a:t>
            </a:fld>
            <a:endParaRPr lang="en-US"/>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93808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fld id="{64F0E216-BA48-4F04-AC4F-645AA0DD6AC6}" type="datetimeFigureOut">
              <a:rPr lang="en-US" smtClean="0"/>
              <a:pPr/>
              <a:t>11/30/2020</a:t>
            </a:fld>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435058330"/>
      </p:ext>
    </p:extLst>
  </p:cSld>
  <p:clrMap bg1="dk1" tx1="lt1" bg2="dk2" tx2="lt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1" r:id="rId6"/>
    <p:sldLayoutId id="2147483737" r:id="rId7"/>
    <p:sldLayoutId id="2147483738" r:id="rId8"/>
    <p:sldLayoutId id="2147483739" r:id="rId9"/>
    <p:sldLayoutId id="2147483740" r:id="rId10"/>
    <p:sldLayoutId id="2147483742" r:id="rId11"/>
  </p:sldLayoutIdLst>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011B0B3-5679-4759-90B8-3B908C4CB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p:cNvSpPr>
            <a:spLocks noGrp="1"/>
          </p:cNvSpPr>
          <p:nvPr>
            <p:ph type="ctrTitle"/>
          </p:nvPr>
        </p:nvSpPr>
        <p:spPr>
          <a:xfrm>
            <a:off x="2197101" y="1089025"/>
            <a:ext cx="7797799" cy="1532951"/>
          </a:xfrm>
        </p:spPr>
        <p:txBody>
          <a:bodyPr>
            <a:normAutofit/>
          </a:bodyPr>
          <a:lstStyle/>
          <a:p>
            <a:r>
              <a:rPr lang="el-GR" dirty="0"/>
              <a:t>ΤΟ ΠΑΡΑΜΥΘΙ</a:t>
            </a:r>
          </a:p>
        </p:txBody>
      </p:sp>
      <p:sp>
        <p:nvSpPr>
          <p:cNvPr id="3" name="Υπότιτλος 2"/>
          <p:cNvSpPr>
            <a:spLocks noGrp="1"/>
          </p:cNvSpPr>
          <p:nvPr>
            <p:ph type="subTitle" idx="1"/>
          </p:nvPr>
        </p:nvSpPr>
        <p:spPr>
          <a:xfrm>
            <a:off x="3308350" y="4248000"/>
            <a:ext cx="5575300" cy="1520975"/>
          </a:xfrm>
        </p:spPr>
        <p:txBody>
          <a:bodyPr>
            <a:normAutofit/>
          </a:bodyPr>
          <a:lstStyle/>
          <a:p>
            <a:r>
              <a:rPr lang="el-GR" dirty="0">
                <a:solidFill>
                  <a:srgbClr val="FFFFFF"/>
                </a:solidFill>
              </a:rPr>
              <a:t>ΛΟΓΟΤΕΧΝΙΑ </a:t>
            </a:r>
            <a:endParaRPr lang="el-GR" dirty="0">
              <a:solidFill>
                <a:srgbClr val="FFFFFF">
                  <a:alpha val="70000"/>
                </a:srgbClr>
              </a:solidFill>
            </a:endParaRPr>
          </a:p>
          <a:p>
            <a:r>
              <a:rPr lang="el-GR" dirty="0">
                <a:solidFill>
                  <a:srgbClr val="FFFFFF"/>
                </a:solidFill>
              </a:rPr>
              <a:t>ΠΡΟΣΧΟΛΙΚΗΣ ΗΛΙΚΙΑΣ</a:t>
            </a:r>
          </a:p>
        </p:txBody>
      </p:sp>
      <p:grpSp>
        <p:nvGrpSpPr>
          <p:cNvPr id="10" name="Group 9">
            <a:extLst>
              <a:ext uri="{FF2B5EF4-FFF2-40B4-BE49-F238E27FC236}">
                <a16:creationId xmlns:a16="http://schemas.microsoft.com/office/drawing/2014/main" id="{49E013D9-9421-47E7-9080-30F6E544BE4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87925" y="2840038"/>
            <a:ext cx="2216150" cy="1177924"/>
            <a:chOff x="4987925" y="2840038"/>
            <a:chExt cx="2216150" cy="1177924"/>
          </a:xfrm>
        </p:grpSpPr>
        <p:sp>
          <p:nvSpPr>
            <p:cNvPr id="11" name="Rectangle 10">
              <a:extLst>
                <a:ext uri="{FF2B5EF4-FFF2-40B4-BE49-F238E27FC236}">
                  <a16:creationId xmlns:a16="http://schemas.microsoft.com/office/drawing/2014/main" id="{9109F7CF-3139-48B9-AF7B-9BD2941A8D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15A838F8-C7B5-4988-81A9-B02E6C8F9B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50208"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5B86A1A-402F-4AE2-B5E6-B8A5FB16CD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5469335"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44A0542D-9B1C-46B1-82B5-54470B697F1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614944" y="3117662"/>
              <a:ext cx="1009280" cy="464739"/>
              <a:chOff x="4432859" y="3200647"/>
              <a:chExt cx="1009280" cy="464739"/>
            </a:xfrm>
          </p:grpSpPr>
          <p:sp>
            <p:nvSpPr>
              <p:cNvPr id="22" name="Freeform: Shape 21">
                <a:extLst>
                  <a:ext uri="{FF2B5EF4-FFF2-40B4-BE49-F238E27FC236}">
                    <a16:creationId xmlns:a16="http://schemas.microsoft.com/office/drawing/2014/main" id="{F3AFD408-F48C-4C50-8D5E-5DD6271799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flipV="1">
                <a:off x="4977400"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3" name="Freeform: Shape 22">
                <a:extLst>
                  <a:ext uri="{FF2B5EF4-FFF2-40B4-BE49-F238E27FC236}">
                    <a16:creationId xmlns:a16="http://schemas.microsoft.com/office/drawing/2014/main" id="{9C45F007-BD45-43C0-8579-5601F9CA78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V="1">
                <a:off x="4432859"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5" name="Group 14">
              <a:extLst>
                <a:ext uri="{FF2B5EF4-FFF2-40B4-BE49-F238E27FC236}">
                  <a16:creationId xmlns:a16="http://schemas.microsoft.com/office/drawing/2014/main" id="{97131E1B-CE62-4AB1-A2D9-02E823C9B32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679979" y="2915338"/>
              <a:ext cx="1080000" cy="1080000"/>
              <a:chOff x="4497894" y="2998323"/>
              <a:chExt cx="1080000" cy="1080000"/>
            </a:xfrm>
          </p:grpSpPr>
          <p:grpSp>
            <p:nvGrpSpPr>
              <p:cNvPr id="16" name="Group 15">
                <a:extLst>
                  <a:ext uri="{FF2B5EF4-FFF2-40B4-BE49-F238E27FC236}">
                    <a16:creationId xmlns:a16="http://schemas.microsoft.com/office/drawing/2014/main" id="{745E8D88-C0BB-4D1C-B240-D441BBA6F7A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3500000">
                <a:off x="4805524" y="2998323"/>
                <a:ext cx="464739" cy="1080000"/>
                <a:chOff x="4511184" y="2470620"/>
                <a:chExt cx="464739" cy="1080000"/>
              </a:xfrm>
            </p:grpSpPr>
            <p:sp>
              <p:nvSpPr>
                <p:cNvPr id="20" name="Freeform: Shape 19">
                  <a:extLst>
                    <a:ext uri="{FF2B5EF4-FFF2-40B4-BE49-F238E27FC236}">
                      <a16:creationId xmlns:a16="http://schemas.microsoft.com/office/drawing/2014/main" id="{AAB960BE-12F5-4ADA-AA9E-0EC542564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1" name="Straight Connector 20">
                  <a:extLst>
                    <a:ext uri="{FF2B5EF4-FFF2-40B4-BE49-F238E27FC236}">
                      <a16:creationId xmlns:a16="http://schemas.microsoft.com/office/drawing/2014/main" id="{7E9BB9F7-7101-4BF3-9191-5893E4C582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 name="Group 16">
                <a:extLst>
                  <a:ext uri="{FF2B5EF4-FFF2-40B4-BE49-F238E27FC236}">
                    <a16:creationId xmlns:a16="http://schemas.microsoft.com/office/drawing/2014/main" id="{D0710A9C-48A5-404F-9EC4-D486FCDFDA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8100000" flipH="1">
                <a:off x="4542572" y="2998323"/>
                <a:ext cx="464739" cy="1080000"/>
                <a:chOff x="4511184" y="2470620"/>
                <a:chExt cx="464739" cy="1080000"/>
              </a:xfrm>
            </p:grpSpPr>
            <p:sp>
              <p:nvSpPr>
                <p:cNvPr id="18" name="Freeform: Shape 17">
                  <a:extLst>
                    <a:ext uri="{FF2B5EF4-FFF2-40B4-BE49-F238E27FC236}">
                      <a16:creationId xmlns:a16="http://schemas.microsoft.com/office/drawing/2014/main" id="{5111EC00-4B3D-478C-AD25-F35644013E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9" name="Straight Connector 18">
                  <a:extLst>
                    <a:ext uri="{FF2B5EF4-FFF2-40B4-BE49-F238E27FC236}">
                      <a16:creationId xmlns:a16="http://schemas.microsoft.com/office/drawing/2014/main" id="{350412DA-ED08-4AFA-AED3-DFB42655D4B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959218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7EF952-E1EE-42E3-9135-61B9409C7799}"/>
              </a:ext>
            </a:extLst>
          </p:cNvPr>
          <p:cNvSpPr>
            <a:spLocks noGrp="1"/>
          </p:cNvSpPr>
          <p:nvPr>
            <p:ph type="title"/>
          </p:nvPr>
        </p:nvSpPr>
        <p:spPr/>
        <p:txBody>
          <a:bodyPr/>
          <a:lstStyle/>
          <a:p>
            <a:pPr algn="ctr"/>
            <a:r>
              <a:rPr lang="el-GR" dirty="0"/>
              <a:t>ΛΟΓΟΤΕΧΝΙΚΑ ΕΙΔΗ</a:t>
            </a:r>
          </a:p>
        </p:txBody>
      </p:sp>
      <p:sp>
        <p:nvSpPr>
          <p:cNvPr id="3" name="Θέση περιεχομένου 2">
            <a:extLst>
              <a:ext uri="{FF2B5EF4-FFF2-40B4-BE49-F238E27FC236}">
                <a16:creationId xmlns:a16="http://schemas.microsoft.com/office/drawing/2014/main" id="{35BD2B97-986A-4036-83F7-891F5BAF1F2C}"/>
              </a:ext>
            </a:extLst>
          </p:cNvPr>
          <p:cNvSpPr>
            <a:spLocks noGrp="1"/>
          </p:cNvSpPr>
          <p:nvPr>
            <p:ph idx="1"/>
          </p:nvPr>
        </p:nvSpPr>
        <p:spPr/>
        <p:txBody>
          <a:bodyPr/>
          <a:lstStyle/>
          <a:p>
            <a:pPr marL="359410" indent="-359410"/>
            <a:endParaRPr lang="el-GR">
              <a:solidFill>
                <a:srgbClr val="FFFFFF">
                  <a:alpha val="70000"/>
                </a:srgbClr>
              </a:solidFill>
            </a:endParaRPr>
          </a:p>
          <a:p>
            <a:pPr marL="359410" indent="-359410">
              <a:buClr>
                <a:srgbClr val="EF8C6A"/>
              </a:buClr>
            </a:pPr>
            <a:endParaRPr lang="el-GR" dirty="0"/>
          </a:p>
          <a:p>
            <a:pPr marL="359410" indent="-359410">
              <a:buClr>
                <a:srgbClr val="EF8C6A"/>
              </a:buClr>
            </a:pPr>
            <a:endParaRPr lang="el-GR" dirty="0"/>
          </a:p>
          <a:p>
            <a:pPr marL="359410" indent="-359410">
              <a:buClr>
                <a:srgbClr val="EF8C6A"/>
              </a:buClr>
            </a:pPr>
            <a:r>
              <a:rPr lang="el-GR" dirty="0">
                <a:solidFill>
                  <a:srgbClr val="FFFFFF"/>
                </a:solidFill>
              </a:rPr>
              <a:t>                           ΠΑΙΔΙΚΗ ΠΕΖΟΓΡΑΦΙΑ                ΠΑΙΔΙΚΗ ΠΟΙΗΣΗ</a:t>
            </a:r>
            <a:endParaRPr lang="el-GR" dirty="0">
              <a:solidFill>
                <a:srgbClr val="FFFFFF">
                  <a:alpha val="70000"/>
                </a:srgbClr>
              </a:solidFill>
            </a:endParaRPr>
          </a:p>
          <a:p>
            <a:pPr marL="359410" indent="-359410">
              <a:buClr>
                <a:srgbClr val="EF8C6A"/>
              </a:buClr>
            </a:pPr>
            <a:endParaRPr lang="el-GR" dirty="0">
              <a:solidFill>
                <a:srgbClr val="FFFFFF">
                  <a:alpha val="70000"/>
                </a:srgbClr>
              </a:solidFill>
            </a:endParaRPr>
          </a:p>
          <a:p>
            <a:pPr marL="0" indent="0">
              <a:buClr>
                <a:srgbClr val="EF8C6A"/>
              </a:buClr>
              <a:buNone/>
            </a:pPr>
            <a:endParaRPr lang="el-GR" dirty="0">
              <a:solidFill>
                <a:srgbClr val="FFFFFF">
                  <a:alpha val="70000"/>
                </a:srgbClr>
              </a:solidFill>
            </a:endParaRPr>
          </a:p>
          <a:p>
            <a:pPr marL="0" indent="0">
              <a:buNone/>
            </a:pPr>
            <a:endParaRPr lang="el-GR" dirty="0">
              <a:solidFill>
                <a:srgbClr val="FFFFFF">
                  <a:alpha val="70000"/>
                </a:srgbClr>
              </a:solidFill>
            </a:endParaRPr>
          </a:p>
          <a:p>
            <a:pPr marL="0" indent="0">
              <a:buNone/>
            </a:pPr>
            <a:r>
              <a:rPr lang="el-GR" dirty="0">
                <a:solidFill>
                  <a:srgbClr val="FFFFFF"/>
                </a:solidFill>
              </a:rPr>
              <a:t>ΠΑΡΑΜΥΘΙ           ΜΥΘΟΣ        ΠΑΙΔΙΚΗ ΙΣΤΟΡΙΑ</a:t>
            </a:r>
            <a:endParaRPr lang="el-GR" dirty="0">
              <a:solidFill>
                <a:srgbClr val="FFFFFF">
                  <a:alpha val="70000"/>
                </a:srgbClr>
              </a:solidFill>
            </a:endParaRPr>
          </a:p>
        </p:txBody>
      </p:sp>
      <p:cxnSp>
        <p:nvCxnSpPr>
          <p:cNvPr id="4" name="Ευθύγραμμο βέλος σύνδεσης 3">
            <a:extLst>
              <a:ext uri="{FF2B5EF4-FFF2-40B4-BE49-F238E27FC236}">
                <a16:creationId xmlns:a16="http://schemas.microsoft.com/office/drawing/2014/main" id="{88CB38F6-98D0-430C-BE1B-C844B0BE3546}"/>
              </a:ext>
            </a:extLst>
          </p:cNvPr>
          <p:cNvCxnSpPr/>
          <p:nvPr/>
        </p:nvCxnSpPr>
        <p:spPr>
          <a:xfrm flipH="1">
            <a:off x="4340269" y="1959280"/>
            <a:ext cx="1382037" cy="1446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Ευθύγραμμο βέλος σύνδεσης 4">
            <a:extLst>
              <a:ext uri="{FF2B5EF4-FFF2-40B4-BE49-F238E27FC236}">
                <a16:creationId xmlns:a16="http://schemas.microsoft.com/office/drawing/2014/main" id="{0F28E643-89CD-4FEC-96BB-D40CE4952267}"/>
              </a:ext>
            </a:extLst>
          </p:cNvPr>
          <p:cNvCxnSpPr/>
          <p:nvPr/>
        </p:nvCxnSpPr>
        <p:spPr>
          <a:xfrm>
            <a:off x="5719045" y="1956018"/>
            <a:ext cx="1352810" cy="1446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Ευθύγραμμο βέλος σύνδεσης 5">
            <a:extLst>
              <a:ext uri="{FF2B5EF4-FFF2-40B4-BE49-F238E27FC236}">
                <a16:creationId xmlns:a16="http://schemas.microsoft.com/office/drawing/2014/main" id="{C6FB8096-161E-43C6-AA4F-E5411BC1872A}"/>
              </a:ext>
            </a:extLst>
          </p:cNvPr>
          <p:cNvCxnSpPr/>
          <p:nvPr/>
        </p:nvCxnSpPr>
        <p:spPr>
          <a:xfrm flipH="1">
            <a:off x="1947537" y="3821220"/>
            <a:ext cx="1534437" cy="1367423"/>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id="{BD1E3C32-1A75-4496-9E27-9BDE0D53064C}"/>
              </a:ext>
            </a:extLst>
          </p:cNvPr>
          <p:cNvCxnSpPr/>
          <p:nvPr/>
        </p:nvCxnSpPr>
        <p:spPr>
          <a:xfrm>
            <a:off x="3457835" y="3797082"/>
            <a:ext cx="281836" cy="1367423"/>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a:extLst>
              <a:ext uri="{FF2B5EF4-FFF2-40B4-BE49-F238E27FC236}">
                <a16:creationId xmlns:a16="http://schemas.microsoft.com/office/drawing/2014/main" id="{DFB20F5E-2202-4CD9-A6F2-979B07BE4D47}"/>
              </a:ext>
            </a:extLst>
          </p:cNvPr>
          <p:cNvCxnSpPr/>
          <p:nvPr/>
        </p:nvCxnSpPr>
        <p:spPr>
          <a:xfrm>
            <a:off x="3433697" y="3835573"/>
            <a:ext cx="2087671" cy="1346547"/>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251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66C9CD-6BF4-44CA-8078-0BB819080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ADD72DC-CC5F-44D6-97D3-79407D4FF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flipV="1">
            <a:off x="1058433"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12" name="Freeform: Shape 11">
            <a:extLst>
              <a:ext uri="{FF2B5EF4-FFF2-40B4-BE49-F238E27FC236}">
                <a16:creationId xmlns:a16="http://schemas.microsoft.com/office/drawing/2014/main" id="{B083E179-CF1F-4694-AEAB-6931C9B31F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a:off x="388193"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EE6257A7-D071-42C9-8560-75A6EAE2771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854399" y="71786"/>
            <a:ext cx="2287608" cy="3673900"/>
            <a:chOff x="-6080955" y="3437416"/>
            <a:chExt cx="2287608" cy="3673900"/>
          </a:xfrm>
        </p:grpSpPr>
        <p:cxnSp>
          <p:nvCxnSpPr>
            <p:cNvPr id="15" name="Straight Connector 14">
              <a:extLst>
                <a:ext uri="{FF2B5EF4-FFF2-40B4-BE49-F238E27FC236}">
                  <a16:creationId xmlns:a16="http://schemas.microsoft.com/office/drawing/2014/main" id="{52115B20-516B-48FE-ABF8-0300640B548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Freeform: Shape 15">
              <a:extLst>
                <a:ext uri="{FF2B5EF4-FFF2-40B4-BE49-F238E27FC236}">
                  <a16:creationId xmlns:a16="http://schemas.microsoft.com/office/drawing/2014/main" id="{572F2AC0-C134-4522-9F34-10107EC526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Freeform: Shape 16">
              <a:extLst>
                <a:ext uri="{FF2B5EF4-FFF2-40B4-BE49-F238E27FC236}">
                  <a16:creationId xmlns:a16="http://schemas.microsoft.com/office/drawing/2014/main" id="{0EA2E5B3-77CC-4AA0-A77A-5D95FCDD5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Freeform: Shape 17">
              <a:extLst>
                <a:ext uri="{FF2B5EF4-FFF2-40B4-BE49-F238E27FC236}">
                  <a16:creationId xmlns:a16="http://schemas.microsoft.com/office/drawing/2014/main" id="{2005C810-6BE0-4E85-BA3D-785C45D9BC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Freeform: Shape 18">
              <a:extLst>
                <a:ext uri="{FF2B5EF4-FFF2-40B4-BE49-F238E27FC236}">
                  <a16:creationId xmlns:a16="http://schemas.microsoft.com/office/drawing/2014/main" id="{D4ECB930-9F06-48DB-86D3-75A7E6A2C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Freeform: Shape 19">
              <a:extLst>
                <a:ext uri="{FF2B5EF4-FFF2-40B4-BE49-F238E27FC236}">
                  <a16:creationId xmlns:a16="http://schemas.microsoft.com/office/drawing/2014/main" id="{C9116707-08B8-43A2-8DCB-845D77ABAA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Freeform: Shape 20">
              <a:extLst>
                <a:ext uri="{FF2B5EF4-FFF2-40B4-BE49-F238E27FC236}">
                  <a16:creationId xmlns:a16="http://schemas.microsoft.com/office/drawing/2014/main" id="{2E7DC9CC-81EB-48D8-AC44-C99F47742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Shape 21">
              <a:extLst>
                <a:ext uri="{FF2B5EF4-FFF2-40B4-BE49-F238E27FC236}">
                  <a16:creationId xmlns:a16="http://schemas.microsoft.com/office/drawing/2014/main" id="{23E2C41B-8946-4545-9CF1-997818234F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Freeform: Shape 23">
            <a:extLst>
              <a:ext uri="{FF2B5EF4-FFF2-40B4-BE49-F238E27FC236}">
                <a16:creationId xmlns:a16="http://schemas.microsoft.com/office/drawing/2014/main" id="{8AD7D35B-560E-435E-B0FD-0F84A2E6C4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V="1">
            <a:off x="8942212"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grpSp>
        <p:nvGrpSpPr>
          <p:cNvPr id="26" name="Group 25">
            <a:extLst>
              <a:ext uri="{FF2B5EF4-FFF2-40B4-BE49-F238E27FC236}">
                <a16:creationId xmlns:a16="http://schemas.microsoft.com/office/drawing/2014/main" id="{AC46C823-4AEE-4D15-A7B7-556599F864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521489" y="5639014"/>
            <a:ext cx="865742" cy="628383"/>
            <a:chOff x="558167" y="958515"/>
            <a:chExt cx="865742" cy="628383"/>
          </a:xfrm>
          <a:solidFill>
            <a:schemeClr val="accent3"/>
          </a:solidFill>
        </p:grpSpPr>
        <p:sp>
          <p:nvSpPr>
            <p:cNvPr id="27" name="Freeform: Shape 26">
              <a:extLst>
                <a:ext uri="{FF2B5EF4-FFF2-40B4-BE49-F238E27FC236}">
                  <a16:creationId xmlns:a16="http://schemas.microsoft.com/office/drawing/2014/main" id="{7FE368E1-8B21-487B-879D-A963091996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Freeform: Shape 27">
              <a:extLst>
                <a:ext uri="{FF2B5EF4-FFF2-40B4-BE49-F238E27FC236}">
                  <a16:creationId xmlns:a16="http://schemas.microsoft.com/office/drawing/2014/main" id="{58A31684-3F27-4828-8633-A1624B028A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0" name="Group 29">
            <a:extLst>
              <a:ext uri="{FF2B5EF4-FFF2-40B4-BE49-F238E27FC236}">
                <a16:creationId xmlns:a16="http://schemas.microsoft.com/office/drawing/2014/main" id="{766CF5CA-BCE0-446B-990C-62FB772ABE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486523" y="3291143"/>
            <a:ext cx="1785983" cy="2208479"/>
            <a:chOff x="2725201" y="4453039"/>
            <a:chExt cx="1785983" cy="2208479"/>
          </a:xfrm>
        </p:grpSpPr>
        <p:cxnSp>
          <p:nvCxnSpPr>
            <p:cNvPr id="31" name="Straight Connector 30">
              <a:extLst>
                <a:ext uri="{FF2B5EF4-FFF2-40B4-BE49-F238E27FC236}">
                  <a16:creationId xmlns:a16="http://schemas.microsoft.com/office/drawing/2014/main" id="{791F38DD-D787-4EE5-931B-C8CC2ED927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F4E1D11-C91E-45F4-9A4A-EC0243DE762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63D0A83C-B0AD-4E04-B3FE-48D739F6F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34" name="Rectangle 30">
              <a:extLst>
                <a:ext uri="{FF2B5EF4-FFF2-40B4-BE49-F238E27FC236}">
                  <a16:creationId xmlns:a16="http://schemas.microsoft.com/office/drawing/2014/main" id="{AF60A4C7-053A-4E00-9224-C9C9CAA54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0">
              <a:extLst>
                <a:ext uri="{FF2B5EF4-FFF2-40B4-BE49-F238E27FC236}">
                  <a16:creationId xmlns:a16="http://schemas.microsoft.com/office/drawing/2014/main" id="{C90A005E-7D6C-4543-AE86-10F5BA1C0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BC174C2C-9AC5-4D2F-B12B-8AD9BE8773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flipV="1">
            <a:off x="473803" y="5280732"/>
            <a:ext cx="864005" cy="1032464"/>
            <a:chOff x="2207971" y="2384401"/>
            <a:chExt cx="864005" cy="1032464"/>
          </a:xfrm>
        </p:grpSpPr>
        <p:sp>
          <p:nvSpPr>
            <p:cNvPr id="38" name="Freeform: Shape 37">
              <a:extLst>
                <a:ext uri="{FF2B5EF4-FFF2-40B4-BE49-F238E27FC236}">
                  <a16:creationId xmlns:a16="http://schemas.microsoft.com/office/drawing/2014/main" id="{F2A1D572-4E75-4B18-83CD-369937018B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Freeform: Shape 38">
              <a:extLst>
                <a:ext uri="{FF2B5EF4-FFF2-40B4-BE49-F238E27FC236}">
                  <a16:creationId xmlns:a16="http://schemas.microsoft.com/office/drawing/2014/main" id="{A4501448-AAB4-4BDF-81E5-BF4BEF2A4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a:extLst>
                <a:ext uri="{FF2B5EF4-FFF2-40B4-BE49-F238E27FC236}">
                  <a16:creationId xmlns:a16="http://schemas.microsoft.com/office/drawing/2014/main" id="{DA5CA3F8-7E28-4253-9221-2849B189136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41" name="Straight Connector 40">
                <a:extLst>
                  <a:ext uri="{FF2B5EF4-FFF2-40B4-BE49-F238E27FC236}">
                    <a16:creationId xmlns:a16="http://schemas.microsoft.com/office/drawing/2014/main" id="{ABAD8F42-57F4-4A12-8B47-E199EA17416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9BF509FE-DD9E-4AB3-94EE-468C868875A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4" name="Freeform: Shape 43">
            <a:extLst>
              <a:ext uri="{FF2B5EF4-FFF2-40B4-BE49-F238E27FC236}">
                <a16:creationId xmlns:a16="http://schemas.microsoft.com/office/drawing/2014/main" id="{A7F45189-997F-4E6B-800E-D17FF116E9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10114077"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BC214B40-3523-42BE-856A-2B90472652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9049994" y="71786"/>
            <a:ext cx="2287608" cy="3673900"/>
            <a:chOff x="-6080955" y="3437416"/>
            <a:chExt cx="2287608" cy="3673900"/>
          </a:xfrm>
        </p:grpSpPr>
        <p:cxnSp>
          <p:nvCxnSpPr>
            <p:cNvPr id="47" name="Straight Connector 46">
              <a:extLst>
                <a:ext uri="{FF2B5EF4-FFF2-40B4-BE49-F238E27FC236}">
                  <a16:creationId xmlns:a16="http://schemas.microsoft.com/office/drawing/2014/main" id="{5626B876-FE3F-403F-B675-FB9415E00A0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Shape 47">
              <a:extLst>
                <a:ext uri="{FF2B5EF4-FFF2-40B4-BE49-F238E27FC236}">
                  <a16:creationId xmlns:a16="http://schemas.microsoft.com/office/drawing/2014/main" id="{03F8DDE7-4258-4181-9F2B-940B587EE5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9" name="Freeform: Shape 48">
              <a:extLst>
                <a:ext uri="{FF2B5EF4-FFF2-40B4-BE49-F238E27FC236}">
                  <a16:creationId xmlns:a16="http://schemas.microsoft.com/office/drawing/2014/main" id="{4EED88FA-E654-453B-92BF-21196E32B4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Freeform: Shape 49">
              <a:extLst>
                <a:ext uri="{FF2B5EF4-FFF2-40B4-BE49-F238E27FC236}">
                  <a16:creationId xmlns:a16="http://schemas.microsoft.com/office/drawing/2014/main" id="{7F3C238A-5CF1-4927-B70F-C991122990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1" name="Freeform: Shape 50">
              <a:extLst>
                <a:ext uri="{FF2B5EF4-FFF2-40B4-BE49-F238E27FC236}">
                  <a16:creationId xmlns:a16="http://schemas.microsoft.com/office/drawing/2014/main" id="{42EAC2EE-4C33-44A6-A62B-6130E320AF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Freeform: Shape 51">
              <a:extLst>
                <a:ext uri="{FF2B5EF4-FFF2-40B4-BE49-F238E27FC236}">
                  <a16:creationId xmlns:a16="http://schemas.microsoft.com/office/drawing/2014/main" id="{0F2EC395-DF39-4C41-A452-37AF723EA0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Freeform: Shape 52">
              <a:extLst>
                <a:ext uri="{FF2B5EF4-FFF2-40B4-BE49-F238E27FC236}">
                  <a16:creationId xmlns:a16="http://schemas.microsoft.com/office/drawing/2014/main" id="{2425D947-0068-4059-B9BE-93A3B27CD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4" name="Freeform: Shape 53">
              <a:extLst>
                <a:ext uri="{FF2B5EF4-FFF2-40B4-BE49-F238E27FC236}">
                  <a16:creationId xmlns:a16="http://schemas.microsoft.com/office/drawing/2014/main" id="{80F2FE05-A04C-4860-B709-2FCBEAE879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 name="Τίτλος 1">
            <a:extLst>
              <a:ext uri="{FF2B5EF4-FFF2-40B4-BE49-F238E27FC236}">
                <a16:creationId xmlns:a16="http://schemas.microsoft.com/office/drawing/2014/main" id="{914CBFDD-44BA-4004-B47E-0B1ED275074B}"/>
              </a:ext>
            </a:extLst>
          </p:cNvPr>
          <p:cNvSpPr>
            <a:spLocks noGrp="1"/>
          </p:cNvSpPr>
          <p:nvPr>
            <p:ph type="title"/>
          </p:nvPr>
        </p:nvSpPr>
        <p:spPr>
          <a:xfrm>
            <a:off x="3882610" y="1011237"/>
            <a:ext cx="4426782" cy="860400"/>
          </a:xfrm>
        </p:spPr>
        <p:txBody>
          <a:bodyPr anchor="b">
            <a:normAutofit/>
          </a:bodyPr>
          <a:lstStyle/>
          <a:p>
            <a:pPr algn="ctr">
              <a:lnSpc>
                <a:spcPct val="90000"/>
              </a:lnSpc>
            </a:pPr>
            <a:r>
              <a:rPr lang="el-GR" sz="2000"/>
              <a:t>ΟΡΙΣΜΟΙ ΠΑΡΑΜΥΘΙΟΥ (</a:t>
            </a:r>
            <a:r>
              <a:rPr lang="el-GR" sz="2000" err="1"/>
              <a:t>fairy-tale</a:t>
            </a:r>
            <a:r>
              <a:rPr lang="el-GR" sz="2000"/>
              <a:t>, </a:t>
            </a:r>
            <a:r>
              <a:rPr lang="el-GR" sz="2000" err="1"/>
              <a:t>folktale</a:t>
            </a:r>
            <a:r>
              <a:rPr lang="el-GR" sz="2000"/>
              <a:t>)</a:t>
            </a:r>
          </a:p>
        </p:txBody>
      </p:sp>
      <p:cxnSp>
        <p:nvCxnSpPr>
          <p:cNvPr id="56" name="Straight Connector 55">
            <a:extLst>
              <a:ext uri="{FF2B5EF4-FFF2-40B4-BE49-F238E27FC236}">
                <a16:creationId xmlns:a16="http://schemas.microsoft.com/office/drawing/2014/main" id="{77C6DF49-CBE3-4038-AC78-35DE4FD7C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26000" y="2310207"/>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2F5F82E3-6814-4242-95AA-FAF38955EF1E}"/>
              </a:ext>
            </a:extLst>
          </p:cNvPr>
          <p:cNvSpPr>
            <a:spLocks noGrp="1"/>
          </p:cNvSpPr>
          <p:nvPr>
            <p:ph idx="1"/>
          </p:nvPr>
        </p:nvSpPr>
        <p:spPr>
          <a:xfrm>
            <a:off x="3550825" y="2070145"/>
            <a:ext cx="5703038" cy="4126802"/>
          </a:xfrm>
        </p:spPr>
        <p:txBody>
          <a:bodyPr vert="horz" lIns="0" tIns="0" rIns="0" bIns="0" rtlCol="0" anchor="t" anchorCtr="0">
            <a:noAutofit/>
          </a:bodyPr>
          <a:lstStyle/>
          <a:p>
            <a:pPr marL="359410" indent="-359410">
              <a:lnSpc>
                <a:spcPct val="115000"/>
              </a:lnSpc>
            </a:pPr>
            <a:r>
              <a:rPr lang="el-GR" sz="1800" dirty="0">
                <a:solidFill>
                  <a:srgbClr val="FFFFFF"/>
                </a:solidFill>
              </a:rPr>
              <a:t>Είναι μια διήγηση δημιουργημένη με ποιητική φαντασία, παρμένη ιδιαίτερα από τον κόσμο του μαγικού που δεν εξαρτάται από τους όρους της πραγματικής ζωής και την ακούν με ευχαρίστηση μεγάλοι και μικροί, έστω κι αν δεν τη θεωρούν πιστευτή.</a:t>
            </a:r>
          </a:p>
          <a:p>
            <a:pPr marL="359410" indent="-359410">
              <a:lnSpc>
                <a:spcPct val="115000"/>
              </a:lnSpc>
              <a:buClr>
                <a:srgbClr val="EF8C6A"/>
              </a:buClr>
            </a:pPr>
            <a:endParaRPr lang="el-GR" sz="1800" dirty="0"/>
          </a:p>
          <a:p>
            <a:pPr marL="359410" indent="-359410">
              <a:lnSpc>
                <a:spcPct val="115000"/>
              </a:lnSpc>
              <a:buClr>
                <a:srgbClr val="EF8C6A"/>
              </a:buClr>
            </a:pPr>
            <a:r>
              <a:rPr lang="el-GR" sz="1800" dirty="0">
                <a:solidFill>
                  <a:srgbClr val="FFFFFF"/>
                </a:solidFill>
              </a:rPr>
              <a:t>Είναι μια αφήγηση συγκεκριμένου μήκους που εμπεριέχει τη διαδοχή μοτίβων ή επεισοδίων. Κινείται σε ένα πλαστό κόσμο, δεν αφορά συγκεκριμένα πρόσωπα και δεν αναφέρεται σε ορισμένο τόπο και χρόνο.</a:t>
            </a:r>
          </a:p>
          <a:p>
            <a:pPr marL="359410" indent="-359410">
              <a:lnSpc>
                <a:spcPct val="115000"/>
              </a:lnSpc>
              <a:buClr>
                <a:srgbClr val="EF8C6A"/>
              </a:buClr>
            </a:pPr>
            <a:endParaRPr lang="el-GR" sz="1800" dirty="0"/>
          </a:p>
        </p:txBody>
      </p:sp>
      <p:grpSp>
        <p:nvGrpSpPr>
          <p:cNvPr id="58" name="Group 57">
            <a:extLst>
              <a:ext uri="{FF2B5EF4-FFF2-40B4-BE49-F238E27FC236}">
                <a16:creationId xmlns:a16="http://schemas.microsoft.com/office/drawing/2014/main" id="{69D14CB3-B46C-4D52-91C7-9020767C01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10901022" y="5639014"/>
            <a:ext cx="865742" cy="628383"/>
            <a:chOff x="558167" y="958515"/>
            <a:chExt cx="865742" cy="628383"/>
          </a:xfrm>
          <a:solidFill>
            <a:schemeClr val="accent3"/>
          </a:solidFill>
        </p:grpSpPr>
        <p:sp>
          <p:nvSpPr>
            <p:cNvPr id="59" name="Freeform: Shape 58">
              <a:extLst>
                <a:ext uri="{FF2B5EF4-FFF2-40B4-BE49-F238E27FC236}">
                  <a16:creationId xmlns:a16="http://schemas.microsoft.com/office/drawing/2014/main" id="{3A77D7F4-D3A2-4801-9AC3-6626FDE157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Freeform: Shape 59">
              <a:extLst>
                <a:ext uri="{FF2B5EF4-FFF2-40B4-BE49-F238E27FC236}">
                  <a16:creationId xmlns:a16="http://schemas.microsoft.com/office/drawing/2014/main" id="{1E62BACE-7CE7-442A-BFFB-8BC57C446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2" name="Group 61">
            <a:extLst>
              <a:ext uri="{FF2B5EF4-FFF2-40B4-BE49-F238E27FC236}">
                <a16:creationId xmlns:a16="http://schemas.microsoft.com/office/drawing/2014/main" id="{695E1464-F8FF-467B-BC7A-2DB63FD734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9919495" y="3291143"/>
            <a:ext cx="1785983" cy="2208479"/>
            <a:chOff x="2725201" y="4453039"/>
            <a:chExt cx="1785983" cy="2208479"/>
          </a:xfrm>
        </p:grpSpPr>
        <p:cxnSp>
          <p:nvCxnSpPr>
            <p:cNvPr id="63" name="Straight Connector 62">
              <a:extLst>
                <a:ext uri="{FF2B5EF4-FFF2-40B4-BE49-F238E27FC236}">
                  <a16:creationId xmlns:a16="http://schemas.microsoft.com/office/drawing/2014/main" id="{1D9EF77E-636A-4F91-8AC6-2926F2512C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9F9F8CE5-DA1D-4DAF-A044-400C40169D4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Freeform: Shape 64">
              <a:extLst>
                <a:ext uri="{FF2B5EF4-FFF2-40B4-BE49-F238E27FC236}">
                  <a16:creationId xmlns:a16="http://schemas.microsoft.com/office/drawing/2014/main" id="{9C47A2FE-4826-4485-B3C0-56DF9A73AE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66" name="Rectangle 30">
              <a:extLst>
                <a:ext uri="{FF2B5EF4-FFF2-40B4-BE49-F238E27FC236}">
                  <a16:creationId xmlns:a16="http://schemas.microsoft.com/office/drawing/2014/main" id="{A9D0A0EF-4934-4E46-A33A-95E5D932D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30">
              <a:extLst>
                <a:ext uri="{FF2B5EF4-FFF2-40B4-BE49-F238E27FC236}">
                  <a16:creationId xmlns:a16="http://schemas.microsoft.com/office/drawing/2014/main" id="{EA389321-1892-4D9B-9F10-CA83BC15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D9F93B70-A436-473C-A7CE-540999A596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V="1">
            <a:off x="10854193" y="5280732"/>
            <a:ext cx="864005" cy="1032464"/>
            <a:chOff x="2207971" y="2384401"/>
            <a:chExt cx="864005" cy="1032464"/>
          </a:xfrm>
        </p:grpSpPr>
        <p:sp>
          <p:nvSpPr>
            <p:cNvPr id="70" name="Freeform: Shape 69">
              <a:extLst>
                <a:ext uri="{FF2B5EF4-FFF2-40B4-BE49-F238E27FC236}">
                  <a16:creationId xmlns:a16="http://schemas.microsoft.com/office/drawing/2014/main" id="{C78ABD64-1B50-4D55-BC1F-146CC4D6E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Freeform: Shape 70">
              <a:extLst>
                <a:ext uri="{FF2B5EF4-FFF2-40B4-BE49-F238E27FC236}">
                  <a16:creationId xmlns:a16="http://schemas.microsoft.com/office/drawing/2014/main" id="{57FC7EAA-9D36-4047-8A25-796E944D1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2" name="Group 71">
              <a:extLst>
                <a:ext uri="{FF2B5EF4-FFF2-40B4-BE49-F238E27FC236}">
                  <a16:creationId xmlns:a16="http://schemas.microsoft.com/office/drawing/2014/main" id="{0C72E6B1-2CDE-4B76-BB57-54923A35BC5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73" name="Straight Connector 72">
                <a:extLst>
                  <a:ext uri="{FF2B5EF4-FFF2-40B4-BE49-F238E27FC236}">
                    <a16:creationId xmlns:a16="http://schemas.microsoft.com/office/drawing/2014/main" id="{0A618DA4-FD3B-435B-9077-6643BD6C938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6579CD8F-9756-4DC0-A735-0CA77A8734C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659900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69F5FE0-EBCF-4A14-AF3D-1ADCD644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13E7F51-721E-4F20-9920-4A4028437996}"/>
              </a:ext>
            </a:extLst>
          </p:cNvPr>
          <p:cNvSpPr>
            <a:spLocks noGrp="1"/>
          </p:cNvSpPr>
          <p:nvPr>
            <p:ph type="title"/>
          </p:nvPr>
        </p:nvSpPr>
        <p:spPr>
          <a:xfrm>
            <a:off x="1080000" y="1011236"/>
            <a:ext cx="4426782" cy="2417763"/>
          </a:xfrm>
        </p:spPr>
        <p:txBody>
          <a:bodyPr anchor="t">
            <a:normAutofit/>
          </a:bodyPr>
          <a:lstStyle/>
          <a:p>
            <a:r>
              <a:rPr lang="el-GR" dirty="0" err="1"/>
              <a:t>Δημιουργια</a:t>
            </a:r>
            <a:r>
              <a:rPr lang="el-GR" dirty="0"/>
              <a:t> και </a:t>
            </a:r>
            <a:r>
              <a:rPr lang="el-GR" dirty="0" err="1"/>
              <a:t>διαδοση</a:t>
            </a:r>
            <a:r>
              <a:rPr lang="el-GR" dirty="0"/>
              <a:t> </a:t>
            </a:r>
            <a:r>
              <a:rPr lang="el-GR" dirty="0" err="1"/>
              <a:t>παραμυθιων</a:t>
            </a:r>
            <a:endParaRPr lang="el-GR" err="1"/>
          </a:p>
        </p:txBody>
      </p:sp>
      <p:grpSp>
        <p:nvGrpSpPr>
          <p:cNvPr id="10" name="Group 9">
            <a:extLst>
              <a:ext uri="{FF2B5EF4-FFF2-40B4-BE49-F238E27FC236}">
                <a16:creationId xmlns:a16="http://schemas.microsoft.com/office/drawing/2014/main" id="{A56BA46D-F038-4819-B996-BEDE44248B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3176" y="3831217"/>
            <a:ext cx="1980565" cy="2208479"/>
            <a:chOff x="1103176" y="3831217"/>
            <a:chExt cx="1980565" cy="2208479"/>
          </a:xfrm>
        </p:grpSpPr>
        <p:sp>
          <p:nvSpPr>
            <p:cNvPr id="11" name="Freeform: Shape 10">
              <a:extLst>
                <a:ext uri="{FF2B5EF4-FFF2-40B4-BE49-F238E27FC236}">
                  <a16:creationId xmlns:a16="http://schemas.microsoft.com/office/drawing/2014/main" id="{C019C8D0-3720-4D8A-BCCB-DA91068B1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a:off x="1297758" y="4230168"/>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8C17AC2-A924-422A-AD03-911B80BEF04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1103176" y="3831217"/>
              <a:ext cx="1785983" cy="2208479"/>
              <a:chOff x="2725201" y="4453039"/>
              <a:chExt cx="1785983" cy="2208479"/>
            </a:xfrm>
          </p:grpSpPr>
          <p:cxnSp>
            <p:nvCxnSpPr>
              <p:cNvPr id="13" name="Straight Connector 12">
                <a:extLst>
                  <a:ext uri="{FF2B5EF4-FFF2-40B4-BE49-F238E27FC236}">
                    <a16:creationId xmlns:a16="http://schemas.microsoft.com/office/drawing/2014/main" id="{A793E9AE-C8D1-485F-AA4B-0B26A62CC2A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6B6FF1F-1F9C-44F4-8C43-8F1C269F73A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reeform: Shape 14">
                <a:extLst>
                  <a:ext uri="{FF2B5EF4-FFF2-40B4-BE49-F238E27FC236}">
                    <a16:creationId xmlns:a16="http://schemas.microsoft.com/office/drawing/2014/main" id="{FEBAC472-1B2E-412E-BE4A-D5423B2BE4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16" name="Rectangle 30">
                <a:extLst>
                  <a:ext uri="{FF2B5EF4-FFF2-40B4-BE49-F238E27FC236}">
                    <a16:creationId xmlns:a16="http://schemas.microsoft.com/office/drawing/2014/main" id="{BA77ECB2-C17A-4FC2-BBA8-9B201AA6A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30">
                <a:extLst>
                  <a:ext uri="{FF2B5EF4-FFF2-40B4-BE49-F238E27FC236}">
                    <a16:creationId xmlns:a16="http://schemas.microsoft.com/office/drawing/2014/main" id="{6E52EEA2-6D0E-43D0-9C49-EF0EC20DED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 name="Θέση περιεχομένου 2">
            <a:extLst>
              <a:ext uri="{FF2B5EF4-FFF2-40B4-BE49-F238E27FC236}">
                <a16:creationId xmlns:a16="http://schemas.microsoft.com/office/drawing/2014/main" id="{19D39354-EE9C-4BBF-89EE-F1364DA6D9E0}"/>
              </a:ext>
            </a:extLst>
          </p:cNvPr>
          <p:cNvSpPr>
            <a:spLocks noGrp="1"/>
          </p:cNvSpPr>
          <p:nvPr>
            <p:ph idx="1"/>
          </p:nvPr>
        </p:nvSpPr>
        <p:spPr>
          <a:xfrm>
            <a:off x="5897671" y="350683"/>
            <a:ext cx="5555012" cy="5940209"/>
          </a:xfrm>
        </p:spPr>
        <p:txBody>
          <a:bodyPr vert="horz" lIns="0" tIns="0" rIns="0" bIns="0" rtlCol="0" anchor="t" anchorCtr="0">
            <a:noAutofit/>
          </a:bodyPr>
          <a:lstStyle/>
          <a:p>
            <a:pPr marL="359410" indent="-359410" algn="just">
              <a:lnSpc>
                <a:spcPct val="115000"/>
              </a:lnSpc>
            </a:pPr>
            <a:r>
              <a:rPr lang="el-GR" dirty="0">
                <a:solidFill>
                  <a:srgbClr val="FFFFFF"/>
                </a:solidFill>
              </a:rPr>
              <a:t>Όλοι οι λαοί έχουν παραμύθια.</a:t>
            </a:r>
            <a:endParaRPr lang="el-GR"/>
          </a:p>
          <a:p>
            <a:pPr marL="359410" indent="-359410" algn="just">
              <a:lnSpc>
                <a:spcPct val="115000"/>
              </a:lnSpc>
              <a:buClr>
                <a:srgbClr val="EF8C6A"/>
              </a:buClr>
            </a:pPr>
            <a:r>
              <a:rPr lang="el-GR" dirty="0">
                <a:solidFill>
                  <a:srgbClr val="FFFFFF"/>
                </a:solidFill>
              </a:rPr>
              <a:t>Τα πιο διαδεδομένα ήταν τα παραμύθια στη Νότια Ασία και στην Ινδία. (</a:t>
            </a:r>
            <a:r>
              <a:rPr lang="el-GR" i="1" dirty="0">
                <a:solidFill>
                  <a:srgbClr val="FFFFFF"/>
                </a:solidFill>
              </a:rPr>
              <a:t>Χίλιες και μια νύχτες, τα παραμύθια της Χαλιμάς) </a:t>
            </a:r>
            <a:r>
              <a:rPr lang="el-GR" dirty="0">
                <a:solidFill>
                  <a:srgbClr val="FFFFFF"/>
                </a:solidFill>
              </a:rPr>
              <a:t>τα οποία βέβαια είναι ακατάλληλα για παιδιά.</a:t>
            </a:r>
          </a:p>
          <a:p>
            <a:pPr marL="359410" indent="-359410" algn="just">
              <a:lnSpc>
                <a:spcPct val="115000"/>
              </a:lnSpc>
              <a:buClr>
                <a:srgbClr val="EF8C6A"/>
              </a:buClr>
            </a:pPr>
            <a:r>
              <a:rPr lang="el-GR" dirty="0">
                <a:solidFill>
                  <a:srgbClr val="FFFFFF"/>
                </a:solidFill>
              </a:rPr>
              <a:t>Παραμύθια της Αρχαίας Ελλάδας (κυρίως έργα του Αριστοφάνη με κωμικό χαρακτήρα)</a:t>
            </a:r>
          </a:p>
          <a:p>
            <a:pPr marL="359410" indent="-359410" algn="just">
              <a:lnSpc>
                <a:spcPct val="115000"/>
              </a:lnSpc>
              <a:buClr>
                <a:srgbClr val="EF8C6A"/>
              </a:buClr>
            </a:pPr>
            <a:r>
              <a:rPr lang="el-GR" dirty="0">
                <a:solidFill>
                  <a:srgbClr val="FFFFFF"/>
                </a:solidFill>
              </a:rPr>
              <a:t>Παραμύθια της Βυζαντινής εποχής (κυρίως λαϊκά παραμύθια κ ακριτικά έπη)</a:t>
            </a:r>
          </a:p>
          <a:p>
            <a:pPr marL="359410" indent="-359410" algn="just">
              <a:lnSpc>
                <a:spcPct val="115000"/>
              </a:lnSpc>
              <a:buClr>
                <a:srgbClr val="EF8C6A"/>
              </a:buClr>
            </a:pPr>
            <a:r>
              <a:rPr lang="el-GR" dirty="0">
                <a:solidFill>
                  <a:srgbClr val="FFFFFF"/>
                </a:solidFill>
              </a:rPr>
              <a:t>Παραμύθια από τη Γαλλία (Η ωραία κοιμωμένη, ο Παπουτσωμένος Γάτος, ο </a:t>
            </a:r>
            <a:r>
              <a:rPr lang="el-GR" dirty="0" err="1">
                <a:solidFill>
                  <a:srgbClr val="FFFFFF"/>
                </a:solidFill>
              </a:rPr>
              <a:t>Κοντορεβυθούλης</a:t>
            </a:r>
            <a:r>
              <a:rPr lang="el-GR" dirty="0">
                <a:solidFill>
                  <a:srgbClr val="FFFFFF"/>
                </a:solidFill>
              </a:rPr>
              <a:t>)</a:t>
            </a:r>
          </a:p>
          <a:p>
            <a:pPr marL="359410" indent="-359410" algn="just">
              <a:lnSpc>
                <a:spcPct val="115000"/>
              </a:lnSpc>
              <a:buClr>
                <a:srgbClr val="EF8C6A"/>
              </a:buClr>
            </a:pPr>
            <a:r>
              <a:rPr lang="el-GR" dirty="0">
                <a:solidFill>
                  <a:srgbClr val="FFFFFF"/>
                </a:solidFill>
              </a:rPr>
              <a:t>Παραμύθια από τη Γερμανία (Η Χιονάτη κ οι 7 νάνοι, η Σταχτοπούτα, η Κοκκινοσκουφίτσα) - Αδελφοί </a:t>
            </a:r>
            <a:r>
              <a:rPr lang="el-GR" dirty="0" err="1">
                <a:solidFill>
                  <a:srgbClr val="FFFFFF"/>
                </a:solidFill>
              </a:rPr>
              <a:t>Γκριμ</a:t>
            </a:r>
            <a:endParaRPr lang="el-GR" dirty="0">
              <a:solidFill>
                <a:srgbClr val="FFFFFF"/>
              </a:solidFill>
            </a:endParaRPr>
          </a:p>
          <a:p>
            <a:pPr marL="359410" indent="-359410" algn="just">
              <a:lnSpc>
                <a:spcPct val="115000"/>
              </a:lnSpc>
              <a:buClr>
                <a:srgbClr val="EF8C6A"/>
              </a:buClr>
            </a:pPr>
            <a:endParaRPr lang="el-GR" dirty="0">
              <a:solidFill>
                <a:srgbClr val="FFFFFF">
                  <a:alpha val="70000"/>
                </a:srgbClr>
              </a:solidFill>
            </a:endParaRPr>
          </a:p>
        </p:txBody>
      </p:sp>
    </p:spTree>
    <p:extLst>
      <p:ext uri="{BB962C8B-B14F-4D97-AF65-F5344CB8AC3E}">
        <p14:creationId xmlns:p14="http://schemas.microsoft.com/office/powerpoint/2010/main" val="565250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66C9CD-6BF4-44CA-8078-0BB819080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ADD72DC-CC5F-44D6-97D3-79407D4FF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flipV="1">
            <a:off x="1058433"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12" name="Freeform: Shape 11">
            <a:extLst>
              <a:ext uri="{FF2B5EF4-FFF2-40B4-BE49-F238E27FC236}">
                <a16:creationId xmlns:a16="http://schemas.microsoft.com/office/drawing/2014/main" id="{B083E179-CF1F-4694-AEAB-6931C9B31F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flipH="1">
            <a:off x="388193"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EE6257A7-D071-42C9-8560-75A6EAE2771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854399" y="71786"/>
            <a:ext cx="2287608" cy="3673900"/>
            <a:chOff x="-6080955" y="3437416"/>
            <a:chExt cx="2287608" cy="3673900"/>
          </a:xfrm>
        </p:grpSpPr>
        <p:cxnSp>
          <p:nvCxnSpPr>
            <p:cNvPr id="15" name="Straight Connector 14">
              <a:extLst>
                <a:ext uri="{FF2B5EF4-FFF2-40B4-BE49-F238E27FC236}">
                  <a16:creationId xmlns:a16="http://schemas.microsoft.com/office/drawing/2014/main" id="{52115B20-516B-48FE-ABF8-0300640B548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Freeform: Shape 15">
              <a:extLst>
                <a:ext uri="{FF2B5EF4-FFF2-40B4-BE49-F238E27FC236}">
                  <a16:creationId xmlns:a16="http://schemas.microsoft.com/office/drawing/2014/main" id="{572F2AC0-C134-4522-9F34-10107EC526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Freeform: Shape 16">
              <a:extLst>
                <a:ext uri="{FF2B5EF4-FFF2-40B4-BE49-F238E27FC236}">
                  <a16:creationId xmlns:a16="http://schemas.microsoft.com/office/drawing/2014/main" id="{0EA2E5B3-77CC-4AA0-A77A-5D95FCDD5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Freeform: Shape 17">
              <a:extLst>
                <a:ext uri="{FF2B5EF4-FFF2-40B4-BE49-F238E27FC236}">
                  <a16:creationId xmlns:a16="http://schemas.microsoft.com/office/drawing/2014/main" id="{2005C810-6BE0-4E85-BA3D-785C45D9BC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Freeform: Shape 18">
              <a:extLst>
                <a:ext uri="{FF2B5EF4-FFF2-40B4-BE49-F238E27FC236}">
                  <a16:creationId xmlns:a16="http://schemas.microsoft.com/office/drawing/2014/main" id="{D4ECB930-9F06-48DB-86D3-75A7E6A2C9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Freeform: Shape 19">
              <a:extLst>
                <a:ext uri="{FF2B5EF4-FFF2-40B4-BE49-F238E27FC236}">
                  <a16:creationId xmlns:a16="http://schemas.microsoft.com/office/drawing/2014/main" id="{C9116707-08B8-43A2-8DCB-845D77ABAA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Freeform: Shape 20">
              <a:extLst>
                <a:ext uri="{FF2B5EF4-FFF2-40B4-BE49-F238E27FC236}">
                  <a16:creationId xmlns:a16="http://schemas.microsoft.com/office/drawing/2014/main" id="{2E7DC9CC-81EB-48D8-AC44-C99F47742E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Shape 21">
              <a:extLst>
                <a:ext uri="{FF2B5EF4-FFF2-40B4-BE49-F238E27FC236}">
                  <a16:creationId xmlns:a16="http://schemas.microsoft.com/office/drawing/2014/main" id="{23E2C41B-8946-4545-9CF1-997818234F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Freeform: Shape 23">
            <a:extLst>
              <a:ext uri="{FF2B5EF4-FFF2-40B4-BE49-F238E27FC236}">
                <a16:creationId xmlns:a16="http://schemas.microsoft.com/office/drawing/2014/main" id="{8AD7D35B-560E-435E-B0FD-0F84A2E6C4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V="1">
            <a:off x="8942212" y="184491"/>
            <a:ext cx="2287608" cy="3232926"/>
          </a:xfrm>
          <a:custGeom>
            <a:avLst/>
            <a:gdLst>
              <a:gd name="connsiteX0" fmla="*/ 1143804 w 2287608"/>
              <a:gd name="connsiteY0" fmla="*/ 1916209 h 3232926"/>
              <a:gd name="connsiteX1" fmla="*/ 1140311 w 2287608"/>
              <a:gd name="connsiteY1" fmla="*/ 1919384 h 3232926"/>
              <a:gd name="connsiteX2" fmla="*/ 1136818 w 2287608"/>
              <a:gd name="connsiteY2" fmla="*/ 1916209 h 3232926"/>
              <a:gd name="connsiteX3" fmla="*/ 1136818 w 2287608"/>
              <a:gd name="connsiteY3" fmla="*/ 1922559 h 3232926"/>
              <a:gd name="connsiteX4" fmla="*/ 1117018 w 2287608"/>
              <a:gd name="connsiteY4" fmla="*/ 1940554 h 3232926"/>
              <a:gd name="connsiteX5" fmla="*/ 854401 w 2287608"/>
              <a:gd name="connsiteY5" fmla="*/ 2574568 h 3232926"/>
              <a:gd name="connsiteX6" fmla="*/ 1117018 w 2287608"/>
              <a:gd name="connsiteY6" fmla="*/ 3208581 h 3232926"/>
              <a:gd name="connsiteX7" fmla="*/ 1136818 w 2287608"/>
              <a:gd name="connsiteY7" fmla="*/ 3226577 h 3232926"/>
              <a:gd name="connsiteX8" fmla="*/ 1136818 w 2287608"/>
              <a:gd name="connsiteY8" fmla="*/ 3232926 h 3232926"/>
              <a:gd name="connsiteX9" fmla="*/ 1140311 w 2287608"/>
              <a:gd name="connsiteY9" fmla="*/ 3229751 h 3232926"/>
              <a:gd name="connsiteX10" fmla="*/ 1143804 w 2287608"/>
              <a:gd name="connsiteY10" fmla="*/ 3232926 h 3232926"/>
              <a:gd name="connsiteX11" fmla="*/ 1143804 w 2287608"/>
              <a:gd name="connsiteY11" fmla="*/ 3226577 h 3232926"/>
              <a:gd name="connsiteX12" fmla="*/ 1163604 w 2287608"/>
              <a:gd name="connsiteY12" fmla="*/ 3208581 h 3232926"/>
              <a:gd name="connsiteX13" fmla="*/ 1426221 w 2287608"/>
              <a:gd name="connsiteY13" fmla="*/ 2574567 h 3232926"/>
              <a:gd name="connsiteX14" fmla="*/ 1163604 w 2287608"/>
              <a:gd name="connsiteY14" fmla="*/ 1940554 h 3232926"/>
              <a:gd name="connsiteX15" fmla="*/ 1143804 w 2287608"/>
              <a:gd name="connsiteY15" fmla="*/ 1922558 h 3232926"/>
              <a:gd name="connsiteX16" fmla="*/ 1140312 w 2287608"/>
              <a:gd name="connsiteY16" fmla="*/ 1494239 h 3232926"/>
              <a:gd name="connsiteX17" fmla="*/ 1134813 w 2287608"/>
              <a:gd name="connsiteY17" fmla="*/ 1497413 h 3232926"/>
              <a:gd name="connsiteX18" fmla="*/ 1109328 w 2287608"/>
              <a:gd name="connsiteY18" fmla="*/ 1489264 h 3232926"/>
              <a:gd name="connsiteX19" fmla="*/ 428947 w 2287608"/>
              <a:gd name="connsiteY19" fmla="*/ 1578838 h 3232926"/>
              <a:gd name="connsiteX20" fmla="*/ 11185 w 2287608"/>
              <a:gd name="connsiteY20" fmla="*/ 2123278 h 3232926"/>
              <a:gd name="connsiteX21" fmla="*/ 5499 w 2287608"/>
              <a:gd name="connsiteY21" fmla="*/ 2149423 h 3232926"/>
              <a:gd name="connsiteX22" fmla="*/ 0 w 2287608"/>
              <a:gd name="connsiteY22" fmla="*/ 2152597 h 3232926"/>
              <a:gd name="connsiteX23" fmla="*/ 4497 w 2287608"/>
              <a:gd name="connsiteY23" fmla="*/ 2154035 h 3232926"/>
              <a:gd name="connsiteX24" fmla="*/ 3493 w 2287608"/>
              <a:gd name="connsiteY24" fmla="*/ 2158648 h 3232926"/>
              <a:gd name="connsiteX25" fmla="*/ 8992 w 2287608"/>
              <a:gd name="connsiteY25" fmla="*/ 2155473 h 3232926"/>
              <a:gd name="connsiteX26" fmla="*/ 34477 w 2287608"/>
              <a:gd name="connsiteY26" fmla="*/ 2163622 h 3232926"/>
              <a:gd name="connsiteX27" fmla="*/ 290620 w 2287608"/>
              <a:gd name="connsiteY27" fmla="*/ 2194022 h 3232926"/>
              <a:gd name="connsiteX28" fmla="*/ 714858 w 2287608"/>
              <a:gd name="connsiteY28" fmla="*/ 2074049 h 3232926"/>
              <a:gd name="connsiteX29" fmla="*/ 1132621 w 2287608"/>
              <a:gd name="connsiteY29" fmla="*/ 1529609 h 3232926"/>
              <a:gd name="connsiteX30" fmla="*/ 1138305 w 2287608"/>
              <a:gd name="connsiteY30" fmla="*/ 1503464 h 3232926"/>
              <a:gd name="connsiteX31" fmla="*/ 1143804 w 2287608"/>
              <a:gd name="connsiteY31" fmla="*/ 1500289 h 3232926"/>
              <a:gd name="connsiteX32" fmla="*/ 1139308 w 2287608"/>
              <a:gd name="connsiteY32" fmla="*/ 1498852 h 3232926"/>
              <a:gd name="connsiteX33" fmla="*/ 2069415 w 2287608"/>
              <a:gd name="connsiteY33" fmla="*/ 1747063 h 3232926"/>
              <a:gd name="connsiteX34" fmla="*/ 1858661 w 2287608"/>
              <a:gd name="connsiteY34" fmla="*/ 1578837 h 3232926"/>
              <a:gd name="connsiteX35" fmla="*/ 1178281 w 2287608"/>
              <a:gd name="connsiteY35" fmla="*/ 1489263 h 3232926"/>
              <a:gd name="connsiteX36" fmla="*/ 1152796 w 2287608"/>
              <a:gd name="connsiteY36" fmla="*/ 1497412 h 3232926"/>
              <a:gd name="connsiteX37" fmla="*/ 1147297 w 2287608"/>
              <a:gd name="connsiteY37" fmla="*/ 1494238 h 3232926"/>
              <a:gd name="connsiteX38" fmla="*/ 1148300 w 2287608"/>
              <a:gd name="connsiteY38" fmla="*/ 1498851 h 3232926"/>
              <a:gd name="connsiteX39" fmla="*/ 1143804 w 2287608"/>
              <a:gd name="connsiteY39" fmla="*/ 1500288 h 3232926"/>
              <a:gd name="connsiteX40" fmla="*/ 1149304 w 2287608"/>
              <a:gd name="connsiteY40" fmla="*/ 1503463 h 3232926"/>
              <a:gd name="connsiteX41" fmla="*/ 1154988 w 2287608"/>
              <a:gd name="connsiteY41" fmla="*/ 1529608 h 3232926"/>
              <a:gd name="connsiteX42" fmla="*/ 1572751 w 2287608"/>
              <a:gd name="connsiteY42" fmla="*/ 2074048 h 3232926"/>
              <a:gd name="connsiteX43" fmla="*/ 1996989 w 2287608"/>
              <a:gd name="connsiteY43" fmla="*/ 2194021 h 3232926"/>
              <a:gd name="connsiteX44" fmla="*/ 2253131 w 2287608"/>
              <a:gd name="connsiteY44" fmla="*/ 2163621 h 3232926"/>
              <a:gd name="connsiteX45" fmla="*/ 2278616 w 2287608"/>
              <a:gd name="connsiteY45" fmla="*/ 2155472 h 3232926"/>
              <a:gd name="connsiteX46" fmla="*/ 2284115 w 2287608"/>
              <a:gd name="connsiteY46" fmla="*/ 2158647 h 3232926"/>
              <a:gd name="connsiteX47" fmla="*/ 2283112 w 2287608"/>
              <a:gd name="connsiteY47" fmla="*/ 2154034 h 3232926"/>
              <a:gd name="connsiteX48" fmla="*/ 2287608 w 2287608"/>
              <a:gd name="connsiteY48" fmla="*/ 2152596 h 3232926"/>
              <a:gd name="connsiteX49" fmla="*/ 2282109 w 2287608"/>
              <a:gd name="connsiteY49" fmla="*/ 2149422 h 3232926"/>
              <a:gd name="connsiteX50" fmla="*/ 2276424 w 2287608"/>
              <a:gd name="connsiteY50" fmla="*/ 2123277 h 3232926"/>
              <a:gd name="connsiteX51" fmla="*/ 2069415 w 2287608"/>
              <a:gd name="connsiteY51" fmla="*/ 1747063 h 3232926"/>
              <a:gd name="connsiteX52" fmla="*/ 1140311 w 2287608"/>
              <a:gd name="connsiteY52" fmla="*/ 779689 h 3232926"/>
              <a:gd name="connsiteX53" fmla="*/ 1134812 w 2287608"/>
              <a:gd name="connsiteY53" fmla="*/ 782863 h 3232926"/>
              <a:gd name="connsiteX54" fmla="*/ 1109328 w 2287608"/>
              <a:gd name="connsiteY54" fmla="*/ 774714 h 3232926"/>
              <a:gd name="connsiteX55" fmla="*/ 428947 w 2287608"/>
              <a:gd name="connsiteY55" fmla="*/ 864288 h 3232926"/>
              <a:gd name="connsiteX56" fmla="*/ 11185 w 2287608"/>
              <a:gd name="connsiteY56" fmla="*/ 1408728 h 3232926"/>
              <a:gd name="connsiteX57" fmla="*/ 5499 w 2287608"/>
              <a:gd name="connsiteY57" fmla="*/ 1434873 h 3232926"/>
              <a:gd name="connsiteX58" fmla="*/ 0 w 2287608"/>
              <a:gd name="connsiteY58" fmla="*/ 1438047 h 3232926"/>
              <a:gd name="connsiteX59" fmla="*/ 4497 w 2287608"/>
              <a:gd name="connsiteY59" fmla="*/ 1439485 h 3232926"/>
              <a:gd name="connsiteX60" fmla="*/ 3493 w 2287608"/>
              <a:gd name="connsiteY60" fmla="*/ 1444098 h 3232926"/>
              <a:gd name="connsiteX61" fmla="*/ 8992 w 2287608"/>
              <a:gd name="connsiteY61" fmla="*/ 1440923 h 3232926"/>
              <a:gd name="connsiteX62" fmla="*/ 34477 w 2287608"/>
              <a:gd name="connsiteY62" fmla="*/ 1449072 h 3232926"/>
              <a:gd name="connsiteX63" fmla="*/ 290620 w 2287608"/>
              <a:gd name="connsiteY63" fmla="*/ 1479472 h 3232926"/>
              <a:gd name="connsiteX64" fmla="*/ 714858 w 2287608"/>
              <a:gd name="connsiteY64" fmla="*/ 1359499 h 3232926"/>
              <a:gd name="connsiteX65" fmla="*/ 1132621 w 2287608"/>
              <a:gd name="connsiteY65" fmla="*/ 815059 h 3232926"/>
              <a:gd name="connsiteX66" fmla="*/ 1138305 w 2287608"/>
              <a:gd name="connsiteY66" fmla="*/ 788914 h 3232926"/>
              <a:gd name="connsiteX67" fmla="*/ 1143805 w 2287608"/>
              <a:gd name="connsiteY67" fmla="*/ 785739 h 3232926"/>
              <a:gd name="connsiteX68" fmla="*/ 1139308 w 2287608"/>
              <a:gd name="connsiteY68" fmla="*/ 784302 h 3232926"/>
              <a:gd name="connsiteX69" fmla="*/ 2069415 w 2287608"/>
              <a:gd name="connsiteY69" fmla="*/ 1032514 h 3232926"/>
              <a:gd name="connsiteX70" fmla="*/ 1858661 w 2287608"/>
              <a:gd name="connsiteY70" fmla="*/ 864289 h 3232926"/>
              <a:gd name="connsiteX71" fmla="*/ 1178281 w 2287608"/>
              <a:gd name="connsiteY71" fmla="*/ 774715 h 3232926"/>
              <a:gd name="connsiteX72" fmla="*/ 1152796 w 2287608"/>
              <a:gd name="connsiteY72" fmla="*/ 782864 h 3232926"/>
              <a:gd name="connsiteX73" fmla="*/ 1147297 w 2287608"/>
              <a:gd name="connsiteY73" fmla="*/ 779690 h 3232926"/>
              <a:gd name="connsiteX74" fmla="*/ 1148300 w 2287608"/>
              <a:gd name="connsiteY74" fmla="*/ 784303 h 3232926"/>
              <a:gd name="connsiteX75" fmla="*/ 1143804 w 2287608"/>
              <a:gd name="connsiteY75" fmla="*/ 785740 h 3232926"/>
              <a:gd name="connsiteX76" fmla="*/ 1149304 w 2287608"/>
              <a:gd name="connsiteY76" fmla="*/ 788915 h 3232926"/>
              <a:gd name="connsiteX77" fmla="*/ 1154988 w 2287608"/>
              <a:gd name="connsiteY77" fmla="*/ 815060 h 3232926"/>
              <a:gd name="connsiteX78" fmla="*/ 1572751 w 2287608"/>
              <a:gd name="connsiteY78" fmla="*/ 1359500 h 3232926"/>
              <a:gd name="connsiteX79" fmla="*/ 1996989 w 2287608"/>
              <a:gd name="connsiteY79" fmla="*/ 1479473 h 3232926"/>
              <a:gd name="connsiteX80" fmla="*/ 2253131 w 2287608"/>
              <a:gd name="connsiteY80" fmla="*/ 1449073 h 3232926"/>
              <a:gd name="connsiteX81" fmla="*/ 2278616 w 2287608"/>
              <a:gd name="connsiteY81" fmla="*/ 1440924 h 3232926"/>
              <a:gd name="connsiteX82" fmla="*/ 2284115 w 2287608"/>
              <a:gd name="connsiteY82" fmla="*/ 1444099 h 3232926"/>
              <a:gd name="connsiteX83" fmla="*/ 2283112 w 2287608"/>
              <a:gd name="connsiteY83" fmla="*/ 1439486 h 3232926"/>
              <a:gd name="connsiteX84" fmla="*/ 2287608 w 2287608"/>
              <a:gd name="connsiteY84" fmla="*/ 1438048 h 3232926"/>
              <a:gd name="connsiteX85" fmla="*/ 2282109 w 2287608"/>
              <a:gd name="connsiteY85" fmla="*/ 1434874 h 3232926"/>
              <a:gd name="connsiteX86" fmla="*/ 2276424 w 2287608"/>
              <a:gd name="connsiteY86" fmla="*/ 1408729 h 3232926"/>
              <a:gd name="connsiteX87" fmla="*/ 2069415 w 2287608"/>
              <a:gd name="connsiteY87" fmla="*/ 1032514 h 3232926"/>
              <a:gd name="connsiteX88" fmla="*/ 1140311 w 2287608"/>
              <a:gd name="connsiteY88" fmla="*/ 35676 h 3232926"/>
              <a:gd name="connsiteX89" fmla="*/ 1134812 w 2287608"/>
              <a:gd name="connsiteY89" fmla="*/ 38850 h 3232926"/>
              <a:gd name="connsiteX90" fmla="*/ 1109328 w 2287608"/>
              <a:gd name="connsiteY90" fmla="*/ 30701 h 3232926"/>
              <a:gd name="connsiteX91" fmla="*/ 428948 w 2287608"/>
              <a:gd name="connsiteY91" fmla="*/ 120275 h 3232926"/>
              <a:gd name="connsiteX92" fmla="*/ 11185 w 2287608"/>
              <a:gd name="connsiteY92" fmla="*/ 664715 h 3232926"/>
              <a:gd name="connsiteX93" fmla="*/ 5499 w 2287608"/>
              <a:gd name="connsiteY93" fmla="*/ 690860 h 3232926"/>
              <a:gd name="connsiteX94" fmla="*/ 0 w 2287608"/>
              <a:gd name="connsiteY94" fmla="*/ 694034 h 3232926"/>
              <a:gd name="connsiteX95" fmla="*/ 4497 w 2287608"/>
              <a:gd name="connsiteY95" fmla="*/ 695472 h 3232926"/>
              <a:gd name="connsiteX96" fmla="*/ 3493 w 2287608"/>
              <a:gd name="connsiteY96" fmla="*/ 700085 h 3232926"/>
              <a:gd name="connsiteX97" fmla="*/ 8992 w 2287608"/>
              <a:gd name="connsiteY97" fmla="*/ 696910 h 3232926"/>
              <a:gd name="connsiteX98" fmla="*/ 34477 w 2287608"/>
              <a:gd name="connsiteY98" fmla="*/ 705059 h 3232926"/>
              <a:gd name="connsiteX99" fmla="*/ 290620 w 2287608"/>
              <a:gd name="connsiteY99" fmla="*/ 735459 h 3232926"/>
              <a:gd name="connsiteX100" fmla="*/ 714857 w 2287608"/>
              <a:gd name="connsiteY100" fmla="*/ 615486 h 3232926"/>
              <a:gd name="connsiteX101" fmla="*/ 1132621 w 2287608"/>
              <a:gd name="connsiteY101" fmla="*/ 71046 h 3232926"/>
              <a:gd name="connsiteX102" fmla="*/ 1138305 w 2287608"/>
              <a:gd name="connsiteY102" fmla="*/ 44901 h 3232926"/>
              <a:gd name="connsiteX103" fmla="*/ 1143805 w 2287608"/>
              <a:gd name="connsiteY103" fmla="*/ 41726 h 3232926"/>
              <a:gd name="connsiteX104" fmla="*/ 1139308 w 2287608"/>
              <a:gd name="connsiteY104" fmla="*/ 40289 h 3232926"/>
              <a:gd name="connsiteX105" fmla="*/ 2069415 w 2287608"/>
              <a:gd name="connsiteY105" fmla="*/ 288501 h 3232926"/>
              <a:gd name="connsiteX106" fmla="*/ 1858661 w 2287608"/>
              <a:gd name="connsiteY106" fmla="*/ 120276 h 3232926"/>
              <a:gd name="connsiteX107" fmla="*/ 1178281 w 2287608"/>
              <a:gd name="connsiteY107" fmla="*/ 30702 h 3232926"/>
              <a:gd name="connsiteX108" fmla="*/ 1152796 w 2287608"/>
              <a:gd name="connsiteY108" fmla="*/ 38850 h 3232926"/>
              <a:gd name="connsiteX109" fmla="*/ 1147297 w 2287608"/>
              <a:gd name="connsiteY109" fmla="*/ 35676 h 3232926"/>
              <a:gd name="connsiteX110" fmla="*/ 1148300 w 2287608"/>
              <a:gd name="connsiteY110" fmla="*/ 40290 h 3232926"/>
              <a:gd name="connsiteX111" fmla="*/ 1143804 w 2287608"/>
              <a:gd name="connsiteY111" fmla="*/ 41727 h 3232926"/>
              <a:gd name="connsiteX112" fmla="*/ 1149304 w 2287608"/>
              <a:gd name="connsiteY112" fmla="*/ 44901 h 3232926"/>
              <a:gd name="connsiteX113" fmla="*/ 1154988 w 2287608"/>
              <a:gd name="connsiteY113" fmla="*/ 71046 h 3232926"/>
              <a:gd name="connsiteX114" fmla="*/ 1572751 w 2287608"/>
              <a:gd name="connsiteY114" fmla="*/ 615486 h 3232926"/>
              <a:gd name="connsiteX115" fmla="*/ 1996989 w 2287608"/>
              <a:gd name="connsiteY115" fmla="*/ 735460 h 3232926"/>
              <a:gd name="connsiteX116" fmla="*/ 2253131 w 2287608"/>
              <a:gd name="connsiteY116" fmla="*/ 705060 h 3232926"/>
              <a:gd name="connsiteX117" fmla="*/ 2278616 w 2287608"/>
              <a:gd name="connsiteY117" fmla="*/ 696911 h 3232926"/>
              <a:gd name="connsiteX118" fmla="*/ 2284115 w 2287608"/>
              <a:gd name="connsiteY118" fmla="*/ 700086 h 3232926"/>
              <a:gd name="connsiteX119" fmla="*/ 2283112 w 2287608"/>
              <a:gd name="connsiteY119" fmla="*/ 695473 h 3232926"/>
              <a:gd name="connsiteX120" fmla="*/ 2287608 w 2287608"/>
              <a:gd name="connsiteY120" fmla="*/ 694035 h 3232926"/>
              <a:gd name="connsiteX121" fmla="*/ 2282109 w 2287608"/>
              <a:gd name="connsiteY121" fmla="*/ 690860 h 3232926"/>
              <a:gd name="connsiteX122" fmla="*/ 2276424 w 2287608"/>
              <a:gd name="connsiteY122" fmla="*/ 664716 h 3232926"/>
              <a:gd name="connsiteX123" fmla="*/ 2069415 w 2287608"/>
              <a:gd name="connsiteY123" fmla="*/ 288501 h 3232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2287608" h="3232926">
                <a:moveTo>
                  <a:pt x="1143804" y="1916209"/>
                </a:moveTo>
                <a:lnTo>
                  <a:pt x="1140311" y="1919384"/>
                </a:lnTo>
                <a:lnTo>
                  <a:pt x="1136818" y="1916209"/>
                </a:lnTo>
                <a:lnTo>
                  <a:pt x="1136818" y="1922559"/>
                </a:lnTo>
                <a:lnTo>
                  <a:pt x="1117018" y="1940554"/>
                </a:lnTo>
                <a:cubicBezTo>
                  <a:pt x="954760" y="2102813"/>
                  <a:pt x="854401" y="2326970"/>
                  <a:pt x="854401" y="2574568"/>
                </a:cubicBezTo>
                <a:cubicBezTo>
                  <a:pt x="854401" y="2822165"/>
                  <a:pt x="954760" y="3046323"/>
                  <a:pt x="1117018" y="3208581"/>
                </a:cubicBezTo>
                <a:lnTo>
                  <a:pt x="1136818" y="3226577"/>
                </a:lnTo>
                <a:lnTo>
                  <a:pt x="1136818" y="3232926"/>
                </a:lnTo>
                <a:lnTo>
                  <a:pt x="1140311" y="3229751"/>
                </a:lnTo>
                <a:lnTo>
                  <a:pt x="1143804" y="3232926"/>
                </a:lnTo>
                <a:lnTo>
                  <a:pt x="1143804" y="3226577"/>
                </a:lnTo>
                <a:lnTo>
                  <a:pt x="1163604" y="3208581"/>
                </a:lnTo>
                <a:cubicBezTo>
                  <a:pt x="1325862" y="3046323"/>
                  <a:pt x="1426221" y="2822165"/>
                  <a:pt x="1426221" y="2574567"/>
                </a:cubicBezTo>
                <a:cubicBezTo>
                  <a:pt x="1426221" y="2326970"/>
                  <a:pt x="1325862" y="2102812"/>
                  <a:pt x="1163604" y="1940554"/>
                </a:cubicBezTo>
                <a:lnTo>
                  <a:pt x="1143804" y="1922558"/>
                </a:lnTo>
                <a:close/>
                <a:moveTo>
                  <a:pt x="1140312" y="1494239"/>
                </a:moveTo>
                <a:lnTo>
                  <a:pt x="1134813" y="1497413"/>
                </a:lnTo>
                <a:lnTo>
                  <a:pt x="1109328" y="1489264"/>
                </a:lnTo>
                <a:cubicBezTo>
                  <a:pt x="887680" y="1429874"/>
                  <a:pt x="643374" y="1455039"/>
                  <a:pt x="428947" y="1578838"/>
                </a:cubicBezTo>
                <a:cubicBezTo>
                  <a:pt x="214522" y="1702637"/>
                  <a:pt x="70575" y="1901629"/>
                  <a:pt x="11185" y="2123278"/>
                </a:cubicBezTo>
                <a:lnTo>
                  <a:pt x="5499" y="2149423"/>
                </a:lnTo>
                <a:lnTo>
                  <a:pt x="0" y="2152597"/>
                </a:lnTo>
                <a:lnTo>
                  <a:pt x="4497" y="2154035"/>
                </a:lnTo>
                <a:lnTo>
                  <a:pt x="3493" y="2158648"/>
                </a:lnTo>
                <a:lnTo>
                  <a:pt x="8992" y="2155473"/>
                </a:lnTo>
                <a:lnTo>
                  <a:pt x="34477" y="2163622"/>
                </a:lnTo>
                <a:cubicBezTo>
                  <a:pt x="117596" y="2185894"/>
                  <a:pt x="203900" y="2196274"/>
                  <a:pt x="290620" y="2194022"/>
                </a:cubicBezTo>
                <a:cubicBezTo>
                  <a:pt x="435153" y="2190268"/>
                  <a:pt x="580841" y="2151423"/>
                  <a:pt x="714858" y="2074049"/>
                </a:cubicBezTo>
                <a:cubicBezTo>
                  <a:pt x="929283" y="1950250"/>
                  <a:pt x="1073230" y="1751258"/>
                  <a:pt x="1132621" y="1529609"/>
                </a:cubicBezTo>
                <a:lnTo>
                  <a:pt x="1138305" y="1503464"/>
                </a:lnTo>
                <a:lnTo>
                  <a:pt x="1143804" y="1500289"/>
                </a:lnTo>
                <a:lnTo>
                  <a:pt x="1139308" y="1498852"/>
                </a:lnTo>
                <a:close/>
                <a:moveTo>
                  <a:pt x="2069415" y="1747063"/>
                </a:moveTo>
                <a:cubicBezTo>
                  <a:pt x="2009570" y="1682261"/>
                  <a:pt x="1939071" y="1625262"/>
                  <a:pt x="1858661" y="1578837"/>
                </a:cubicBezTo>
                <a:cubicBezTo>
                  <a:pt x="1644235" y="1455038"/>
                  <a:pt x="1399929" y="1429873"/>
                  <a:pt x="1178281" y="1489263"/>
                </a:cubicBezTo>
                <a:lnTo>
                  <a:pt x="1152796" y="1497412"/>
                </a:lnTo>
                <a:lnTo>
                  <a:pt x="1147297" y="1494238"/>
                </a:lnTo>
                <a:lnTo>
                  <a:pt x="1148300" y="1498851"/>
                </a:lnTo>
                <a:lnTo>
                  <a:pt x="1143804" y="1500288"/>
                </a:lnTo>
                <a:lnTo>
                  <a:pt x="1149304" y="1503463"/>
                </a:lnTo>
                <a:lnTo>
                  <a:pt x="1154988" y="1529608"/>
                </a:lnTo>
                <a:cubicBezTo>
                  <a:pt x="1214379" y="1751257"/>
                  <a:pt x="1358325" y="1950249"/>
                  <a:pt x="1572751" y="2074048"/>
                </a:cubicBezTo>
                <a:cubicBezTo>
                  <a:pt x="1706767" y="2151422"/>
                  <a:pt x="1852455" y="2190267"/>
                  <a:pt x="1996989" y="2194021"/>
                </a:cubicBezTo>
                <a:cubicBezTo>
                  <a:pt x="2083709" y="2196273"/>
                  <a:pt x="2170013" y="2185893"/>
                  <a:pt x="2253131" y="2163621"/>
                </a:cubicBezTo>
                <a:lnTo>
                  <a:pt x="2278616" y="2155472"/>
                </a:lnTo>
                <a:lnTo>
                  <a:pt x="2284115" y="2158647"/>
                </a:lnTo>
                <a:lnTo>
                  <a:pt x="2283112" y="2154034"/>
                </a:lnTo>
                <a:lnTo>
                  <a:pt x="2287608" y="2152596"/>
                </a:lnTo>
                <a:lnTo>
                  <a:pt x="2282109" y="2149422"/>
                </a:lnTo>
                <a:lnTo>
                  <a:pt x="2276424" y="2123277"/>
                </a:lnTo>
                <a:cubicBezTo>
                  <a:pt x="2239306" y="1984747"/>
                  <a:pt x="2169157" y="1855067"/>
                  <a:pt x="2069415" y="1747063"/>
                </a:cubicBezTo>
                <a:close/>
                <a:moveTo>
                  <a:pt x="1140311" y="779689"/>
                </a:moveTo>
                <a:lnTo>
                  <a:pt x="1134812" y="782863"/>
                </a:lnTo>
                <a:lnTo>
                  <a:pt x="1109328" y="774714"/>
                </a:lnTo>
                <a:cubicBezTo>
                  <a:pt x="887679" y="715324"/>
                  <a:pt x="643374" y="740489"/>
                  <a:pt x="428947" y="864288"/>
                </a:cubicBezTo>
                <a:cubicBezTo>
                  <a:pt x="214522" y="988087"/>
                  <a:pt x="70575" y="1187079"/>
                  <a:pt x="11185" y="1408728"/>
                </a:cubicBezTo>
                <a:lnTo>
                  <a:pt x="5499" y="1434873"/>
                </a:lnTo>
                <a:lnTo>
                  <a:pt x="0" y="1438047"/>
                </a:lnTo>
                <a:lnTo>
                  <a:pt x="4497" y="1439485"/>
                </a:lnTo>
                <a:lnTo>
                  <a:pt x="3493" y="1444098"/>
                </a:lnTo>
                <a:lnTo>
                  <a:pt x="8992" y="1440923"/>
                </a:lnTo>
                <a:lnTo>
                  <a:pt x="34477" y="1449072"/>
                </a:lnTo>
                <a:cubicBezTo>
                  <a:pt x="117595" y="1471344"/>
                  <a:pt x="203900" y="1481724"/>
                  <a:pt x="290620" y="1479472"/>
                </a:cubicBezTo>
                <a:cubicBezTo>
                  <a:pt x="435154" y="1475718"/>
                  <a:pt x="580841" y="1436873"/>
                  <a:pt x="714858" y="1359499"/>
                </a:cubicBezTo>
                <a:cubicBezTo>
                  <a:pt x="929284" y="1235700"/>
                  <a:pt x="1073229" y="1036708"/>
                  <a:pt x="1132621" y="815059"/>
                </a:cubicBezTo>
                <a:lnTo>
                  <a:pt x="1138305" y="788914"/>
                </a:lnTo>
                <a:lnTo>
                  <a:pt x="1143805" y="785739"/>
                </a:lnTo>
                <a:lnTo>
                  <a:pt x="1139308" y="784302"/>
                </a:lnTo>
                <a:close/>
                <a:moveTo>
                  <a:pt x="2069415" y="1032514"/>
                </a:moveTo>
                <a:cubicBezTo>
                  <a:pt x="2009570" y="967712"/>
                  <a:pt x="1939071" y="910714"/>
                  <a:pt x="1858661" y="864289"/>
                </a:cubicBezTo>
                <a:cubicBezTo>
                  <a:pt x="1644235" y="740490"/>
                  <a:pt x="1399929" y="715325"/>
                  <a:pt x="1178281" y="774715"/>
                </a:cubicBezTo>
                <a:lnTo>
                  <a:pt x="1152796" y="782864"/>
                </a:lnTo>
                <a:lnTo>
                  <a:pt x="1147297" y="779690"/>
                </a:lnTo>
                <a:lnTo>
                  <a:pt x="1148300" y="784303"/>
                </a:lnTo>
                <a:lnTo>
                  <a:pt x="1143804" y="785740"/>
                </a:lnTo>
                <a:lnTo>
                  <a:pt x="1149304" y="788915"/>
                </a:lnTo>
                <a:lnTo>
                  <a:pt x="1154988" y="815060"/>
                </a:lnTo>
                <a:cubicBezTo>
                  <a:pt x="1214379" y="1036709"/>
                  <a:pt x="1358325" y="1235701"/>
                  <a:pt x="1572751" y="1359500"/>
                </a:cubicBezTo>
                <a:cubicBezTo>
                  <a:pt x="1706767" y="1436874"/>
                  <a:pt x="1852455" y="1475719"/>
                  <a:pt x="1996989" y="1479473"/>
                </a:cubicBezTo>
                <a:cubicBezTo>
                  <a:pt x="2083709" y="1481725"/>
                  <a:pt x="2170013" y="1471345"/>
                  <a:pt x="2253131" y="1449073"/>
                </a:cubicBezTo>
                <a:lnTo>
                  <a:pt x="2278616" y="1440924"/>
                </a:lnTo>
                <a:lnTo>
                  <a:pt x="2284115" y="1444099"/>
                </a:lnTo>
                <a:lnTo>
                  <a:pt x="2283112" y="1439486"/>
                </a:lnTo>
                <a:lnTo>
                  <a:pt x="2287608" y="1438048"/>
                </a:lnTo>
                <a:lnTo>
                  <a:pt x="2282109" y="1434874"/>
                </a:lnTo>
                <a:lnTo>
                  <a:pt x="2276424" y="1408729"/>
                </a:lnTo>
                <a:cubicBezTo>
                  <a:pt x="2239306" y="1270198"/>
                  <a:pt x="2169157" y="1140518"/>
                  <a:pt x="2069415" y="1032514"/>
                </a:cubicBezTo>
                <a:close/>
                <a:moveTo>
                  <a:pt x="1140311" y="35676"/>
                </a:moveTo>
                <a:lnTo>
                  <a:pt x="1134812" y="38850"/>
                </a:lnTo>
                <a:lnTo>
                  <a:pt x="1109328" y="30701"/>
                </a:lnTo>
                <a:cubicBezTo>
                  <a:pt x="887679" y="-28689"/>
                  <a:pt x="643374" y="-3524"/>
                  <a:pt x="428948" y="120275"/>
                </a:cubicBezTo>
                <a:cubicBezTo>
                  <a:pt x="214521" y="244074"/>
                  <a:pt x="70575" y="443066"/>
                  <a:pt x="11185" y="664715"/>
                </a:cubicBezTo>
                <a:lnTo>
                  <a:pt x="5499" y="690860"/>
                </a:lnTo>
                <a:lnTo>
                  <a:pt x="0" y="694034"/>
                </a:lnTo>
                <a:lnTo>
                  <a:pt x="4497" y="695472"/>
                </a:lnTo>
                <a:lnTo>
                  <a:pt x="3493" y="700085"/>
                </a:lnTo>
                <a:lnTo>
                  <a:pt x="8992" y="696910"/>
                </a:lnTo>
                <a:lnTo>
                  <a:pt x="34477" y="705059"/>
                </a:lnTo>
                <a:cubicBezTo>
                  <a:pt x="117595" y="727331"/>
                  <a:pt x="203900" y="737711"/>
                  <a:pt x="290620" y="735459"/>
                </a:cubicBezTo>
                <a:cubicBezTo>
                  <a:pt x="435154" y="731705"/>
                  <a:pt x="580841" y="692860"/>
                  <a:pt x="714857" y="615486"/>
                </a:cubicBezTo>
                <a:cubicBezTo>
                  <a:pt x="929284" y="491687"/>
                  <a:pt x="1073229" y="292695"/>
                  <a:pt x="1132621" y="71046"/>
                </a:cubicBezTo>
                <a:lnTo>
                  <a:pt x="1138305" y="44901"/>
                </a:lnTo>
                <a:lnTo>
                  <a:pt x="1143805" y="41726"/>
                </a:lnTo>
                <a:lnTo>
                  <a:pt x="1139308" y="40289"/>
                </a:lnTo>
                <a:close/>
                <a:moveTo>
                  <a:pt x="2069415" y="288501"/>
                </a:moveTo>
                <a:cubicBezTo>
                  <a:pt x="2009570" y="223699"/>
                  <a:pt x="1939071" y="166700"/>
                  <a:pt x="1858661" y="120276"/>
                </a:cubicBezTo>
                <a:cubicBezTo>
                  <a:pt x="1644235" y="-3523"/>
                  <a:pt x="1399929" y="-28688"/>
                  <a:pt x="1178281" y="30702"/>
                </a:cubicBezTo>
                <a:lnTo>
                  <a:pt x="1152796" y="38850"/>
                </a:lnTo>
                <a:lnTo>
                  <a:pt x="1147297" y="35676"/>
                </a:lnTo>
                <a:lnTo>
                  <a:pt x="1148300" y="40290"/>
                </a:lnTo>
                <a:lnTo>
                  <a:pt x="1143804" y="41727"/>
                </a:lnTo>
                <a:lnTo>
                  <a:pt x="1149304" y="44901"/>
                </a:lnTo>
                <a:lnTo>
                  <a:pt x="1154988" y="71046"/>
                </a:lnTo>
                <a:cubicBezTo>
                  <a:pt x="1214379" y="292695"/>
                  <a:pt x="1358325" y="491688"/>
                  <a:pt x="1572751" y="615486"/>
                </a:cubicBezTo>
                <a:cubicBezTo>
                  <a:pt x="1706767" y="692860"/>
                  <a:pt x="1852455" y="731705"/>
                  <a:pt x="1996989" y="735460"/>
                </a:cubicBezTo>
                <a:cubicBezTo>
                  <a:pt x="2083709" y="737712"/>
                  <a:pt x="2170013" y="727332"/>
                  <a:pt x="2253131" y="705060"/>
                </a:cubicBezTo>
                <a:lnTo>
                  <a:pt x="2278616" y="696911"/>
                </a:lnTo>
                <a:lnTo>
                  <a:pt x="2284115" y="700086"/>
                </a:lnTo>
                <a:lnTo>
                  <a:pt x="2283112" y="695473"/>
                </a:lnTo>
                <a:lnTo>
                  <a:pt x="2287608" y="694035"/>
                </a:lnTo>
                <a:lnTo>
                  <a:pt x="2282109" y="690860"/>
                </a:lnTo>
                <a:lnTo>
                  <a:pt x="2276424" y="664716"/>
                </a:lnTo>
                <a:cubicBezTo>
                  <a:pt x="2239306" y="526185"/>
                  <a:pt x="2169157" y="396505"/>
                  <a:pt x="2069415" y="288501"/>
                </a:cubicBezTo>
                <a:close/>
              </a:path>
            </a:pathLst>
          </a:cu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grpSp>
        <p:nvGrpSpPr>
          <p:cNvPr id="26" name="Group 25">
            <a:extLst>
              <a:ext uri="{FF2B5EF4-FFF2-40B4-BE49-F238E27FC236}">
                <a16:creationId xmlns:a16="http://schemas.microsoft.com/office/drawing/2014/main" id="{AC46C823-4AEE-4D15-A7B7-556599F864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521489" y="5639014"/>
            <a:ext cx="865742" cy="628383"/>
            <a:chOff x="558167" y="958515"/>
            <a:chExt cx="865742" cy="628383"/>
          </a:xfrm>
          <a:solidFill>
            <a:schemeClr val="accent3"/>
          </a:solidFill>
        </p:grpSpPr>
        <p:sp>
          <p:nvSpPr>
            <p:cNvPr id="27" name="Freeform: Shape 26">
              <a:extLst>
                <a:ext uri="{FF2B5EF4-FFF2-40B4-BE49-F238E27FC236}">
                  <a16:creationId xmlns:a16="http://schemas.microsoft.com/office/drawing/2014/main" id="{7FE368E1-8B21-487B-879D-A963091996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Freeform: Shape 27">
              <a:extLst>
                <a:ext uri="{FF2B5EF4-FFF2-40B4-BE49-F238E27FC236}">
                  <a16:creationId xmlns:a16="http://schemas.microsoft.com/office/drawing/2014/main" id="{58A31684-3F27-4828-8633-A1624B028A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0" name="Group 29">
            <a:extLst>
              <a:ext uri="{FF2B5EF4-FFF2-40B4-BE49-F238E27FC236}">
                <a16:creationId xmlns:a16="http://schemas.microsoft.com/office/drawing/2014/main" id="{766CF5CA-BCE0-446B-990C-62FB772ABEF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486523" y="3291143"/>
            <a:ext cx="1785983" cy="2208479"/>
            <a:chOff x="2725201" y="4453039"/>
            <a:chExt cx="1785983" cy="2208479"/>
          </a:xfrm>
        </p:grpSpPr>
        <p:cxnSp>
          <p:nvCxnSpPr>
            <p:cNvPr id="31" name="Straight Connector 30">
              <a:extLst>
                <a:ext uri="{FF2B5EF4-FFF2-40B4-BE49-F238E27FC236}">
                  <a16:creationId xmlns:a16="http://schemas.microsoft.com/office/drawing/2014/main" id="{791F38DD-D787-4EE5-931B-C8CC2ED927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F4E1D11-C91E-45F4-9A4A-EC0243DE762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63D0A83C-B0AD-4E04-B3FE-48D739F6F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34" name="Rectangle 30">
              <a:extLst>
                <a:ext uri="{FF2B5EF4-FFF2-40B4-BE49-F238E27FC236}">
                  <a16:creationId xmlns:a16="http://schemas.microsoft.com/office/drawing/2014/main" id="{AF60A4C7-053A-4E00-9224-C9C9CAA54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0">
              <a:extLst>
                <a:ext uri="{FF2B5EF4-FFF2-40B4-BE49-F238E27FC236}">
                  <a16:creationId xmlns:a16="http://schemas.microsoft.com/office/drawing/2014/main" id="{C90A005E-7D6C-4543-AE86-10F5BA1C0F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BC174C2C-9AC5-4D2F-B12B-8AD9BE8773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flipV="1">
            <a:off x="473803" y="5280732"/>
            <a:ext cx="864005" cy="1032464"/>
            <a:chOff x="2207971" y="2384401"/>
            <a:chExt cx="864005" cy="1032464"/>
          </a:xfrm>
        </p:grpSpPr>
        <p:sp>
          <p:nvSpPr>
            <p:cNvPr id="38" name="Freeform: Shape 37">
              <a:extLst>
                <a:ext uri="{FF2B5EF4-FFF2-40B4-BE49-F238E27FC236}">
                  <a16:creationId xmlns:a16="http://schemas.microsoft.com/office/drawing/2014/main" id="{F2A1D572-4E75-4B18-83CD-369937018B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Freeform: Shape 38">
              <a:extLst>
                <a:ext uri="{FF2B5EF4-FFF2-40B4-BE49-F238E27FC236}">
                  <a16:creationId xmlns:a16="http://schemas.microsoft.com/office/drawing/2014/main" id="{A4501448-AAB4-4BDF-81E5-BF4BEF2A4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0" name="Group 39">
              <a:extLst>
                <a:ext uri="{FF2B5EF4-FFF2-40B4-BE49-F238E27FC236}">
                  <a16:creationId xmlns:a16="http://schemas.microsoft.com/office/drawing/2014/main" id="{DA5CA3F8-7E28-4253-9221-2849B189136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41" name="Straight Connector 40">
                <a:extLst>
                  <a:ext uri="{FF2B5EF4-FFF2-40B4-BE49-F238E27FC236}">
                    <a16:creationId xmlns:a16="http://schemas.microsoft.com/office/drawing/2014/main" id="{ABAD8F42-57F4-4A12-8B47-E199EA17416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9BF509FE-DD9E-4AB3-94EE-468C868875A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4" name="Freeform: Shape 43">
            <a:extLst>
              <a:ext uri="{FF2B5EF4-FFF2-40B4-BE49-F238E27FC236}">
                <a16:creationId xmlns:a16="http://schemas.microsoft.com/office/drawing/2014/main" id="{A7F45189-997F-4E6B-800E-D17FF116E9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10114077" y="3690094"/>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892991" y="1795123"/>
                </a:lnTo>
                <a:lnTo>
                  <a:pt x="763082" y="1694835"/>
                </a:lnTo>
                <a:cubicBezTo>
                  <a:pt x="-338018" y="799772"/>
                  <a:pt x="-41719" y="62104"/>
                  <a:pt x="379877" y="3722"/>
                </a:cubicBezTo>
                <a:cubicBezTo>
                  <a:pt x="399953" y="942"/>
                  <a:pt x="420313" y="-298"/>
                  <a:pt x="440819" y="59"/>
                </a:cubicBezTo>
                <a:close/>
              </a:path>
            </a:pathLst>
          </a:custGeom>
          <a:solidFill>
            <a:schemeClr val="accent1">
              <a:alpha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BC214B40-3523-42BE-856A-2B90472652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8100000" flipV="1">
            <a:off x="9049994" y="71786"/>
            <a:ext cx="2287608" cy="3673900"/>
            <a:chOff x="-6080955" y="3437416"/>
            <a:chExt cx="2287608" cy="3673900"/>
          </a:xfrm>
        </p:grpSpPr>
        <p:cxnSp>
          <p:nvCxnSpPr>
            <p:cNvPr id="47" name="Straight Connector 46">
              <a:extLst>
                <a:ext uri="{FF2B5EF4-FFF2-40B4-BE49-F238E27FC236}">
                  <a16:creationId xmlns:a16="http://schemas.microsoft.com/office/drawing/2014/main" id="{5626B876-FE3F-403F-B675-FB9415E00A0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937151" y="4754133"/>
              <a:ext cx="0" cy="23571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Shape 47">
              <a:extLst>
                <a:ext uri="{FF2B5EF4-FFF2-40B4-BE49-F238E27FC236}">
                  <a16:creationId xmlns:a16="http://schemas.microsoft.com/office/drawing/2014/main" id="{03F8DDE7-4258-4181-9F2B-940B587EE5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flipH="1">
              <a:off x="-5226554" y="3437416"/>
              <a:ext cx="571820" cy="1316717"/>
            </a:xfrm>
            <a:custGeom>
              <a:avLst/>
              <a:gdLst>
                <a:gd name="connsiteX0" fmla="*/ 282417 w 571820"/>
                <a:gd name="connsiteY0" fmla="*/ 1316717 h 1316717"/>
                <a:gd name="connsiteX1" fmla="*/ 285910 w 571820"/>
                <a:gd name="connsiteY1" fmla="*/ 1313542 h 1316717"/>
                <a:gd name="connsiteX2" fmla="*/ 289403 w 571820"/>
                <a:gd name="connsiteY2" fmla="*/ 1316717 h 1316717"/>
                <a:gd name="connsiteX3" fmla="*/ 289403 w 571820"/>
                <a:gd name="connsiteY3" fmla="*/ 1310368 h 1316717"/>
                <a:gd name="connsiteX4" fmla="*/ 309203 w 571820"/>
                <a:gd name="connsiteY4" fmla="*/ 1292372 h 1316717"/>
                <a:gd name="connsiteX5" fmla="*/ 571820 w 571820"/>
                <a:gd name="connsiteY5" fmla="*/ 658358 h 1316717"/>
                <a:gd name="connsiteX6" fmla="*/ 309203 w 571820"/>
                <a:gd name="connsiteY6" fmla="*/ 24345 h 1316717"/>
                <a:gd name="connsiteX7" fmla="*/ 289403 w 571820"/>
                <a:gd name="connsiteY7" fmla="*/ 6349 h 1316717"/>
                <a:gd name="connsiteX8" fmla="*/ 289403 w 571820"/>
                <a:gd name="connsiteY8" fmla="*/ 0 h 1316717"/>
                <a:gd name="connsiteX9" fmla="*/ 285910 w 571820"/>
                <a:gd name="connsiteY9" fmla="*/ 3175 h 1316717"/>
                <a:gd name="connsiteX10" fmla="*/ 282417 w 571820"/>
                <a:gd name="connsiteY10" fmla="*/ 0 h 1316717"/>
                <a:gd name="connsiteX11" fmla="*/ 282417 w 571820"/>
                <a:gd name="connsiteY11" fmla="*/ 6350 h 1316717"/>
                <a:gd name="connsiteX12" fmla="*/ 262617 w 571820"/>
                <a:gd name="connsiteY12" fmla="*/ 24345 h 1316717"/>
                <a:gd name="connsiteX13" fmla="*/ 0 w 571820"/>
                <a:gd name="connsiteY13" fmla="*/ 658359 h 1316717"/>
                <a:gd name="connsiteX14" fmla="*/ 262617 w 571820"/>
                <a:gd name="connsiteY14" fmla="*/ 1292372 h 1316717"/>
                <a:gd name="connsiteX15" fmla="*/ 282417 w 571820"/>
                <a:gd name="connsiteY15" fmla="*/ 1310368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820" h="1316717">
                  <a:moveTo>
                    <a:pt x="282417" y="1316717"/>
                  </a:moveTo>
                  <a:lnTo>
                    <a:pt x="285910" y="1313542"/>
                  </a:lnTo>
                  <a:lnTo>
                    <a:pt x="289403" y="1316717"/>
                  </a:lnTo>
                  <a:lnTo>
                    <a:pt x="289403" y="1310368"/>
                  </a:lnTo>
                  <a:lnTo>
                    <a:pt x="309203" y="1292372"/>
                  </a:lnTo>
                  <a:cubicBezTo>
                    <a:pt x="471461" y="1130114"/>
                    <a:pt x="571820" y="905956"/>
                    <a:pt x="571820" y="658358"/>
                  </a:cubicBezTo>
                  <a:cubicBezTo>
                    <a:pt x="571820" y="410761"/>
                    <a:pt x="471461" y="186603"/>
                    <a:pt x="309203" y="24345"/>
                  </a:cubicBezTo>
                  <a:lnTo>
                    <a:pt x="289403" y="6349"/>
                  </a:lnTo>
                  <a:lnTo>
                    <a:pt x="289403" y="0"/>
                  </a:lnTo>
                  <a:lnTo>
                    <a:pt x="285910" y="3175"/>
                  </a:lnTo>
                  <a:lnTo>
                    <a:pt x="282417" y="0"/>
                  </a:lnTo>
                  <a:lnTo>
                    <a:pt x="282417" y="6350"/>
                  </a:lnTo>
                  <a:lnTo>
                    <a:pt x="262617" y="24345"/>
                  </a:lnTo>
                  <a:cubicBezTo>
                    <a:pt x="100359" y="186604"/>
                    <a:pt x="0" y="410761"/>
                    <a:pt x="0" y="658359"/>
                  </a:cubicBezTo>
                  <a:cubicBezTo>
                    <a:pt x="0" y="905956"/>
                    <a:pt x="100359" y="1130114"/>
                    <a:pt x="262617" y="1292372"/>
                  </a:cubicBezTo>
                  <a:lnTo>
                    <a:pt x="282417" y="1310368"/>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9" name="Freeform: Shape 48">
              <a:extLst>
                <a:ext uri="{FF2B5EF4-FFF2-40B4-BE49-F238E27FC236}">
                  <a16:creationId xmlns:a16="http://schemas.microsoft.com/office/drawing/2014/main" id="{4EED88FA-E654-453B-92BF-21196E32B4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0" name="Freeform: Shape 49">
              <a:extLst>
                <a:ext uri="{FF2B5EF4-FFF2-40B4-BE49-F238E27FC236}">
                  <a16:creationId xmlns:a16="http://schemas.microsoft.com/office/drawing/2014/main" id="{7F3C238A-5CF1-4927-B70F-C991122990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4476018"/>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1" name="Freeform: Shape 50">
              <a:extLst>
                <a:ext uri="{FF2B5EF4-FFF2-40B4-BE49-F238E27FC236}">
                  <a16:creationId xmlns:a16="http://schemas.microsoft.com/office/drawing/2014/main" id="{42EAC2EE-4C33-44A6-A62B-6130E320AF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Freeform: Shape 51">
              <a:extLst>
                <a:ext uri="{FF2B5EF4-FFF2-40B4-BE49-F238E27FC236}">
                  <a16:creationId xmlns:a16="http://schemas.microsoft.com/office/drawing/2014/main" id="{0F2EC395-DF39-4C41-A452-37AF723EA0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190567"/>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Freeform: Shape 52">
              <a:extLst>
                <a:ext uri="{FF2B5EF4-FFF2-40B4-BE49-F238E27FC236}">
                  <a16:creationId xmlns:a16="http://schemas.microsoft.com/office/drawing/2014/main" id="{2425D947-0068-4059-B9BE-93A3B27CD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0955"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4" name="Freeform: Shape 53">
              <a:extLst>
                <a:ext uri="{FF2B5EF4-FFF2-40B4-BE49-F238E27FC236}">
                  <a16:creationId xmlns:a16="http://schemas.microsoft.com/office/drawing/2014/main" id="{80F2FE05-A04C-4860-B709-2FCBEAE879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937151" y="5934581"/>
              <a:ext cx="1143804" cy="735761"/>
            </a:xfrm>
            <a:custGeom>
              <a:avLst/>
              <a:gdLst>
                <a:gd name="connsiteX0" fmla="*/ 290619 w 1143804"/>
                <a:gd name="connsiteY0" fmla="*/ 302 h 735761"/>
                <a:gd name="connsiteX1" fmla="*/ 714857 w 1143804"/>
                <a:gd name="connsiteY1" fmla="*/ 120275 h 735761"/>
                <a:gd name="connsiteX2" fmla="*/ 1132620 w 1143804"/>
                <a:gd name="connsiteY2" fmla="*/ 664715 h 735761"/>
                <a:gd name="connsiteX3" fmla="*/ 1138304 w 1143804"/>
                <a:gd name="connsiteY3" fmla="*/ 690860 h 735761"/>
                <a:gd name="connsiteX4" fmla="*/ 1143804 w 1143804"/>
                <a:gd name="connsiteY4" fmla="*/ 694035 h 735761"/>
                <a:gd name="connsiteX5" fmla="*/ 1139308 w 1143804"/>
                <a:gd name="connsiteY5" fmla="*/ 695472 h 735761"/>
                <a:gd name="connsiteX6" fmla="*/ 1140311 w 1143804"/>
                <a:gd name="connsiteY6" fmla="*/ 700085 h 735761"/>
                <a:gd name="connsiteX7" fmla="*/ 1134812 w 1143804"/>
                <a:gd name="connsiteY7" fmla="*/ 696911 h 735761"/>
                <a:gd name="connsiteX8" fmla="*/ 1109327 w 1143804"/>
                <a:gd name="connsiteY8" fmla="*/ 705060 h 735761"/>
                <a:gd name="connsiteX9" fmla="*/ 428947 w 1143804"/>
                <a:gd name="connsiteY9" fmla="*/ 615486 h 735761"/>
                <a:gd name="connsiteX10" fmla="*/ 11184 w 1143804"/>
                <a:gd name="connsiteY10" fmla="*/ 71046 h 735761"/>
                <a:gd name="connsiteX11" fmla="*/ 5499 w 1143804"/>
                <a:gd name="connsiteY11" fmla="*/ 44901 h 735761"/>
                <a:gd name="connsiteX12" fmla="*/ 0 w 1143804"/>
                <a:gd name="connsiteY12" fmla="*/ 41727 h 735761"/>
                <a:gd name="connsiteX13" fmla="*/ 4496 w 1143804"/>
                <a:gd name="connsiteY13" fmla="*/ 40289 h 735761"/>
                <a:gd name="connsiteX14" fmla="*/ 3493 w 1143804"/>
                <a:gd name="connsiteY14" fmla="*/ 35676 h 735761"/>
                <a:gd name="connsiteX15" fmla="*/ 8992 w 1143804"/>
                <a:gd name="connsiteY15" fmla="*/ 38851 h 735761"/>
                <a:gd name="connsiteX16" fmla="*/ 34477 w 1143804"/>
                <a:gd name="connsiteY16" fmla="*/ 30702 h 735761"/>
                <a:gd name="connsiteX17" fmla="*/ 290619 w 1143804"/>
                <a:gd name="connsiteY17" fmla="*/ 302 h 735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804" h="735761">
                  <a:moveTo>
                    <a:pt x="290619" y="302"/>
                  </a:moveTo>
                  <a:cubicBezTo>
                    <a:pt x="435153" y="4056"/>
                    <a:pt x="580841" y="42901"/>
                    <a:pt x="714857" y="120275"/>
                  </a:cubicBezTo>
                  <a:cubicBezTo>
                    <a:pt x="929283" y="244074"/>
                    <a:pt x="1073229" y="443066"/>
                    <a:pt x="1132620" y="664715"/>
                  </a:cubicBezTo>
                  <a:lnTo>
                    <a:pt x="1138304" y="690860"/>
                  </a:lnTo>
                  <a:lnTo>
                    <a:pt x="1143804" y="694035"/>
                  </a:lnTo>
                  <a:lnTo>
                    <a:pt x="1139308" y="695472"/>
                  </a:lnTo>
                  <a:lnTo>
                    <a:pt x="1140311" y="700085"/>
                  </a:lnTo>
                  <a:lnTo>
                    <a:pt x="1134812" y="696911"/>
                  </a:lnTo>
                  <a:lnTo>
                    <a:pt x="1109327" y="705060"/>
                  </a:lnTo>
                  <a:cubicBezTo>
                    <a:pt x="887679" y="764450"/>
                    <a:pt x="643373" y="739285"/>
                    <a:pt x="428947" y="615486"/>
                  </a:cubicBezTo>
                  <a:cubicBezTo>
                    <a:pt x="214521" y="491687"/>
                    <a:pt x="70574" y="292695"/>
                    <a:pt x="11184" y="71046"/>
                  </a:cubicBezTo>
                  <a:lnTo>
                    <a:pt x="5499" y="44901"/>
                  </a:lnTo>
                  <a:lnTo>
                    <a:pt x="0" y="41727"/>
                  </a:lnTo>
                  <a:lnTo>
                    <a:pt x="4496" y="40289"/>
                  </a:lnTo>
                  <a:lnTo>
                    <a:pt x="3493" y="35676"/>
                  </a:lnTo>
                  <a:lnTo>
                    <a:pt x="8992" y="38851"/>
                  </a:lnTo>
                  <a:lnTo>
                    <a:pt x="34477" y="30702"/>
                  </a:lnTo>
                  <a:cubicBezTo>
                    <a:pt x="117595" y="8430"/>
                    <a:pt x="203899" y="-1950"/>
                    <a:pt x="290619" y="302"/>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 name="Τίτλος 1">
            <a:extLst>
              <a:ext uri="{FF2B5EF4-FFF2-40B4-BE49-F238E27FC236}">
                <a16:creationId xmlns:a16="http://schemas.microsoft.com/office/drawing/2014/main" id="{F3F9E94C-C8EC-416E-91A4-751B1A33D752}"/>
              </a:ext>
            </a:extLst>
          </p:cNvPr>
          <p:cNvSpPr>
            <a:spLocks noGrp="1"/>
          </p:cNvSpPr>
          <p:nvPr>
            <p:ph type="title"/>
          </p:nvPr>
        </p:nvSpPr>
        <p:spPr>
          <a:xfrm>
            <a:off x="3882610" y="1011237"/>
            <a:ext cx="4426782" cy="860400"/>
          </a:xfrm>
        </p:spPr>
        <p:txBody>
          <a:bodyPr anchor="b">
            <a:normAutofit/>
          </a:bodyPr>
          <a:lstStyle/>
          <a:p>
            <a:pPr algn="ctr"/>
            <a:r>
              <a:rPr lang="el-GR" sz="900">
                <a:ea typeface="+mj-lt"/>
                <a:cs typeface="+mj-lt"/>
              </a:rPr>
              <a:t>ΔΗΜΙΟΥΡΓΙΑ ΚΑΙ ΔΙΑΔΟΣΗ ΠΑΡΑΜΥΘΙΩΝ</a:t>
            </a:r>
            <a:endParaRPr lang="el-GR" sz="900"/>
          </a:p>
        </p:txBody>
      </p:sp>
      <p:cxnSp>
        <p:nvCxnSpPr>
          <p:cNvPr id="56" name="Straight Connector 55">
            <a:extLst>
              <a:ext uri="{FF2B5EF4-FFF2-40B4-BE49-F238E27FC236}">
                <a16:creationId xmlns:a16="http://schemas.microsoft.com/office/drawing/2014/main" id="{77C6DF49-CBE3-4038-AC78-35DE4FD7C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26000" y="2310207"/>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20530FD6-FD03-4981-A458-B1D6C8DBC7E0}"/>
              </a:ext>
            </a:extLst>
          </p:cNvPr>
          <p:cNvSpPr>
            <a:spLocks noGrp="1"/>
          </p:cNvSpPr>
          <p:nvPr>
            <p:ph idx="1"/>
          </p:nvPr>
        </p:nvSpPr>
        <p:spPr>
          <a:xfrm>
            <a:off x="3863976" y="2759076"/>
            <a:ext cx="4460874" cy="3009899"/>
          </a:xfrm>
        </p:spPr>
        <p:txBody>
          <a:bodyPr>
            <a:normAutofit/>
          </a:bodyPr>
          <a:lstStyle/>
          <a:p>
            <a:pPr marL="359410" indent="-359410">
              <a:lnSpc>
                <a:spcPct val="115000"/>
              </a:lnSpc>
            </a:pPr>
            <a:r>
              <a:rPr lang="el-GR"/>
              <a:t>Παραμύθια από την Ιρλανδία (Τα ταξίδια του </a:t>
            </a:r>
            <a:r>
              <a:rPr lang="el-GR" err="1"/>
              <a:t>Γκιούλιβερ</a:t>
            </a:r>
            <a:r>
              <a:rPr lang="el-GR"/>
              <a:t>, Η Αλίκη στη χώρα των θαυμάτων)</a:t>
            </a:r>
          </a:p>
          <a:p>
            <a:pPr marL="359410" indent="-359410">
              <a:lnSpc>
                <a:spcPct val="115000"/>
              </a:lnSpc>
              <a:buClr>
                <a:srgbClr val="EF8C6A"/>
              </a:buClr>
            </a:pPr>
            <a:r>
              <a:rPr lang="el-GR"/>
              <a:t>Παραμύθια από τη Δανία (Το κοριτσάκι με τα σπίρτα, Η βασίλισσα του χιονιού, Το ασχημόπαπο, Τα καινούρια ρούχα του αυτοκράτορα, το Μολυβένιο στρατιωτάκι)</a:t>
            </a:r>
          </a:p>
          <a:p>
            <a:pPr marL="359410" indent="-359410">
              <a:lnSpc>
                <a:spcPct val="115000"/>
              </a:lnSpc>
              <a:buClr>
                <a:srgbClr val="EF8C6A"/>
              </a:buClr>
            </a:pPr>
            <a:endParaRPr lang="el-GR"/>
          </a:p>
        </p:txBody>
      </p:sp>
      <p:grpSp>
        <p:nvGrpSpPr>
          <p:cNvPr id="58" name="Group 57">
            <a:extLst>
              <a:ext uri="{FF2B5EF4-FFF2-40B4-BE49-F238E27FC236}">
                <a16:creationId xmlns:a16="http://schemas.microsoft.com/office/drawing/2014/main" id="{69D14CB3-B46C-4D52-91C7-9020767C01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flipH="1" flipV="1">
            <a:off x="10901022" y="5639014"/>
            <a:ext cx="865742" cy="628383"/>
            <a:chOff x="558167" y="958515"/>
            <a:chExt cx="865742" cy="628383"/>
          </a:xfrm>
          <a:solidFill>
            <a:schemeClr val="accent3"/>
          </a:solidFill>
        </p:grpSpPr>
        <p:sp>
          <p:nvSpPr>
            <p:cNvPr id="59" name="Freeform: Shape 58">
              <a:extLst>
                <a:ext uri="{FF2B5EF4-FFF2-40B4-BE49-F238E27FC236}">
                  <a16:creationId xmlns:a16="http://schemas.microsoft.com/office/drawing/2014/main" id="{3A77D7F4-D3A2-4801-9AC3-6626FDE157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Freeform: Shape 59">
              <a:extLst>
                <a:ext uri="{FF2B5EF4-FFF2-40B4-BE49-F238E27FC236}">
                  <a16:creationId xmlns:a16="http://schemas.microsoft.com/office/drawing/2014/main" id="{1E62BACE-7CE7-442A-BFFB-8BC57C446F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62" name="Group 61">
            <a:extLst>
              <a:ext uri="{FF2B5EF4-FFF2-40B4-BE49-F238E27FC236}">
                <a16:creationId xmlns:a16="http://schemas.microsoft.com/office/drawing/2014/main" id="{695E1464-F8FF-467B-BC7A-2DB63FD734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9919495" y="3291143"/>
            <a:ext cx="1785983" cy="2208479"/>
            <a:chOff x="2725201" y="4453039"/>
            <a:chExt cx="1785983" cy="2208479"/>
          </a:xfrm>
        </p:grpSpPr>
        <p:cxnSp>
          <p:nvCxnSpPr>
            <p:cNvPr id="63" name="Straight Connector 62">
              <a:extLst>
                <a:ext uri="{FF2B5EF4-FFF2-40B4-BE49-F238E27FC236}">
                  <a16:creationId xmlns:a16="http://schemas.microsoft.com/office/drawing/2014/main" id="{1D9EF77E-636A-4F91-8AC6-2926F2512CB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3618192" y="4453039"/>
              <a:ext cx="0" cy="22084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9F9F8CE5-DA1D-4DAF-A044-400C40169D4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738439" y="5243393"/>
              <a:ext cx="17609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Freeform: Shape 64">
              <a:extLst>
                <a:ext uri="{FF2B5EF4-FFF2-40B4-BE49-F238E27FC236}">
                  <a16:creationId xmlns:a16="http://schemas.microsoft.com/office/drawing/2014/main" id="{9C47A2FE-4826-4485-B3C0-56DF9A73AE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725201" y="4861779"/>
              <a:ext cx="1785983" cy="1799739"/>
            </a:xfrm>
            <a:custGeom>
              <a:avLst/>
              <a:gdLst>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892991 w 1785983"/>
                <a:gd name="connsiteY8" fmla="*/ 1795123 h 1799739"/>
                <a:gd name="connsiteX9" fmla="*/ 763082 w 1785983"/>
                <a:gd name="connsiteY9" fmla="*/ 1694835 h 1799739"/>
                <a:gd name="connsiteX10" fmla="*/ 379877 w 1785983"/>
                <a:gd name="connsiteY10" fmla="*/ 3722 h 1799739"/>
                <a:gd name="connsiteX11" fmla="*/ 440819 w 1785983"/>
                <a:gd name="connsiteY11" fmla="*/ 59 h 1799739"/>
                <a:gd name="connsiteX0" fmla="*/ 440819 w 1785983"/>
                <a:gd name="connsiteY0" fmla="*/ 59 h 1849891"/>
                <a:gd name="connsiteX1" fmla="*/ 845918 w 1785983"/>
                <a:gd name="connsiteY1" fmla="*/ 261596 h 1849891"/>
                <a:gd name="connsiteX2" fmla="*/ 892992 w 1785983"/>
                <a:gd name="connsiteY2" fmla="*/ 360758 h 1849891"/>
                <a:gd name="connsiteX3" fmla="*/ 892992 w 1785983"/>
                <a:gd name="connsiteY3" fmla="*/ 365372 h 1849891"/>
                <a:gd name="connsiteX4" fmla="*/ 940065 w 1785983"/>
                <a:gd name="connsiteY4" fmla="*/ 266212 h 1849891"/>
                <a:gd name="connsiteX5" fmla="*/ 1406106 w 1785983"/>
                <a:gd name="connsiteY5" fmla="*/ 8338 h 1849891"/>
                <a:gd name="connsiteX6" fmla="*/ 1022901 w 1785983"/>
                <a:gd name="connsiteY6" fmla="*/ 1699451 h 1849891"/>
                <a:gd name="connsiteX7" fmla="*/ 892991 w 1785983"/>
                <a:gd name="connsiteY7" fmla="*/ 1799739 h 1849891"/>
                <a:gd name="connsiteX8" fmla="*/ 838223 w 1785983"/>
                <a:gd name="connsiteY8" fmla="*/ 1849891 h 1849891"/>
                <a:gd name="connsiteX9" fmla="*/ 763082 w 1785983"/>
                <a:gd name="connsiteY9" fmla="*/ 1694835 h 1849891"/>
                <a:gd name="connsiteX10" fmla="*/ 379877 w 1785983"/>
                <a:gd name="connsiteY10" fmla="*/ 3722 h 1849891"/>
                <a:gd name="connsiteX11" fmla="*/ 440819 w 1785983"/>
                <a:gd name="connsiteY11" fmla="*/ 59 h 1849891"/>
                <a:gd name="connsiteX0" fmla="*/ 440819 w 1785983"/>
                <a:gd name="connsiteY0" fmla="*/ 59 h 1799739"/>
                <a:gd name="connsiteX1" fmla="*/ 845918 w 1785983"/>
                <a:gd name="connsiteY1" fmla="*/ 261596 h 1799739"/>
                <a:gd name="connsiteX2" fmla="*/ 892992 w 1785983"/>
                <a:gd name="connsiteY2" fmla="*/ 360758 h 1799739"/>
                <a:gd name="connsiteX3" fmla="*/ 892992 w 1785983"/>
                <a:gd name="connsiteY3" fmla="*/ 365372 h 1799739"/>
                <a:gd name="connsiteX4" fmla="*/ 940065 w 1785983"/>
                <a:gd name="connsiteY4" fmla="*/ 266212 h 1799739"/>
                <a:gd name="connsiteX5" fmla="*/ 1406106 w 1785983"/>
                <a:gd name="connsiteY5" fmla="*/ 8338 h 1799739"/>
                <a:gd name="connsiteX6" fmla="*/ 1022901 w 1785983"/>
                <a:gd name="connsiteY6" fmla="*/ 1699451 h 1799739"/>
                <a:gd name="connsiteX7" fmla="*/ 892991 w 1785983"/>
                <a:gd name="connsiteY7" fmla="*/ 1799739 h 1799739"/>
                <a:gd name="connsiteX8" fmla="*/ 763082 w 1785983"/>
                <a:gd name="connsiteY8" fmla="*/ 1694835 h 1799739"/>
                <a:gd name="connsiteX9" fmla="*/ 379877 w 1785983"/>
                <a:gd name="connsiteY9" fmla="*/ 3722 h 1799739"/>
                <a:gd name="connsiteX10" fmla="*/ 440819 w 1785983"/>
                <a:gd name="connsiteY10" fmla="*/ 59 h 179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85983" h="1799739">
                  <a:moveTo>
                    <a:pt x="440819" y="59"/>
                  </a:moveTo>
                  <a:cubicBezTo>
                    <a:pt x="584367" y="2557"/>
                    <a:pt x="735105" y="83293"/>
                    <a:pt x="845918" y="261596"/>
                  </a:cubicBezTo>
                  <a:lnTo>
                    <a:pt x="892992" y="360758"/>
                  </a:lnTo>
                  <a:lnTo>
                    <a:pt x="892992" y="365372"/>
                  </a:lnTo>
                  <a:lnTo>
                    <a:pt x="940065" y="266212"/>
                  </a:lnTo>
                  <a:cubicBezTo>
                    <a:pt x="1066709" y="62437"/>
                    <a:pt x="1245499" y="-13903"/>
                    <a:pt x="1406106" y="8338"/>
                  </a:cubicBezTo>
                  <a:cubicBezTo>
                    <a:pt x="1827702" y="66720"/>
                    <a:pt x="2124001" y="804388"/>
                    <a:pt x="1022901" y="1699451"/>
                  </a:cubicBezTo>
                  <a:lnTo>
                    <a:pt x="892991" y="1799739"/>
                  </a:lnTo>
                  <a:lnTo>
                    <a:pt x="763082" y="1694835"/>
                  </a:lnTo>
                  <a:cubicBezTo>
                    <a:pt x="-338018" y="799772"/>
                    <a:pt x="-41719" y="62104"/>
                    <a:pt x="379877" y="3722"/>
                  </a:cubicBezTo>
                  <a:cubicBezTo>
                    <a:pt x="399953" y="942"/>
                    <a:pt x="420313" y="-298"/>
                    <a:pt x="440819" y="59"/>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latin typeface="Bell MT" panose="02020503060305020303" pitchFamily="18" charset="0"/>
              </a:endParaRPr>
            </a:p>
          </p:txBody>
        </p:sp>
        <p:sp>
          <p:nvSpPr>
            <p:cNvPr id="66" name="Rectangle 30">
              <a:extLst>
                <a:ext uri="{FF2B5EF4-FFF2-40B4-BE49-F238E27FC236}">
                  <a16:creationId xmlns:a16="http://schemas.microsoft.com/office/drawing/2014/main" id="{A9D0A0EF-4934-4E46-A33A-95E5D932DF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124232" y="5447997"/>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30">
              <a:extLst>
                <a:ext uri="{FF2B5EF4-FFF2-40B4-BE49-F238E27FC236}">
                  <a16:creationId xmlns:a16="http://schemas.microsoft.com/office/drawing/2014/main" id="{EA389321-1892-4D9B-9F10-CA83BC15FE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315029" y="5983110"/>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a:extLst>
              <a:ext uri="{FF2B5EF4-FFF2-40B4-BE49-F238E27FC236}">
                <a16:creationId xmlns:a16="http://schemas.microsoft.com/office/drawing/2014/main" id="{D9F93B70-A436-473C-A7CE-540999A596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V="1">
            <a:off x="10854193" y="5280732"/>
            <a:ext cx="864005" cy="1032464"/>
            <a:chOff x="2207971" y="2384401"/>
            <a:chExt cx="864005" cy="1032464"/>
          </a:xfrm>
        </p:grpSpPr>
        <p:sp>
          <p:nvSpPr>
            <p:cNvPr id="70" name="Freeform: Shape 69">
              <a:extLst>
                <a:ext uri="{FF2B5EF4-FFF2-40B4-BE49-F238E27FC236}">
                  <a16:creationId xmlns:a16="http://schemas.microsoft.com/office/drawing/2014/main" id="{C78ABD64-1B50-4D55-BC1F-146CC4D6E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Freeform: Shape 70">
              <a:extLst>
                <a:ext uri="{FF2B5EF4-FFF2-40B4-BE49-F238E27FC236}">
                  <a16:creationId xmlns:a16="http://schemas.microsoft.com/office/drawing/2014/main" id="{57FC7EAA-9D36-4047-8A25-796E944D16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2" name="Group 71">
              <a:extLst>
                <a:ext uri="{FF2B5EF4-FFF2-40B4-BE49-F238E27FC236}">
                  <a16:creationId xmlns:a16="http://schemas.microsoft.com/office/drawing/2014/main" id="{0C72E6B1-2CDE-4B76-BB57-54923A35BC5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440769" y="2384401"/>
              <a:ext cx="313009" cy="1032464"/>
              <a:chOff x="2440769" y="2384401"/>
              <a:chExt cx="313009" cy="1032464"/>
            </a:xfrm>
          </p:grpSpPr>
          <p:cxnSp>
            <p:nvCxnSpPr>
              <p:cNvPr id="73" name="Straight Connector 72">
                <a:extLst>
                  <a:ext uri="{FF2B5EF4-FFF2-40B4-BE49-F238E27FC236}">
                    <a16:creationId xmlns:a16="http://schemas.microsoft.com/office/drawing/2014/main" id="{0A618DA4-FD3B-435B-9077-6643BD6C938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6579CD8F-9756-4DC0-A735-0CA77A8734C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065297149"/>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Ευρεία οθόνη</PresentationFormat>
  <Paragraphs>0</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LeafVTI</vt:lpstr>
      <vt:lpstr>ΤΟ ΠΑΡΑΜΥΘΙ</vt:lpstr>
      <vt:lpstr>ΛΟΓΟΤΕΧΝΙΚΑ ΕΙΔΗ</vt:lpstr>
      <vt:lpstr>ΟΡΙΣΜΟΙ ΠΑΡΑΜΥΘΙΟΥ (fairy-tale, folktale)</vt:lpstr>
      <vt:lpstr>Δημιουργια και διαδοση παραμυθιων</vt:lpstr>
      <vt:lpstr>ΔΗΜΙΟΥΡΓΙΑ ΚΑΙ ΔΙΑΔΟΣΗ ΠΑΡΑΜΥΘΙΩΝ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
  <cp:lastModifiedBy/>
  <cp:revision>237</cp:revision>
  <dcterms:created xsi:type="dcterms:W3CDTF">2020-11-30T19:13:51Z</dcterms:created>
  <dcterms:modified xsi:type="dcterms:W3CDTF">2020-11-30T19:49:39Z</dcterms:modified>
</cp:coreProperties>
</file>