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2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F1F710-BD07-42C3-A809-B94319CB33F4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111C7D4-EF50-4D08-A2AE-9F9C49A2063C}">
      <dgm:prSet phldrT="[Κείμενο]"/>
      <dgm:spPr/>
      <dgm:t>
        <a:bodyPr/>
        <a:lstStyle/>
        <a:p>
          <a:r>
            <a:rPr lang="el-GR" dirty="0" err="1" smtClean="0"/>
            <a:t>υπαιθρος</a:t>
          </a:r>
          <a:endParaRPr lang="el-GR" dirty="0"/>
        </a:p>
      </dgm:t>
    </dgm:pt>
    <dgm:pt modelId="{7513C19C-DE3A-45A9-A509-CC63A67BA0EC}" type="parTrans" cxnId="{3CD5F5F8-8542-4E46-A9CB-991346A26BDE}">
      <dgm:prSet/>
      <dgm:spPr/>
      <dgm:t>
        <a:bodyPr/>
        <a:lstStyle/>
        <a:p>
          <a:endParaRPr lang="el-GR"/>
        </a:p>
      </dgm:t>
    </dgm:pt>
    <dgm:pt modelId="{7408BA2D-15E7-4639-A09C-3DF3082FF203}" type="sibTrans" cxnId="{3CD5F5F8-8542-4E46-A9CB-991346A26BDE}">
      <dgm:prSet/>
      <dgm:spPr/>
      <dgm:t>
        <a:bodyPr/>
        <a:lstStyle/>
        <a:p>
          <a:endParaRPr lang="el-GR"/>
        </a:p>
      </dgm:t>
    </dgm:pt>
    <dgm:pt modelId="{B2973DD0-3985-4D67-A264-9EFD815A38BA}">
      <dgm:prSet phldrT="[Κείμενο]"/>
      <dgm:spPr/>
      <dgm:t>
        <a:bodyPr/>
        <a:lstStyle/>
        <a:p>
          <a:r>
            <a:rPr lang="el-GR" dirty="0" err="1" smtClean="0"/>
            <a:t>αστυ</a:t>
          </a:r>
          <a:endParaRPr lang="el-GR" dirty="0"/>
        </a:p>
      </dgm:t>
    </dgm:pt>
    <dgm:pt modelId="{6EF6014B-45B4-4321-B019-5B750C968D77}" type="parTrans" cxnId="{D4FB9AD4-7D66-4728-9952-EA25BA8AB57C}">
      <dgm:prSet/>
      <dgm:spPr/>
      <dgm:t>
        <a:bodyPr/>
        <a:lstStyle/>
        <a:p>
          <a:endParaRPr lang="el-GR"/>
        </a:p>
      </dgm:t>
    </dgm:pt>
    <dgm:pt modelId="{577ED81A-4D42-45E6-9AD4-5CBE375C71F8}" type="sibTrans" cxnId="{D4FB9AD4-7D66-4728-9952-EA25BA8AB57C}">
      <dgm:prSet/>
      <dgm:spPr/>
      <dgm:t>
        <a:bodyPr/>
        <a:lstStyle/>
        <a:p>
          <a:endParaRPr lang="el-GR"/>
        </a:p>
      </dgm:t>
    </dgm:pt>
    <dgm:pt modelId="{0DC09791-1485-4399-B5B9-5FBE6F7B8E02}">
      <dgm:prSet phldrT="[Κείμενο]"/>
      <dgm:spPr/>
      <dgm:t>
        <a:bodyPr/>
        <a:lstStyle/>
        <a:p>
          <a:r>
            <a:rPr lang="el-GR" dirty="0" smtClean="0"/>
            <a:t>ακρόπολη</a:t>
          </a:r>
          <a:endParaRPr lang="el-GR" dirty="0"/>
        </a:p>
      </dgm:t>
    </dgm:pt>
    <dgm:pt modelId="{B4761050-76FF-43A4-A8E4-7BF53439873A}" type="parTrans" cxnId="{AC64A070-8202-4DAD-AF02-0E319C2D6B3C}">
      <dgm:prSet/>
      <dgm:spPr/>
      <dgm:t>
        <a:bodyPr/>
        <a:lstStyle/>
        <a:p>
          <a:endParaRPr lang="el-GR"/>
        </a:p>
      </dgm:t>
    </dgm:pt>
    <dgm:pt modelId="{49327581-9C18-4899-AD66-BAEA2B612987}" type="sibTrans" cxnId="{AC64A070-8202-4DAD-AF02-0E319C2D6B3C}">
      <dgm:prSet/>
      <dgm:spPr/>
      <dgm:t>
        <a:bodyPr/>
        <a:lstStyle/>
        <a:p>
          <a:endParaRPr lang="el-GR"/>
        </a:p>
      </dgm:t>
    </dgm:pt>
    <dgm:pt modelId="{CE48FDBD-1637-458E-82BA-B7884237377C}" type="pres">
      <dgm:prSet presAssocID="{EFF1F710-BD07-42C3-A809-B94319CB33F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8A862A4-0D0C-4DE4-9EF4-D5FCEF69FD68}" type="pres">
      <dgm:prSet presAssocID="{EFF1F710-BD07-42C3-A809-B94319CB33F4}" presName="comp1" presStyleCnt="0"/>
      <dgm:spPr/>
    </dgm:pt>
    <dgm:pt modelId="{AAAE4CA5-2ACF-4EAD-9E68-648497908897}" type="pres">
      <dgm:prSet presAssocID="{EFF1F710-BD07-42C3-A809-B94319CB33F4}" presName="circle1" presStyleLbl="node1" presStyleIdx="0" presStyleCnt="3"/>
      <dgm:spPr/>
      <dgm:t>
        <a:bodyPr/>
        <a:lstStyle/>
        <a:p>
          <a:endParaRPr lang="el-GR"/>
        </a:p>
      </dgm:t>
    </dgm:pt>
    <dgm:pt modelId="{E21646B3-04F4-416F-993B-CE9B781C76F2}" type="pres">
      <dgm:prSet presAssocID="{EFF1F710-BD07-42C3-A809-B94319CB33F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5758A72-8C60-4888-AF52-430E12DFA9D3}" type="pres">
      <dgm:prSet presAssocID="{EFF1F710-BD07-42C3-A809-B94319CB33F4}" presName="comp2" presStyleCnt="0"/>
      <dgm:spPr/>
    </dgm:pt>
    <dgm:pt modelId="{C34804B2-42FD-4317-BF34-6A0C4EA0D2B5}" type="pres">
      <dgm:prSet presAssocID="{EFF1F710-BD07-42C3-A809-B94319CB33F4}" presName="circle2" presStyleLbl="node1" presStyleIdx="1" presStyleCnt="3" custScaleY="100349" custLinFactNeighborX="349" custLinFactNeighborY="-13280"/>
      <dgm:spPr/>
      <dgm:t>
        <a:bodyPr/>
        <a:lstStyle/>
        <a:p>
          <a:endParaRPr lang="el-GR"/>
        </a:p>
      </dgm:t>
    </dgm:pt>
    <dgm:pt modelId="{5D84A1DB-20E6-4654-B02B-05E3ADC65814}" type="pres">
      <dgm:prSet presAssocID="{EFF1F710-BD07-42C3-A809-B94319CB33F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5A654E7-03CC-48A9-A752-0B436B9865B6}" type="pres">
      <dgm:prSet presAssocID="{EFF1F710-BD07-42C3-A809-B94319CB33F4}" presName="comp3" presStyleCnt="0"/>
      <dgm:spPr/>
    </dgm:pt>
    <dgm:pt modelId="{CDEF37C1-9D58-426D-B7E8-9D4C29BD0C67}" type="pres">
      <dgm:prSet presAssocID="{EFF1F710-BD07-42C3-A809-B94319CB33F4}" presName="circle3" presStyleLbl="node1" presStyleIdx="2" presStyleCnt="3" custLinFactNeighborX="-924" custLinFactNeighborY="-38542"/>
      <dgm:spPr/>
      <dgm:t>
        <a:bodyPr/>
        <a:lstStyle/>
        <a:p>
          <a:endParaRPr lang="el-GR"/>
        </a:p>
      </dgm:t>
    </dgm:pt>
    <dgm:pt modelId="{4E1934AB-9898-408F-93E2-4DBBA715CEE1}" type="pres">
      <dgm:prSet presAssocID="{EFF1F710-BD07-42C3-A809-B94319CB33F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A0550F5-B6E0-4987-A8F0-76019C14B8A4}" type="presOf" srcId="{2111C7D4-EF50-4D08-A2AE-9F9C49A2063C}" destId="{AAAE4CA5-2ACF-4EAD-9E68-648497908897}" srcOrd="0" destOrd="0" presId="urn:microsoft.com/office/officeart/2005/8/layout/venn2"/>
    <dgm:cxn modelId="{6C9EF2B6-FC9E-48FC-BBDD-09D5B3E90210}" type="presOf" srcId="{0DC09791-1485-4399-B5B9-5FBE6F7B8E02}" destId="{4E1934AB-9898-408F-93E2-4DBBA715CEE1}" srcOrd="1" destOrd="0" presId="urn:microsoft.com/office/officeart/2005/8/layout/venn2"/>
    <dgm:cxn modelId="{A15D9537-D4F8-4CFE-9B3A-7074FA63A939}" type="presOf" srcId="{B2973DD0-3985-4D67-A264-9EFD815A38BA}" destId="{5D84A1DB-20E6-4654-B02B-05E3ADC65814}" srcOrd="1" destOrd="0" presId="urn:microsoft.com/office/officeart/2005/8/layout/venn2"/>
    <dgm:cxn modelId="{D4FB9AD4-7D66-4728-9952-EA25BA8AB57C}" srcId="{EFF1F710-BD07-42C3-A809-B94319CB33F4}" destId="{B2973DD0-3985-4D67-A264-9EFD815A38BA}" srcOrd="1" destOrd="0" parTransId="{6EF6014B-45B4-4321-B019-5B750C968D77}" sibTransId="{577ED81A-4D42-45E6-9AD4-5CBE375C71F8}"/>
    <dgm:cxn modelId="{67376C9E-3092-4D25-9D91-D038431259AE}" type="presOf" srcId="{2111C7D4-EF50-4D08-A2AE-9F9C49A2063C}" destId="{E21646B3-04F4-416F-993B-CE9B781C76F2}" srcOrd="1" destOrd="0" presId="urn:microsoft.com/office/officeart/2005/8/layout/venn2"/>
    <dgm:cxn modelId="{3CD5F5F8-8542-4E46-A9CB-991346A26BDE}" srcId="{EFF1F710-BD07-42C3-A809-B94319CB33F4}" destId="{2111C7D4-EF50-4D08-A2AE-9F9C49A2063C}" srcOrd="0" destOrd="0" parTransId="{7513C19C-DE3A-45A9-A509-CC63A67BA0EC}" sibTransId="{7408BA2D-15E7-4639-A09C-3DF3082FF203}"/>
    <dgm:cxn modelId="{D98AB257-C0FD-48DD-AF21-2896B8CF6E00}" type="presOf" srcId="{B2973DD0-3985-4D67-A264-9EFD815A38BA}" destId="{C34804B2-42FD-4317-BF34-6A0C4EA0D2B5}" srcOrd="0" destOrd="0" presId="urn:microsoft.com/office/officeart/2005/8/layout/venn2"/>
    <dgm:cxn modelId="{AC64A070-8202-4DAD-AF02-0E319C2D6B3C}" srcId="{EFF1F710-BD07-42C3-A809-B94319CB33F4}" destId="{0DC09791-1485-4399-B5B9-5FBE6F7B8E02}" srcOrd="2" destOrd="0" parTransId="{B4761050-76FF-43A4-A8E4-7BF53439873A}" sibTransId="{49327581-9C18-4899-AD66-BAEA2B612987}"/>
    <dgm:cxn modelId="{2A96FA90-9D13-45BB-A9AA-CB968FBC184A}" type="presOf" srcId="{0DC09791-1485-4399-B5B9-5FBE6F7B8E02}" destId="{CDEF37C1-9D58-426D-B7E8-9D4C29BD0C67}" srcOrd="0" destOrd="0" presId="urn:microsoft.com/office/officeart/2005/8/layout/venn2"/>
    <dgm:cxn modelId="{B010E51A-D7DF-4F19-A1C0-B06CD67B1C62}" type="presOf" srcId="{EFF1F710-BD07-42C3-A809-B94319CB33F4}" destId="{CE48FDBD-1637-458E-82BA-B7884237377C}" srcOrd="0" destOrd="0" presId="urn:microsoft.com/office/officeart/2005/8/layout/venn2"/>
    <dgm:cxn modelId="{60F619F9-6EBF-433A-98F4-B8C74589483E}" type="presParOf" srcId="{CE48FDBD-1637-458E-82BA-B7884237377C}" destId="{38A862A4-0D0C-4DE4-9EF4-D5FCEF69FD68}" srcOrd="0" destOrd="0" presId="urn:microsoft.com/office/officeart/2005/8/layout/venn2"/>
    <dgm:cxn modelId="{1E3A4944-ED25-453A-8CAB-1213D85C5E45}" type="presParOf" srcId="{38A862A4-0D0C-4DE4-9EF4-D5FCEF69FD68}" destId="{AAAE4CA5-2ACF-4EAD-9E68-648497908897}" srcOrd="0" destOrd="0" presId="urn:microsoft.com/office/officeart/2005/8/layout/venn2"/>
    <dgm:cxn modelId="{9944C354-0AAB-4D26-AB96-C3295C66B599}" type="presParOf" srcId="{38A862A4-0D0C-4DE4-9EF4-D5FCEF69FD68}" destId="{E21646B3-04F4-416F-993B-CE9B781C76F2}" srcOrd="1" destOrd="0" presId="urn:microsoft.com/office/officeart/2005/8/layout/venn2"/>
    <dgm:cxn modelId="{9370F82D-978D-4CFA-8234-42E563D40467}" type="presParOf" srcId="{CE48FDBD-1637-458E-82BA-B7884237377C}" destId="{C5758A72-8C60-4888-AF52-430E12DFA9D3}" srcOrd="1" destOrd="0" presId="urn:microsoft.com/office/officeart/2005/8/layout/venn2"/>
    <dgm:cxn modelId="{A6336B03-4FAA-4A52-B298-C0486FD944B4}" type="presParOf" srcId="{C5758A72-8C60-4888-AF52-430E12DFA9D3}" destId="{C34804B2-42FD-4317-BF34-6A0C4EA0D2B5}" srcOrd="0" destOrd="0" presId="urn:microsoft.com/office/officeart/2005/8/layout/venn2"/>
    <dgm:cxn modelId="{F99FCFA2-88EA-435B-BCD1-484E084540D8}" type="presParOf" srcId="{C5758A72-8C60-4888-AF52-430E12DFA9D3}" destId="{5D84A1DB-20E6-4654-B02B-05E3ADC65814}" srcOrd="1" destOrd="0" presId="urn:microsoft.com/office/officeart/2005/8/layout/venn2"/>
    <dgm:cxn modelId="{687D8966-4E19-49D1-A1EC-F3F832EF5FA3}" type="presParOf" srcId="{CE48FDBD-1637-458E-82BA-B7884237377C}" destId="{45A654E7-03CC-48A9-A752-0B436B9865B6}" srcOrd="2" destOrd="0" presId="urn:microsoft.com/office/officeart/2005/8/layout/venn2"/>
    <dgm:cxn modelId="{EF7FDBEA-2130-488A-AA1B-8ECF78926A1C}" type="presParOf" srcId="{45A654E7-03CC-48A9-A752-0B436B9865B6}" destId="{CDEF37C1-9D58-426D-B7E8-9D4C29BD0C67}" srcOrd="0" destOrd="0" presId="urn:microsoft.com/office/officeart/2005/8/layout/venn2"/>
    <dgm:cxn modelId="{60202704-AFFF-48E3-AAB4-7B06870B1BC2}" type="presParOf" srcId="{45A654E7-03CC-48A9-A752-0B436B9865B6}" destId="{4E1934AB-9898-408F-93E2-4DBBA715CEE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AE4CA5-2ACF-4EAD-9E68-648497908897}">
      <dsp:nvSpPr>
        <dsp:cNvPr id="0" name=""/>
        <dsp:cNvSpPr/>
      </dsp:nvSpPr>
      <dsp:spPr>
        <a:xfrm>
          <a:off x="1758106" y="-3084"/>
          <a:ext cx="4713387" cy="47133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err="1" smtClean="0"/>
            <a:t>υπαιθρος</a:t>
          </a:r>
          <a:endParaRPr lang="el-GR" sz="2300" kern="1200" dirty="0"/>
        </a:p>
      </dsp:txBody>
      <dsp:txXfrm>
        <a:off x="3291135" y="232585"/>
        <a:ext cx="1647328" cy="707008"/>
      </dsp:txXfrm>
    </dsp:sp>
    <dsp:sp modelId="{C34804B2-42FD-4317-BF34-6A0C4EA0D2B5}">
      <dsp:nvSpPr>
        <dsp:cNvPr id="0" name=""/>
        <dsp:cNvSpPr/>
      </dsp:nvSpPr>
      <dsp:spPr>
        <a:xfrm>
          <a:off x="2359617" y="699640"/>
          <a:ext cx="3535040" cy="35473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err="1" smtClean="0"/>
            <a:t>αστυ</a:t>
          </a:r>
          <a:endParaRPr lang="el-GR" sz="2300" kern="1200" dirty="0"/>
        </a:p>
      </dsp:txBody>
      <dsp:txXfrm>
        <a:off x="3303472" y="921351"/>
        <a:ext cx="1647328" cy="665133"/>
      </dsp:txXfrm>
    </dsp:sp>
    <dsp:sp modelId="{CDEF37C1-9D58-426D-B7E8-9D4C29BD0C67}">
      <dsp:nvSpPr>
        <dsp:cNvPr id="0" name=""/>
        <dsp:cNvSpPr/>
      </dsp:nvSpPr>
      <dsp:spPr>
        <a:xfrm>
          <a:off x="2914677" y="1445292"/>
          <a:ext cx="2356693" cy="23566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ακρόπολη</a:t>
          </a:r>
          <a:endParaRPr lang="el-GR" sz="2300" kern="1200" dirty="0"/>
        </a:p>
      </dsp:txBody>
      <dsp:txXfrm>
        <a:off x="3259807" y="2034465"/>
        <a:ext cx="1666433" cy="1178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b="1" dirty="0" smtClean="0"/>
              <a:t>Πόλη-κράτος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Εμφανίστηκε τον 8</a:t>
            </a:r>
            <a:r>
              <a:rPr lang="el-GR" sz="4400" b="1" baseline="30000" dirty="0" smtClean="0"/>
              <a:t>ο</a:t>
            </a:r>
            <a:r>
              <a:rPr lang="el-GR" sz="4400" b="1" dirty="0" smtClean="0"/>
              <a:t> αιώνα</a:t>
            </a:r>
          </a:p>
          <a:p>
            <a:r>
              <a:rPr lang="el-GR" sz="4400" b="1" dirty="0" smtClean="0"/>
              <a:t>Αντικατέστησε το φυλετικό κράτος</a:t>
            </a:r>
          </a:p>
          <a:p>
            <a:r>
              <a:rPr lang="el-GR" sz="4400" b="1" dirty="0" smtClean="0"/>
              <a:t>εξασφάλιζε μια καλή ζωή στους πολίτες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b="1" dirty="0" smtClean="0"/>
              <a:t>Διαβάστε τις πηγές και πείτε πώς συμπεριφέρονταν οι τύραννοι στους πολίτες;</a:t>
            </a:r>
            <a:endParaRPr lang="el-G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Εργασία για δυο μαθητές/τριες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Παίρνεις συνέντευξη από έναν πολίτη  της πόλης -κράτους. Τι θα τον ρωτούσες ; </a:t>
            </a:r>
          </a:p>
          <a:p>
            <a:r>
              <a:rPr lang="el-GR" sz="4400" b="1" dirty="0" smtClean="0"/>
              <a:t>Εκείνος τι θα απαντούσε;</a:t>
            </a:r>
            <a:endParaRPr lang="el-GR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Ποια τα μέρη μιας πόλης -κράτους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b="1" dirty="0" smtClean="0"/>
              <a:t>Ένωση των συνοικισμών  σε ένα άστυ γύρω από την ακρόπολη</a:t>
            </a:r>
          </a:p>
          <a:p>
            <a:r>
              <a:rPr lang="el-GR" sz="3600" b="1" dirty="0" smtClean="0"/>
              <a:t>Ακρόπολη= τα δημόσια κτίρια και οι ναοί</a:t>
            </a:r>
          </a:p>
          <a:p>
            <a:r>
              <a:rPr lang="el-GR" sz="3600" b="1" dirty="0" smtClean="0"/>
              <a:t>Κάτω από την ακρόπολη ήταν  τα σπίτια και τα καταστήματα των τεχνιτών</a:t>
            </a:r>
          </a:p>
          <a:p>
            <a:r>
              <a:rPr lang="el-GR" sz="3600" b="1" dirty="0" smtClean="0"/>
              <a:t>Περιβάλλονταν από τείχη</a:t>
            </a:r>
          </a:p>
          <a:p>
            <a:r>
              <a:rPr lang="el-GR" sz="3600" b="1" dirty="0" smtClean="0"/>
              <a:t>Έξω από τα τείχη ήταν τα αγροκτήματα, οι γεωργοί και οι κτηνοτρόφοι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Σχεδίασε μια πόλη κράτος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Ποιος ήταν ο ρόλος του πολίτη;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 ήταν ελεύθερος και ασφαλής</a:t>
            </a:r>
          </a:p>
          <a:p>
            <a:r>
              <a:rPr lang="el-GR" sz="4400" b="1" dirty="0" smtClean="0"/>
              <a:t>Συνειδητοποιεί το ρόλο του και συμμετέχει στη διοίκηση της πόλης</a:t>
            </a:r>
          </a:p>
          <a:p>
            <a:r>
              <a:rPr lang="el-GR" sz="4400" b="1" dirty="0" smtClean="0"/>
              <a:t>Στρατεύεται 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Τι ήταν η οπλιτική φάλαγγα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r>
              <a:rPr lang="el-GR" sz="4800" b="1" dirty="0" smtClean="0"/>
              <a:t>Φορούν πανοπλία</a:t>
            </a:r>
          </a:p>
          <a:p>
            <a:r>
              <a:rPr lang="el-GR" sz="4800" b="1" dirty="0" smtClean="0"/>
              <a:t>Συμμετέχουν όσοι μπορούσαν να αγοράσουν μόνοι τους την πανοπλία</a:t>
            </a:r>
          </a:p>
          <a:p>
            <a:r>
              <a:rPr lang="el-GR" sz="4800" b="1" dirty="0" smtClean="0"/>
              <a:t>Έχουν συλλογικό και κοινό σκοπό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Ποιες ήταν οι συνέπειες της οπλιτικής φάλαγγας;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000" b="1" dirty="0" smtClean="0"/>
              <a:t>Μπορούσαν να υπερασπίζονται την πόλη περισσότεροι και όχι μόνο οι αριστοκράτες</a:t>
            </a:r>
          </a:p>
          <a:p>
            <a:r>
              <a:rPr lang="el-GR" sz="4000" b="1" dirty="0" smtClean="0"/>
              <a:t>Οι κοινωνικές διαφορές περιορίστηκαν</a:t>
            </a:r>
          </a:p>
          <a:p>
            <a:r>
              <a:rPr lang="el-GR" sz="4000" b="1" dirty="0" smtClean="0"/>
              <a:t>Είχαμε περισσότερη ισότητα</a:t>
            </a:r>
          </a:p>
          <a:p>
            <a:r>
              <a:rPr lang="el-GR" sz="4000" b="1" dirty="0" smtClean="0"/>
              <a:t>Προέκυψαν πολλοί ανταγωνισμοί  γιατί όπλα είχαν περισσότεροι πια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Ποιο πολίτευμα επικρατεί στην πόλη;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Η βασιλεία παρακμάζει</a:t>
            </a:r>
          </a:p>
          <a:p>
            <a:r>
              <a:rPr lang="el-GR" sz="4400" b="1" dirty="0" smtClean="0"/>
              <a:t>Το πολίτευμα έγινε αριστοκρατικό</a:t>
            </a:r>
          </a:p>
          <a:p>
            <a:r>
              <a:rPr lang="el-GR" sz="4400" b="1" dirty="0" smtClean="0"/>
              <a:t>Δηλαδή κυβερνούσαν όσοι ήταν αριστοκράτες, δηλαδή οι πλούσιοι ιδιοκτήτες γης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Το ολιγαρχικό πολίτευμα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sz="4000" b="1" dirty="0" smtClean="0"/>
              <a:t>Σημαίνει ότι κυβερνούν οι ολίγοι</a:t>
            </a:r>
          </a:p>
          <a:p>
            <a:r>
              <a:rPr lang="el-GR" sz="4000" b="1" dirty="0" smtClean="0"/>
              <a:t>Δηλαδή κυβερνούν και πολίτες πλούσιοι που δεν είναι αριστοκράτες , αλλά πλούτισαν από το εμπόριο.</a:t>
            </a:r>
          </a:p>
          <a:p>
            <a:r>
              <a:rPr lang="el-GR" sz="4000" b="1" dirty="0" smtClean="0"/>
              <a:t>Κριτήριο για να συμμετέχεις στην εξουσία ήταν μόνο ο πλούτος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Το τυραννικό  καθεστώς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52578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b="1" dirty="0" smtClean="0"/>
              <a:t>Τα προβλήματα δεν λύνονταν</a:t>
            </a:r>
          </a:p>
          <a:p>
            <a:r>
              <a:rPr lang="el-GR" sz="3600" b="1" dirty="0" smtClean="0"/>
              <a:t>Ξεσπούσαν ταραχές</a:t>
            </a:r>
          </a:p>
          <a:p>
            <a:r>
              <a:rPr lang="el-GR" sz="3600" b="1" dirty="0" smtClean="0"/>
              <a:t>Πολλά φιλόδοξα άτομα εκμεταλλεύονταν την ευκαιρία, και την υποστήριξη του λαού και γίνονταν τύραννοι</a:t>
            </a:r>
          </a:p>
          <a:p>
            <a:r>
              <a:rPr lang="el-GR" sz="3600" b="1" dirty="0" smtClean="0"/>
              <a:t>Οι τύραννοι κυβερνούσαν για το συμφέρον τους και δεν έδιναν λογαριασμό σε κανέναν</a:t>
            </a:r>
            <a:endParaRPr lang="el-G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285</Words>
  <Application>Microsoft Office PowerPoint</Application>
  <PresentationFormat>Προβολή στην οθόνη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Πόλη-κράτος</vt:lpstr>
      <vt:lpstr>Ποια τα μέρη μιας πόλης -κράτους</vt:lpstr>
      <vt:lpstr>Σχεδίασε μια πόλη κράτος</vt:lpstr>
      <vt:lpstr>Ποιος ήταν ο ρόλος του πολίτη;</vt:lpstr>
      <vt:lpstr>Τι ήταν η οπλιτική φάλαγγα</vt:lpstr>
      <vt:lpstr>Ποιες ήταν οι συνέπειες της οπλιτικής φάλαγγας;</vt:lpstr>
      <vt:lpstr>Ποιο πολίτευμα επικρατεί στην πόλη;</vt:lpstr>
      <vt:lpstr>Το ολιγαρχικό πολίτευμα</vt:lpstr>
      <vt:lpstr>Το τυραννικό  καθεστώς</vt:lpstr>
      <vt:lpstr>Πηγές </vt:lpstr>
      <vt:lpstr>Εργασία για δυο μαθητές/τριες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Πόλη-κράτος</dc:title>
  <dc:creator>owner</dc:creator>
  <cp:lastModifiedBy>owner</cp:lastModifiedBy>
  <cp:revision>8</cp:revision>
  <dcterms:created xsi:type="dcterms:W3CDTF">2023-11-12T16:16:05Z</dcterms:created>
  <dcterms:modified xsi:type="dcterms:W3CDTF">2023-11-15T16:48:05Z</dcterms:modified>
</cp:coreProperties>
</file>