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18/10/2015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18/10/2015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18/10/2015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18/10/2015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18/10/2015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Ποιες είναι οι αντιδράσεις του Αγαμέμνονα;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2844" y="1500174"/>
            <a:ext cx="9001156" cy="5357826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el-GR" sz="3600" b="1" dirty="0" smtClean="0"/>
              <a:t>Ο κατεξοχήν αρχηγός  έχει υποτιμηθεί ανεπανόρθωτα , έχει διαταραχθεί η ιεραρχία όπως προστάζει η απόλυτη εξουσία .</a:t>
            </a:r>
          </a:p>
          <a:p>
            <a:r>
              <a:rPr lang="el-GR" sz="3600" b="1" dirty="0" smtClean="0"/>
              <a:t>Παρουσιάζεται : ως </a:t>
            </a:r>
            <a:r>
              <a:rPr lang="el-GR" sz="3600" b="1" u="sng" dirty="0" err="1" smtClean="0"/>
              <a:t>ήρως</a:t>
            </a:r>
            <a:r>
              <a:rPr lang="el-GR" sz="3600" b="1" dirty="0" smtClean="0"/>
              <a:t> στον ηρωικό κόσμο του έπους</a:t>
            </a:r>
          </a:p>
          <a:p>
            <a:r>
              <a:rPr lang="el-GR" sz="3600" b="1" dirty="0" smtClean="0"/>
              <a:t>Ως </a:t>
            </a:r>
            <a:r>
              <a:rPr lang="el-GR" sz="3600" b="1" dirty="0" err="1" smtClean="0"/>
              <a:t>Ατρείδης</a:t>
            </a:r>
            <a:r>
              <a:rPr lang="el-GR" sz="3600" b="1" dirty="0" smtClean="0"/>
              <a:t> Αγαμέμνων: φορέας ενός ονόματος από αριστοκρατική γενιά[αυτό τονίζει το πατρώνυμο </a:t>
            </a:r>
            <a:endParaRPr lang="el-G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 </a:t>
            </a:r>
            <a:r>
              <a:rPr lang="el-GR" dirty="0" err="1" smtClean="0"/>
              <a:t>Πηλείδη…ω</a:t>
            </a:r>
            <a:r>
              <a:rPr lang="el-GR" dirty="0" smtClean="0"/>
              <a:t> τρομερέ και μόνε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571612"/>
            <a:ext cx="8929718" cy="52863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4800" b="1" dirty="0" smtClean="0"/>
              <a:t>Εξαίρει την γενναιότητα ου Αχιλλέα;</a:t>
            </a:r>
          </a:p>
          <a:p>
            <a:r>
              <a:rPr lang="el-GR" sz="4800" b="1" dirty="0" smtClean="0"/>
              <a:t>Τον κολακεύει; </a:t>
            </a:r>
          </a:p>
          <a:p>
            <a:r>
              <a:rPr lang="el-GR" sz="4800" b="1" dirty="0" smtClean="0"/>
              <a:t> τον ειρωνεύεται; </a:t>
            </a:r>
          </a:p>
          <a:p>
            <a:r>
              <a:rPr lang="el-GR" sz="4800" b="1" dirty="0" smtClean="0"/>
              <a:t> πώς το εκλαμβάνει ο Αχιλλέας; </a:t>
            </a:r>
            <a:endParaRPr lang="el-GR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Επιλεκτικός μηχανισμός της αντίληψης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l-GR" sz="4800" b="1" dirty="0" smtClean="0"/>
              <a:t>Από όσα είπε ο Αγαμέμνονας ο Αχιλλέας άκουσε μόνο ότι θα πάρει το δικό του δώρο.</a:t>
            </a:r>
          </a:p>
          <a:p>
            <a:r>
              <a:rPr lang="el-GR" sz="4800" b="1" dirty="0" smtClean="0"/>
              <a:t>Αυτό υποκρύπτει ένα θυμό που έβραζε από νωρίτερα</a:t>
            </a:r>
            <a:endParaRPr lang="el-GR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άγρια αντίδραση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l-GR" sz="4400" b="1" dirty="0" err="1" smtClean="0"/>
              <a:t>Πανουργότατε</a:t>
            </a:r>
            <a:endParaRPr lang="el-GR" sz="4400" b="1" dirty="0" smtClean="0"/>
          </a:p>
          <a:p>
            <a:pPr marL="742950" indent="-742950">
              <a:buFont typeface="+mj-lt"/>
              <a:buAutoNum type="arabicPeriod"/>
            </a:pPr>
            <a:r>
              <a:rPr lang="el-GR" sz="4400" b="1" dirty="0" smtClean="0"/>
              <a:t>Ενδεδυμένε με αναίδεια</a:t>
            </a:r>
          </a:p>
          <a:p>
            <a:pPr marL="742950" indent="-742950">
              <a:buFont typeface="+mj-lt"/>
              <a:buAutoNum type="arabicPeriod"/>
            </a:pPr>
            <a:r>
              <a:rPr lang="el-GR" sz="4400" b="1" dirty="0" smtClean="0"/>
              <a:t>Αναίσχυντε</a:t>
            </a:r>
          </a:p>
          <a:p>
            <a:pPr marL="742950" indent="-742950">
              <a:buFont typeface="+mj-lt"/>
              <a:buAutoNum type="arabicPeriod"/>
            </a:pPr>
            <a:r>
              <a:rPr lang="el-GR" sz="4400" b="1" dirty="0" err="1" smtClean="0"/>
              <a:t>Σκυλοπρόσωπε</a:t>
            </a:r>
            <a:r>
              <a:rPr lang="el-GR" sz="4400" b="1" dirty="0" smtClean="0"/>
              <a:t>[ γιατί </a:t>
            </a:r>
            <a:r>
              <a:rPr lang="el-GR" sz="4400" b="1" dirty="0" err="1" smtClean="0"/>
              <a:t>αίναι</a:t>
            </a:r>
            <a:r>
              <a:rPr lang="el-GR" sz="4400" b="1" dirty="0" smtClean="0"/>
              <a:t> προσβλητικό</a:t>
            </a:r>
          </a:p>
          <a:p>
            <a:r>
              <a:rPr lang="el-GR" sz="4400" b="1" u="sng" dirty="0" smtClean="0"/>
              <a:t>Τα επίθετα κλιμακώνουν την ατμόσφαιρα , το θυμό</a:t>
            </a:r>
            <a:endParaRPr lang="el-GR" sz="44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 Αχιλλέας ασκεί κριτική απέναντι στον πόλεμο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l-GR" sz="4800" b="1" dirty="0" smtClean="0">
                <a:solidFill>
                  <a:srgbClr val="FFFF00"/>
                </a:solidFill>
              </a:rPr>
              <a:t>Δεν ήρθε στην Τροία , επειδή του φταίνε οι Τρώες</a:t>
            </a:r>
          </a:p>
          <a:p>
            <a:r>
              <a:rPr lang="el-GR" sz="4800" b="1" dirty="0" smtClean="0">
                <a:solidFill>
                  <a:srgbClr val="FFFF00"/>
                </a:solidFill>
              </a:rPr>
              <a:t>Δεν του έκλεψαν ούτε βόδια ούτε άλογα ούτε του επιτέθηκαν στη Φθία</a:t>
            </a:r>
          </a:p>
          <a:p>
            <a:r>
              <a:rPr lang="el-GR" sz="4800" b="1" dirty="0" smtClean="0">
                <a:solidFill>
                  <a:srgbClr val="FFFF00"/>
                </a:solidFill>
              </a:rPr>
              <a:t>Ήρθε για την τιμή του Μενέλαου και την εκδίκηση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Ποια η αξία του δώρου;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600200"/>
            <a:ext cx="8472518" cy="5257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4400" b="1" dirty="0" smtClean="0"/>
              <a:t>Είναι αμοιβή των κόπων του</a:t>
            </a:r>
          </a:p>
          <a:p>
            <a:r>
              <a:rPr lang="el-GR" sz="4400" b="1" dirty="0" smtClean="0"/>
              <a:t>Έχει το βάρος του πολέμου . Αλλά  παίρνει μικρότερο δώρο από του Αγαμέμνονα.</a:t>
            </a:r>
          </a:p>
          <a:p>
            <a:r>
              <a:rPr lang="el-GR" sz="4400" b="1" dirty="0" smtClean="0"/>
              <a:t>Είναι η αξία της τιμής ενός πολεμιστή</a:t>
            </a:r>
          </a:p>
          <a:p>
            <a:r>
              <a:rPr lang="el-GR" sz="4400" b="1" dirty="0" smtClean="0"/>
              <a:t>Απειλή να αναχωρήσει </a:t>
            </a:r>
            <a:endParaRPr lang="el-G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 Αγαμέμνονας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l-GR" sz="3600" b="1" dirty="0" smtClean="0"/>
              <a:t>Προσπαθεί με κάθε μέσο να τον υποτιμήσει</a:t>
            </a:r>
          </a:p>
          <a:p>
            <a:r>
              <a:rPr lang="el-GR" sz="3600" b="1" dirty="0" smtClean="0"/>
              <a:t>1. έχει και άλλους να πολεμάνε για κείνον</a:t>
            </a:r>
          </a:p>
          <a:p>
            <a:r>
              <a:rPr lang="el-GR" sz="3600" b="1" dirty="0" smtClean="0"/>
              <a:t>2. είσαι μισητός γιατί διψάς για έριδες</a:t>
            </a:r>
          </a:p>
          <a:p>
            <a:r>
              <a:rPr lang="el-GR" sz="3600" b="1" dirty="0" smtClean="0"/>
              <a:t>3. η δύναμή σου είναι θεϊκό δώρο</a:t>
            </a:r>
          </a:p>
          <a:p>
            <a:r>
              <a:rPr lang="el-GR" sz="3600" b="1" dirty="0" smtClean="0"/>
              <a:t>4 . Τον απειλεί ότι θα του πάρει τη </a:t>
            </a:r>
            <a:r>
              <a:rPr lang="el-GR" sz="3600" b="1" dirty="0" err="1" smtClean="0"/>
              <a:t>Βρυσηίδα</a:t>
            </a:r>
            <a:r>
              <a:rPr lang="el-GR" sz="3600" b="1" dirty="0" smtClean="0"/>
              <a:t> από τη σκηνή του</a:t>
            </a:r>
          </a:p>
          <a:p>
            <a:r>
              <a:rPr lang="el-GR" sz="3600" b="1" u="sng" dirty="0" smtClean="0"/>
              <a:t>Κάνει επίδειξη της δύναμής του και της θέσης του, γιατί ο Αχιλλέας κλονίζει την εξουσία του</a:t>
            </a:r>
            <a:r>
              <a:rPr lang="el-GR" u="sng" dirty="0" smtClean="0"/>
              <a:t>.</a:t>
            </a:r>
            <a:endParaRPr lang="el-GR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Ποιες είναι οι αντιδράσεις του Αγαμέμνονα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el-GR" b="1" dirty="0" smtClean="0"/>
              <a:t>Φαρμακωμένος</a:t>
            </a:r>
          </a:p>
          <a:p>
            <a:r>
              <a:rPr lang="el-GR" b="1" dirty="0" smtClean="0"/>
              <a:t>Χολωμένος[ η έδρα των συναισθημάτων εστιάζεται στα σπλάχνα]  </a:t>
            </a:r>
          </a:p>
          <a:p>
            <a:r>
              <a:rPr lang="el-GR" b="1" dirty="0" smtClean="0"/>
              <a:t>Μαύρα τα σωθικά του</a:t>
            </a:r>
          </a:p>
          <a:p>
            <a:r>
              <a:rPr lang="el-GR" b="1" dirty="0" smtClean="0"/>
              <a:t>Τα μάτια του άστραφταν φλόγες</a:t>
            </a:r>
          </a:p>
          <a:p>
            <a:r>
              <a:rPr lang="el-GR" b="1" dirty="0" smtClean="0"/>
              <a:t>Με βλέμμα </a:t>
            </a:r>
            <a:r>
              <a:rPr lang="el-GR" b="1" dirty="0" err="1" smtClean="0"/>
              <a:t>κακοσήμαντο</a:t>
            </a:r>
            <a:endParaRPr lang="el-GR" b="1" dirty="0" smtClean="0"/>
          </a:p>
          <a:p>
            <a:r>
              <a:rPr lang="el-GR" b="1" u="sng" dirty="0" smtClean="0"/>
              <a:t>Όλα προετοιμάζουν / </a:t>
            </a:r>
            <a:r>
              <a:rPr lang="el-GR" b="1" u="sng" dirty="0" err="1" smtClean="0"/>
              <a:t>προοικονομούν</a:t>
            </a:r>
            <a:r>
              <a:rPr lang="el-GR" b="1" u="sng" dirty="0" smtClean="0"/>
              <a:t> το θυμό του</a:t>
            </a:r>
          </a:p>
          <a:p>
            <a:r>
              <a:rPr lang="el-GR" b="1" dirty="0" smtClean="0"/>
              <a:t>Δεν υπάρχει πιο  ζωντανή και κατατοπιστική περιγραφή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Γιατί αποκαλεί τον μάντη: μάντι κακών;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5257800"/>
          </a:xfrm>
          <a:solidFill>
            <a:srgbClr val="FF0000"/>
          </a:solidFill>
        </p:spPr>
        <p:txBody>
          <a:bodyPr>
            <a:noAutofit/>
          </a:bodyPr>
          <a:lstStyle/>
          <a:p>
            <a:r>
              <a:rPr lang="el-GR" sz="4800" b="1" dirty="0" smtClean="0"/>
              <a:t>Υπαινιγμός για τη θυσία της Ιφιγένειας </a:t>
            </a:r>
          </a:p>
          <a:p>
            <a:r>
              <a:rPr lang="el-GR" sz="4800" b="1" dirty="0" smtClean="0"/>
              <a:t>Επαναφορά στην αρχή του πολέμου</a:t>
            </a:r>
          </a:p>
          <a:p>
            <a:r>
              <a:rPr lang="el-GR" sz="4800" b="1" dirty="0" smtClean="0"/>
              <a:t>Αμφισβητεί την ικανότητα του Μάντη</a:t>
            </a:r>
            <a:endParaRPr lang="el-GR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Ύφος και τόνος του Αγαμέμνονα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2844" y="1357298"/>
            <a:ext cx="9001156" cy="550070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b="1" dirty="0" smtClean="0"/>
              <a:t>Απολογητικό ύφος</a:t>
            </a:r>
          </a:p>
          <a:p>
            <a:r>
              <a:rPr lang="el-GR" b="1" dirty="0" smtClean="0"/>
              <a:t>Δικαιολογεί τη συμπεριφορά του με βάση τα χαρίσματα της Χρυσηίδας</a:t>
            </a:r>
          </a:p>
          <a:p>
            <a:r>
              <a:rPr lang="el-GR" b="1" dirty="0" smtClean="0"/>
              <a:t>Η σύγκριση της Χρυσηίδας με την Κλυταιμνήστρα  τονίζει το μέγεθος της θυσίας που κάνει να την αποχωριστεί</a:t>
            </a:r>
          </a:p>
          <a:p>
            <a:r>
              <a:rPr lang="el-GR" b="1" dirty="0" smtClean="0"/>
              <a:t>Η υποχώρηση προκαλεί ανακούφιση στο στράτευμα </a:t>
            </a:r>
          </a:p>
          <a:p>
            <a:r>
              <a:rPr lang="el-GR" b="1" dirty="0" smtClean="0"/>
              <a:t>Παρουσιάζεται καλός αρχηγός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Μα, είναι δυνατόν μια σκλάβα να είναι η ιδανική γυναίκα;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l-GR" sz="4400" b="1" dirty="0" smtClean="0"/>
              <a:t>Είναι ανώτερη στην κλάση</a:t>
            </a:r>
          </a:p>
          <a:p>
            <a:r>
              <a:rPr lang="el-GR" sz="4400" b="1" dirty="0" smtClean="0"/>
              <a:t>Στο ανάστημα</a:t>
            </a:r>
          </a:p>
          <a:p>
            <a:r>
              <a:rPr lang="el-GR" sz="4400" b="1" dirty="0" smtClean="0"/>
              <a:t>Στα έργα</a:t>
            </a:r>
          </a:p>
          <a:p>
            <a:r>
              <a:rPr lang="el-GR" sz="4400" b="1" dirty="0" smtClean="0"/>
              <a:t>Δηλ,  η ιδανική γυναίκα στην ομηρική κοινωνία</a:t>
            </a:r>
          </a:p>
          <a:p>
            <a:r>
              <a:rPr lang="el-GR" sz="4400" b="1" dirty="0" smtClean="0"/>
              <a:t>Είναι ψηλή, αρχοντική, επιδέξια και ικανή</a:t>
            </a:r>
            <a:endParaRPr lang="el-G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 όρος που προκαλεί ένταση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214422"/>
            <a:ext cx="8929718" cy="564357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l-GR" sz="4400" b="1" dirty="0" smtClean="0"/>
              <a:t>Ζητάει ως αντάλλαγμα για τη θυσία που κάνει, άλλο δώρο= γέρας</a:t>
            </a:r>
          </a:p>
          <a:p>
            <a:r>
              <a:rPr lang="el-GR" sz="4400" b="1" dirty="0" smtClean="0"/>
              <a:t>Ο πρώτος των </a:t>
            </a:r>
            <a:r>
              <a:rPr lang="el-GR" sz="4400" b="1" dirty="0" err="1" smtClean="0"/>
              <a:t>Αργείων</a:t>
            </a:r>
            <a:r>
              <a:rPr lang="el-GR" sz="4400" b="1" dirty="0" smtClean="0"/>
              <a:t> δεν μπορεί να μείνει αδώρητος</a:t>
            </a:r>
          </a:p>
          <a:p>
            <a:r>
              <a:rPr lang="el-GR" sz="4400" b="1" dirty="0" smtClean="0"/>
              <a:t>Το δώρο είναι η υλική απόδειξη της τιμής και της δόξας για έναν ήρωα</a:t>
            </a:r>
            <a:endParaRPr lang="el-G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 Αχιλλέας χωρίς διάθεση αντιπαράθεσης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l-GR" sz="4000" b="1" dirty="0" smtClean="0"/>
              <a:t>Η επιχειρηματολογία του Αχιλλέα:</a:t>
            </a:r>
          </a:p>
          <a:p>
            <a:pPr marL="742950" indent="-742950">
              <a:buFont typeface="+mj-lt"/>
              <a:buAutoNum type="arabicPeriod"/>
            </a:pPr>
            <a:r>
              <a:rPr lang="el-GR" sz="4000" b="1" dirty="0" smtClean="0"/>
              <a:t>Δεν υπάρχουν άλλα λάφυρα</a:t>
            </a:r>
          </a:p>
          <a:p>
            <a:pPr marL="742950" indent="-742950">
              <a:buFont typeface="+mj-lt"/>
              <a:buAutoNum type="arabicPeriod"/>
            </a:pPr>
            <a:r>
              <a:rPr lang="el-GR" sz="4000" b="1" dirty="0" smtClean="0"/>
              <a:t>Όλα μοιράστηκαν</a:t>
            </a:r>
          </a:p>
          <a:p>
            <a:pPr marL="742950" indent="-742950">
              <a:buFont typeface="+mj-lt"/>
              <a:buAutoNum type="arabicPeriod"/>
            </a:pPr>
            <a:r>
              <a:rPr lang="el-GR" sz="4000" b="1" dirty="0" smtClean="0"/>
              <a:t>Δεν είναι σωστό να ξαναμοιραστούν</a:t>
            </a:r>
          </a:p>
          <a:p>
            <a:pPr marL="742950" indent="-742950">
              <a:buFont typeface="+mj-lt"/>
              <a:buAutoNum type="arabicPeriod"/>
            </a:pPr>
            <a:r>
              <a:rPr lang="el-GR" sz="4000" b="1" dirty="0" smtClean="0"/>
              <a:t>Η ανταμοιβή αναβάλλεται για το μέλλον</a:t>
            </a:r>
          </a:p>
          <a:p>
            <a:r>
              <a:rPr lang="el-GR" sz="4000" b="1" dirty="0" smtClean="0"/>
              <a:t>[  θα ….αν]</a:t>
            </a:r>
          </a:p>
          <a:p>
            <a:r>
              <a:rPr lang="el-GR" sz="4000" b="1" dirty="0" smtClean="0"/>
              <a:t>Πράγμα αρκετά αβέβαιο</a:t>
            </a:r>
            <a:endParaRPr lang="el-G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 Αγαμέμνονας αντιδρά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2844" y="1142984"/>
            <a:ext cx="9001156" cy="5715016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l-GR" sz="4400" b="1" dirty="0" smtClean="0"/>
              <a:t>Θεωρεί ότι τον εξαπατούν και κυρίως ο Αχιλλέας</a:t>
            </a:r>
          </a:p>
          <a:p>
            <a:r>
              <a:rPr lang="el-GR" sz="4400" b="1" u="sng" dirty="0" smtClean="0"/>
              <a:t>Η σύγκριση</a:t>
            </a:r>
            <a:r>
              <a:rPr lang="el-GR" sz="4400" b="1" dirty="0" smtClean="0"/>
              <a:t>:  να έχεις εσύ και </a:t>
            </a:r>
            <a:r>
              <a:rPr lang="el-GR" sz="4400" b="1" dirty="0" err="1" smtClean="0"/>
              <a:t>γω</a:t>
            </a:r>
            <a:r>
              <a:rPr lang="el-GR" sz="4400" b="1" dirty="0" smtClean="0"/>
              <a:t> να το στερούμαι- δεν συνάδει με τη θέση του στο στράτευμα</a:t>
            </a:r>
          </a:p>
          <a:p>
            <a:r>
              <a:rPr lang="el-GR" sz="4400" b="1" u="sng" dirty="0" smtClean="0"/>
              <a:t>Η υπόθεση- </a:t>
            </a:r>
            <a:r>
              <a:rPr lang="el-GR" sz="4400" b="1" dirty="0" smtClean="0"/>
              <a:t>αν δε  λάβω </a:t>
            </a:r>
            <a:r>
              <a:rPr lang="el-GR" sz="4400" b="1" dirty="0" err="1" smtClean="0"/>
              <a:t>δώρο…θα</a:t>
            </a:r>
            <a:r>
              <a:rPr lang="el-GR" sz="4400" b="1" dirty="0" smtClean="0"/>
              <a:t> πάρω το δικό σου ή του Αίαντα ή του Οδυσσέα-  </a:t>
            </a:r>
            <a:r>
              <a:rPr lang="el-GR" sz="4400" b="1" u="sng" dirty="0" smtClean="0"/>
              <a:t>γίνεται απειλή</a:t>
            </a:r>
            <a:endParaRPr lang="el-GR" sz="44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Η…η…η</a:t>
            </a:r>
            <a:r>
              <a:rPr lang="el-GR" dirty="0" smtClean="0"/>
              <a:t>…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l-GR" sz="4400" b="1" dirty="0" smtClean="0"/>
              <a:t>Η διάζευξη καθυστερεί εσκεμμένα τη </a:t>
            </a:r>
            <a:r>
              <a:rPr lang="el-GR" sz="4400" b="1" dirty="0" smtClean="0"/>
              <a:t>σύγκρουση /αναβολή της λύσης</a:t>
            </a:r>
            <a:endParaRPr lang="el-GR" sz="4400" b="1" dirty="0" smtClean="0"/>
          </a:p>
          <a:p>
            <a:r>
              <a:rPr lang="el-GR" sz="4400" b="1" dirty="0" smtClean="0"/>
              <a:t> αμβλύνεται η προσωπική αντιπαράθεση</a:t>
            </a:r>
          </a:p>
          <a:p>
            <a:r>
              <a:rPr lang="el-GR" sz="4400" b="1" dirty="0" smtClean="0"/>
              <a:t>Προέχει η εκτέλεση της επιστροφής  της Χρυσηίδας και απαλλαγή από το λοιμό</a:t>
            </a:r>
          </a:p>
          <a:p>
            <a:endParaRPr lang="el-G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559</Words>
  <PresentationFormat>Προβολή στην οθόνη (4:3)</PresentationFormat>
  <Paragraphs>78</Paragraphs>
  <Slides>15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Θέμα του Office</vt:lpstr>
      <vt:lpstr>Ποιες είναι οι αντιδράσεις του Αγαμέμνονα; </vt:lpstr>
      <vt:lpstr>Ποιες είναι οι αντιδράσεις του Αγαμέμνονα</vt:lpstr>
      <vt:lpstr>Γιατί αποκαλεί τον μάντη: μάντι κακών; </vt:lpstr>
      <vt:lpstr>Ύφος και τόνος του Αγαμέμνονα</vt:lpstr>
      <vt:lpstr>Μα, είναι δυνατόν μια σκλάβα να είναι η ιδανική γυναίκα;</vt:lpstr>
      <vt:lpstr>Ο όρος που προκαλεί ένταση</vt:lpstr>
      <vt:lpstr>Ο Αχιλλέας χωρίς διάθεση αντιπαράθεσης</vt:lpstr>
      <vt:lpstr>Ο Αγαμέμνονας αντιδρά</vt:lpstr>
      <vt:lpstr>Η…η…η…</vt:lpstr>
      <vt:lpstr>Συ Πηλείδη…ω τρομερέ και μόνε</vt:lpstr>
      <vt:lpstr>Επιλεκτικός μηχανισμός της αντίληψης</vt:lpstr>
      <vt:lpstr>Η άγρια αντίδραση</vt:lpstr>
      <vt:lpstr>Ο Αχιλλέας ασκεί κριτική απέναντι στον πόλεμο</vt:lpstr>
      <vt:lpstr>Ποια η αξία του δώρου; </vt:lpstr>
      <vt:lpstr>Ο Αγαμέμνονας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Ποιες είναι οι αντιδράσεις του Αγαμέμνονα; </dc:title>
  <dc:creator>Μπαρδανίκα Φανή</dc:creator>
  <cp:lastModifiedBy>Μπαρδανίκα Φανή</cp:lastModifiedBy>
  <cp:revision>10</cp:revision>
  <dcterms:created xsi:type="dcterms:W3CDTF">2015-10-18T18:28:39Z</dcterms:created>
  <dcterms:modified xsi:type="dcterms:W3CDTF">2015-10-18T19:32:19Z</dcterms:modified>
</cp:coreProperties>
</file>