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66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4630400" cy="8229600"/>
  <p:notesSz cx="8229600" cy="14630400"/>
  <p:embeddedFontLst>
    <p:embeddedFont>
      <p:font typeface="Cabin" panose="020B0604020202020204" charset="0"/>
      <p:regular r:id="rId14"/>
    </p:embeddedFont>
    <p:embeddedFont>
      <p:font typeface="Unbounded" panose="020B0604020202020204" charset="0"/>
      <p:regular r:id="rId15"/>
    </p:embeddedFont>
  </p:embeddedFontLst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1" d="100"/>
          <a:sy n="71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45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photodentro.edu.gr/v/item/ds/8521/10400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2656761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Μετρήσεις Χρόνου – Η Ακρίβεια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4423767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Φυσική Α' Γυμνασίου: Εξερευνώντας τη μέτρηση του χρόνου και την ακρίβεια των οργάνων μέτρησης μέσα από πειράματα και παρατηρήσεις.</a:t>
            </a:r>
            <a:endParaRPr lang="en-US" sz="1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558171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Το Ατομικό Ρολόι</a:t>
            </a:r>
            <a:endParaRPr lang="en-US" sz="44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2581" y="2908800"/>
            <a:ext cx="3493244" cy="24120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9791878" y="2556851"/>
            <a:ext cx="3366492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Το Ακριβέστερο Όργανο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9791878" y="2976562"/>
            <a:ext cx="4650105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Το ατομικό ρολόι είναι το πιο ακριβές όργανο μέτρησης χρόνου στην εποχή μας. Βασίζεται στις ταλαντώσεις ατόμων και επιτυγχάνει εξαιρετική ακρίβεια.</a:t>
            </a:r>
            <a:endParaRPr lang="en-US" sz="1850" dirty="0"/>
          </a:p>
        </p:txBody>
      </p:sp>
      <p:sp>
        <p:nvSpPr>
          <p:cNvPr id="7" name="Text 3"/>
          <p:cNvSpPr/>
          <p:nvPr/>
        </p:nvSpPr>
        <p:spPr>
          <a:xfrm>
            <a:off x="9811048" y="4746264"/>
            <a:ext cx="4291132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Η ακρίβειά του φτάνει σε κλάσματα του δευτερολέπτου ανά εκατομμύρια χρόνια!</a:t>
            </a:r>
            <a:endParaRPr lang="en-US" sz="1850" dirty="0"/>
          </a:p>
        </p:txBody>
      </p:sp>
      <p:sp>
        <p:nvSpPr>
          <p:cNvPr id="8" name="Shape 4"/>
          <p:cNvSpPr/>
          <p:nvPr/>
        </p:nvSpPr>
        <p:spPr>
          <a:xfrm>
            <a:off x="9526590" y="4678502"/>
            <a:ext cx="30480" cy="1149072"/>
          </a:xfrm>
          <a:prstGeom prst="rect">
            <a:avLst/>
          </a:prstGeom>
          <a:solidFill>
            <a:srgbClr val="0A988B"/>
          </a:solidFill>
          <a:ln/>
        </p:spPr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A1683128-9F93-4D2E-934A-75D90CEF40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3318" y="6402110"/>
            <a:ext cx="3072650" cy="9754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E810510-5B20-8DA9-0B47-8ED29A2B08F3}"/>
              </a:ext>
            </a:extLst>
          </p:cNvPr>
          <p:cNvSpPr txBox="1"/>
          <p:nvPr/>
        </p:nvSpPr>
        <p:spPr>
          <a:xfrm>
            <a:off x="5865286" y="6402110"/>
            <a:ext cx="4589145" cy="1515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50" dirty="0">
                <a:solidFill>
                  <a:srgbClr val="CAD6DE"/>
                </a:solidFill>
                <a:latin typeface="Cabin" pitchFamily="34" charset="0"/>
              </a:rPr>
              <a:t>Τα σύγχρονα ατομικά ρολόγια καταμετρούν 9.192.631.770 ταλαντώσεις, αντιστοιχίζοντας αυτές σε 1 δευτερόλεπτο. Ένα τέτοιο ρολόι παρέχει ακρίβεια 1 δευτερολέπτου ανά 316.000 χρόνια!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95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3429" y="599837"/>
            <a:ext cx="7617143" cy="1283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Συμπεράσματα και Εφαρμογές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763429" y="2210038"/>
            <a:ext cx="3699510" cy="2283619"/>
          </a:xfrm>
          <a:prstGeom prst="roundRect">
            <a:avLst>
              <a:gd name="adj" fmla="val 1433"/>
            </a:avLst>
          </a:prstGeom>
          <a:solidFill>
            <a:srgbClr val="1C3645"/>
          </a:solidFill>
          <a:ln/>
        </p:spPr>
      </p:sp>
      <p:sp>
        <p:nvSpPr>
          <p:cNvPr id="5" name="Text 2"/>
          <p:cNvSpPr/>
          <p:nvPr/>
        </p:nvSpPr>
        <p:spPr>
          <a:xfrm>
            <a:off x="981551" y="2428161"/>
            <a:ext cx="2566273" cy="320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Ακρίβεια Οργάνων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981551" y="2879646"/>
            <a:ext cx="3263265" cy="13958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Τα ψηφιακά όργανα προσφέρουν μεγαλύτερη ακρίβεια από τα αναλογικά για μικρές χρονικές διάρκειες.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4681061" y="2210038"/>
            <a:ext cx="3699510" cy="2283619"/>
          </a:xfrm>
          <a:prstGeom prst="roundRect">
            <a:avLst>
              <a:gd name="adj" fmla="val 1433"/>
            </a:avLst>
          </a:prstGeom>
          <a:solidFill>
            <a:srgbClr val="1C3645"/>
          </a:solidFill>
          <a:ln/>
        </p:spPr>
      </p:sp>
      <p:sp>
        <p:nvSpPr>
          <p:cNvPr id="8" name="Text 5"/>
          <p:cNvSpPr/>
          <p:nvPr/>
        </p:nvSpPr>
        <p:spPr>
          <a:xfrm>
            <a:off x="4899184" y="2428161"/>
            <a:ext cx="2566273" cy="320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Μέση Τιμή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4899184" y="2879646"/>
            <a:ext cx="3263265" cy="13958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Πολλαπλές μετρήσεις και υπολογισμός μέσης τιμής μειώνουν τα σφάλματα και αυξάνουν την αξιοπιστία.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763429" y="4711779"/>
            <a:ext cx="7617143" cy="1585674"/>
          </a:xfrm>
          <a:prstGeom prst="roundRect">
            <a:avLst>
              <a:gd name="adj" fmla="val 2064"/>
            </a:avLst>
          </a:prstGeom>
          <a:solidFill>
            <a:srgbClr val="1C3645"/>
          </a:solidFill>
          <a:ln/>
        </p:spPr>
      </p:sp>
      <p:sp>
        <p:nvSpPr>
          <p:cNvPr id="11" name="Text 8"/>
          <p:cNvSpPr/>
          <p:nvPr/>
        </p:nvSpPr>
        <p:spPr>
          <a:xfrm>
            <a:off x="981551" y="4929902"/>
            <a:ext cx="2566273" cy="320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Επιλογή Οργάνου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981551" y="5381387"/>
            <a:ext cx="7180898" cy="697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Η απαιτούμενη ακρίβεια εξαρτάται από το φαινόμενο που μελετάμε και τον σκοπό της μέτρησης.</a:t>
            </a:r>
            <a:endParaRPr lang="en-US" sz="1700" dirty="0"/>
          </a:p>
        </p:txBody>
      </p:sp>
      <p:sp>
        <p:nvSpPr>
          <p:cNvPr id="13" name="Shape 10"/>
          <p:cNvSpPr/>
          <p:nvPr/>
        </p:nvSpPr>
        <p:spPr>
          <a:xfrm>
            <a:off x="763429" y="6651907"/>
            <a:ext cx="7617143" cy="34885"/>
          </a:xfrm>
          <a:prstGeom prst="rect">
            <a:avLst/>
          </a:prstGeom>
          <a:solidFill>
            <a:srgbClr val="CAD6DE">
              <a:alpha val="50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763429" y="6932176"/>
            <a:ext cx="7617143" cy="697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Η κατανόηση της ακρίβειας στη μέτρηση του χρόνου είναι θεμελιώδης για την επιστημονική έρευνα και την καθημερινή ζωή.</a:t>
            </a:r>
            <a:endParaRPr lang="en-US" sz="17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750695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Τι Σημαίνει Μέτρηση Χρόνου;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375701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Ορισμός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4348282"/>
            <a:ext cx="3442335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Η μέτρηση χρόνου αναφέρεται στη χρονική διάρκεια που μεσολαβεί μεταξύ δύο γεγονότων ή μεταξύ της αρχής και του τέλους ενός γεγονότος.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4871561" y="375701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Τρόποι Μέτρησης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4871561" y="4348282"/>
            <a:ext cx="34423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Ηλιακά ρολόγια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4871561" y="4815007"/>
            <a:ext cx="34423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Μηχανικά ρολόγια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4871561" y="5281732"/>
            <a:ext cx="34423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Ψηφιακά χρονόμετρα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4871561" y="5748457"/>
            <a:ext cx="34423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Ατομικά ρολόγια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551509"/>
            <a:ext cx="859786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Αναλογικά και Ψηφιακά Όργανα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403348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Αναλογικά Ρολόγια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4529018"/>
            <a:ext cx="4118848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Χρησιμοποιούν δείκτες για την ένδειξη του χρόνου με συνεχή κίνηση.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5255776" y="403348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Ψηφιακά Ρολόγια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255776" y="4529018"/>
            <a:ext cx="4118848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Εμφανίζουν τον χρόνο με αριθμητικές ενδείξεις, συχνά με μεγαλύτερη ακρίβεια.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9673828" y="403348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Χρονόμετρα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673828" y="4529018"/>
            <a:ext cx="4118848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Ειδικά όργανα για ακριβείς μετρήσεις με ακρίβεια εκατοστών του δευτερολέπτου.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B1954380-9244-DABF-252B-2FD6B0071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275" y="3550366"/>
            <a:ext cx="4399920" cy="15120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CA21F3E7-D90A-B2A2-EB91-81D21F367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815" y="2452366"/>
            <a:ext cx="2578296" cy="2592000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0AC0911C-FC16-6951-67C9-C336971F2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8220" y="2434366"/>
            <a:ext cx="2563904" cy="26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48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602581"/>
            <a:ext cx="669440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Ακρίβεια ανά Εφαρμογή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785348"/>
            <a:ext cx="6357818" cy="1801177"/>
          </a:xfrm>
          <a:prstGeom prst="roundRect">
            <a:avLst>
              <a:gd name="adj" fmla="val 8123"/>
            </a:avLst>
          </a:prstGeom>
          <a:solidFill>
            <a:srgbClr val="112836"/>
          </a:solidFill>
          <a:ln w="30480">
            <a:solidFill>
              <a:srgbClr val="0A988B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07244" y="2785348"/>
            <a:ext cx="121920" cy="1801177"/>
          </a:xfrm>
          <a:prstGeom prst="roundRect">
            <a:avLst>
              <a:gd name="adj" fmla="val 29451"/>
            </a:avLst>
          </a:prstGeom>
          <a:solidFill>
            <a:srgbClr val="0A988B"/>
          </a:solidFill>
          <a:ln/>
        </p:spPr>
      </p:sp>
      <p:sp>
        <p:nvSpPr>
          <p:cNvPr id="5" name="Text 3"/>
          <p:cNvSpPr/>
          <p:nvPr/>
        </p:nvSpPr>
        <p:spPr>
          <a:xfrm>
            <a:off x="1198959" y="3055144"/>
            <a:ext cx="410527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Επίσκεψη στον Οφθαλμίατρο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98959" y="3550682"/>
            <a:ext cx="572678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Απαιτείται ακρίβεια ημερών ή εβδομάδων για τον προγραμματισμό ραντεβού.</a:t>
            </a:r>
            <a:endParaRPr lang="en-US" sz="1850" dirty="0"/>
          </a:p>
        </p:txBody>
      </p:sp>
      <p:sp>
        <p:nvSpPr>
          <p:cNvPr id="7" name="Shape 5"/>
          <p:cNvSpPr/>
          <p:nvPr/>
        </p:nvSpPr>
        <p:spPr>
          <a:xfrm>
            <a:off x="7434858" y="2785348"/>
            <a:ext cx="6357818" cy="1801177"/>
          </a:xfrm>
          <a:prstGeom prst="roundRect">
            <a:avLst>
              <a:gd name="adj" fmla="val 8123"/>
            </a:avLst>
          </a:prstGeom>
          <a:solidFill>
            <a:srgbClr val="112836"/>
          </a:solidFill>
          <a:ln w="30480">
            <a:solidFill>
              <a:srgbClr val="0A988B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7404378" y="2785348"/>
            <a:ext cx="121920" cy="1801177"/>
          </a:xfrm>
          <a:prstGeom prst="roundRect">
            <a:avLst>
              <a:gd name="adj" fmla="val 29451"/>
            </a:avLst>
          </a:prstGeom>
          <a:solidFill>
            <a:srgbClr val="0A988B"/>
          </a:solidFill>
          <a:ln/>
        </p:spPr>
      </p:sp>
      <p:sp>
        <p:nvSpPr>
          <p:cNvPr id="9" name="Text 7"/>
          <p:cNvSpPr/>
          <p:nvPr/>
        </p:nvSpPr>
        <p:spPr>
          <a:xfrm>
            <a:off x="7796093" y="3055144"/>
            <a:ext cx="412908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Αγώνας Δρόμου 100 Μέτρων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796093" y="3550682"/>
            <a:ext cx="572678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Απαραίτητη ακρίβεια εκατοστών του δευτερολέπτου για τη διάκριση των αθλητών.</a:t>
            </a:r>
            <a:endParaRPr lang="en-US" sz="1850" dirty="0"/>
          </a:p>
        </p:txBody>
      </p:sp>
      <p:sp>
        <p:nvSpPr>
          <p:cNvPr id="11" name="Shape 9"/>
          <p:cNvSpPr/>
          <p:nvPr/>
        </p:nvSpPr>
        <p:spPr>
          <a:xfrm>
            <a:off x="837724" y="4825841"/>
            <a:ext cx="6357818" cy="1801177"/>
          </a:xfrm>
          <a:prstGeom prst="roundRect">
            <a:avLst>
              <a:gd name="adj" fmla="val 8123"/>
            </a:avLst>
          </a:prstGeom>
          <a:solidFill>
            <a:srgbClr val="112836"/>
          </a:solidFill>
          <a:ln w="30480">
            <a:solidFill>
              <a:srgbClr val="0A988B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807244" y="4825841"/>
            <a:ext cx="121920" cy="1801177"/>
          </a:xfrm>
          <a:prstGeom prst="roundRect">
            <a:avLst>
              <a:gd name="adj" fmla="val 29451"/>
            </a:avLst>
          </a:prstGeom>
          <a:solidFill>
            <a:srgbClr val="0A988B"/>
          </a:solidFill>
          <a:ln/>
        </p:spPr>
      </p:sp>
      <p:sp>
        <p:nvSpPr>
          <p:cNvPr id="13" name="Text 11"/>
          <p:cNvSpPr/>
          <p:nvPr/>
        </p:nvSpPr>
        <p:spPr>
          <a:xfrm>
            <a:off x="1198959" y="509563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Διδακτική Ώρα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198959" y="5591175"/>
            <a:ext cx="572678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Αρκεί ακρίβεια λεπτών για τη διαχείριση του σχολικού προγράμματος.</a:t>
            </a:r>
            <a:endParaRPr lang="en-US" sz="1850" dirty="0"/>
          </a:p>
        </p:txBody>
      </p:sp>
      <p:sp>
        <p:nvSpPr>
          <p:cNvPr id="15" name="Shape 13"/>
          <p:cNvSpPr/>
          <p:nvPr/>
        </p:nvSpPr>
        <p:spPr>
          <a:xfrm>
            <a:off x="7434858" y="4825841"/>
            <a:ext cx="6357818" cy="1801177"/>
          </a:xfrm>
          <a:prstGeom prst="roundRect">
            <a:avLst>
              <a:gd name="adj" fmla="val 8123"/>
            </a:avLst>
          </a:prstGeom>
          <a:solidFill>
            <a:srgbClr val="112836"/>
          </a:solidFill>
          <a:ln w="30480">
            <a:solidFill>
              <a:srgbClr val="0A988B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7404378" y="4825841"/>
            <a:ext cx="121920" cy="1801177"/>
          </a:xfrm>
          <a:prstGeom prst="roundRect">
            <a:avLst>
              <a:gd name="adj" fmla="val 29451"/>
            </a:avLst>
          </a:prstGeom>
          <a:solidFill>
            <a:srgbClr val="0A988B"/>
          </a:solidFill>
          <a:ln/>
        </p:spPr>
      </p:sp>
      <p:sp>
        <p:nvSpPr>
          <p:cNvPr id="17" name="Text 15"/>
          <p:cNvSpPr/>
          <p:nvPr/>
        </p:nvSpPr>
        <p:spPr>
          <a:xfrm>
            <a:off x="7796093" y="5095637"/>
            <a:ext cx="2953822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Γεωλογικό Πέτρωμα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7796093" y="5591175"/>
            <a:ext cx="572678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Χρειάζεται ακρίβεια εκατομμυρίων ετών για τη χρονολόγηση πετρωμάτων.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412200"/>
            <a:ext cx="618077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Πείραμα με Εκκρεμές</a:t>
            </a:r>
            <a:endParaRPr lang="en-US" sz="44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124" y="2744391"/>
            <a:ext cx="1844040" cy="227838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9552623" y="271450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Υλικά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9552623" y="3305770"/>
            <a:ext cx="424755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Λεπτό σχοινί (μήκους ~0,5 μ)</a:t>
            </a:r>
            <a:endParaRPr lang="en-US" sz="1850" dirty="0"/>
          </a:p>
        </p:txBody>
      </p:sp>
      <p:sp>
        <p:nvSpPr>
          <p:cNvPr id="7" name="Text 3"/>
          <p:cNvSpPr/>
          <p:nvPr/>
        </p:nvSpPr>
        <p:spPr>
          <a:xfrm>
            <a:off x="9552623" y="3772495"/>
            <a:ext cx="424755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Μικρό βαρύ αντικείμενο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9552623" y="4239220"/>
            <a:ext cx="424755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Ρολόγια με διαφορετική ακρίβεια</a:t>
            </a:r>
            <a:endParaRPr lang="en-US" sz="1850" dirty="0"/>
          </a:p>
        </p:txBody>
      </p:sp>
      <p:sp>
        <p:nvSpPr>
          <p:cNvPr id="9" name="Text 5"/>
          <p:cNvSpPr/>
          <p:nvPr/>
        </p:nvSpPr>
        <p:spPr>
          <a:xfrm>
            <a:off x="9552623" y="486156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Στόχος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9552623" y="5452824"/>
            <a:ext cx="424755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Μέτρηση του χρόνου 10 πλήρων ταλαντώσεων για τη σύγκριση ακρίβειας οργάνων.</a:t>
            </a:r>
            <a:endParaRPr lang="en-US" sz="185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FE993B-CB65-67CE-87E6-BE988E38F4F7}"/>
              </a:ext>
            </a:extLst>
          </p:cNvPr>
          <p:cNvSpPr txBox="1"/>
          <p:nvPr/>
        </p:nvSpPr>
        <p:spPr>
          <a:xfrm>
            <a:off x="6755803" y="7063144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 err="1">
                <a:hlinkClick r:id="rId5"/>
              </a:rPr>
              <a:t>Φωτόδεντρο</a:t>
            </a:r>
            <a:r>
              <a:rPr lang="el-GR" dirty="0">
                <a:hlinkClick r:id="rId5"/>
              </a:rPr>
              <a:t> - Προβολή αντικειμένου</a:t>
            </a:r>
            <a:endParaRPr lang="el-G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14199"/>
            <a:ext cx="6306026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Διαδικασία Πειράματος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396966"/>
            <a:ext cx="23931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Unbounded Light" pitchFamily="34" charset="0"/>
                <a:ea typeface="Unbounded Light" pitchFamily="34" charset="-122"/>
                <a:cs typeface="Unbounded Light" pitchFamily="34" charset="-120"/>
              </a:rPr>
              <a:t>01</a:t>
            </a:r>
            <a:endParaRPr lang="en-US" sz="1850" dirty="0"/>
          </a:p>
        </p:txBody>
      </p:sp>
      <p:sp>
        <p:nvSpPr>
          <p:cNvPr id="4" name="Shape 2"/>
          <p:cNvSpPr/>
          <p:nvPr/>
        </p:nvSpPr>
        <p:spPr>
          <a:xfrm>
            <a:off x="837724" y="2773323"/>
            <a:ext cx="6357818" cy="30480"/>
          </a:xfrm>
          <a:prstGeom prst="rect">
            <a:avLst/>
          </a:prstGeom>
          <a:solidFill>
            <a:srgbClr val="1C3645"/>
          </a:solidFill>
          <a:ln/>
        </p:spPr>
      </p:sp>
      <p:sp>
        <p:nvSpPr>
          <p:cNvPr id="5" name="Text 3"/>
          <p:cNvSpPr/>
          <p:nvPr/>
        </p:nvSpPr>
        <p:spPr>
          <a:xfrm>
            <a:off x="837724" y="295394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Προετοιμασία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837724" y="3449479"/>
            <a:ext cx="635781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Δέσε το αντικείμενο στο σχοινί και κρέμασέ το σε ψηλό σημείο. Άφησέ το να ηρεμήσει σε κατακόρυφη θέση.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7434858" y="2396966"/>
            <a:ext cx="23931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Unbounded Light" pitchFamily="34" charset="0"/>
                <a:ea typeface="Unbounded Light" pitchFamily="34" charset="-122"/>
                <a:cs typeface="Unbounded Light" pitchFamily="34" charset="-120"/>
              </a:rPr>
              <a:t>02</a:t>
            </a:r>
            <a:endParaRPr lang="en-US" sz="1850" dirty="0"/>
          </a:p>
        </p:txBody>
      </p:sp>
      <p:sp>
        <p:nvSpPr>
          <p:cNvPr id="8" name="Shape 6"/>
          <p:cNvSpPr/>
          <p:nvPr/>
        </p:nvSpPr>
        <p:spPr>
          <a:xfrm>
            <a:off x="7434858" y="2773323"/>
            <a:ext cx="6357818" cy="30480"/>
          </a:xfrm>
          <a:prstGeom prst="rect">
            <a:avLst/>
          </a:prstGeom>
          <a:solidFill>
            <a:srgbClr val="1C3645"/>
          </a:solidFill>
          <a:ln/>
        </p:spPr>
      </p:sp>
      <p:sp>
        <p:nvSpPr>
          <p:cNvPr id="9" name="Text 7"/>
          <p:cNvSpPr/>
          <p:nvPr/>
        </p:nvSpPr>
        <p:spPr>
          <a:xfrm>
            <a:off x="7434858" y="2953941"/>
            <a:ext cx="283928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Έναρξη Ταλάντωσης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434858" y="3449479"/>
            <a:ext cx="635781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Απομάκρυνε λίγο το αντικείμενο και άφησέ το να ταλαντώνεται ελεύθερα αριστερά-δεξιά.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837724" y="4634270"/>
            <a:ext cx="23931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Unbounded Light" pitchFamily="34" charset="0"/>
                <a:ea typeface="Unbounded Light" pitchFamily="34" charset="-122"/>
                <a:cs typeface="Unbounded Light" pitchFamily="34" charset="-120"/>
              </a:rPr>
              <a:t>03</a:t>
            </a:r>
            <a:endParaRPr lang="en-US" sz="1850" dirty="0"/>
          </a:p>
        </p:txBody>
      </p:sp>
      <p:sp>
        <p:nvSpPr>
          <p:cNvPr id="12" name="Shape 10"/>
          <p:cNvSpPr/>
          <p:nvPr/>
        </p:nvSpPr>
        <p:spPr>
          <a:xfrm>
            <a:off x="837724" y="5010626"/>
            <a:ext cx="6357818" cy="30480"/>
          </a:xfrm>
          <a:prstGeom prst="rect">
            <a:avLst/>
          </a:prstGeom>
          <a:solidFill>
            <a:srgbClr val="1C3645"/>
          </a:solidFill>
          <a:ln/>
        </p:spPr>
      </p:sp>
      <p:sp>
        <p:nvSpPr>
          <p:cNvPr id="13" name="Text 11"/>
          <p:cNvSpPr/>
          <p:nvPr/>
        </p:nvSpPr>
        <p:spPr>
          <a:xfrm>
            <a:off x="837724" y="519124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Μέτρηση Χρόνου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837724" y="5686782"/>
            <a:ext cx="6357818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Κάθε μαθητής μετρά με το ρολόι του τον χρόνο για 10 πλήρεις ταλαντώσεις, χωρίς να βλέπει τις μετρήσεις των άλλων.</a:t>
            </a:r>
            <a:endParaRPr lang="en-US" sz="1850" dirty="0"/>
          </a:p>
        </p:txBody>
      </p:sp>
      <p:sp>
        <p:nvSpPr>
          <p:cNvPr id="15" name="Text 13"/>
          <p:cNvSpPr/>
          <p:nvPr/>
        </p:nvSpPr>
        <p:spPr>
          <a:xfrm>
            <a:off x="7434858" y="4634270"/>
            <a:ext cx="23931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Unbounded Light" pitchFamily="34" charset="0"/>
                <a:ea typeface="Unbounded Light" pitchFamily="34" charset="-122"/>
                <a:cs typeface="Unbounded Light" pitchFamily="34" charset="-120"/>
              </a:rPr>
              <a:t>04</a:t>
            </a:r>
            <a:endParaRPr lang="en-US" sz="1850" dirty="0"/>
          </a:p>
        </p:txBody>
      </p:sp>
      <p:sp>
        <p:nvSpPr>
          <p:cNvPr id="16" name="Shape 14"/>
          <p:cNvSpPr/>
          <p:nvPr/>
        </p:nvSpPr>
        <p:spPr>
          <a:xfrm>
            <a:off x="7434858" y="5010626"/>
            <a:ext cx="6357818" cy="30480"/>
          </a:xfrm>
          <a:prstGeom prst="rect">
            <a:avLst/>
          </a:prstGeom>
          <a:solidFill>
            <a:srgbClr val="1C3645"/>
          </a:solidFill>
          <a:ln/>
        </p:spPr>
      </p:sp>
      <p:sp>
        <p:nvSpPr>
          <p:cNvPr id="17" name="Text 15"/>
          <p:cNvSpPr/>
          <p:nvPr/>
        </p:nvSpPr>
        <p:spPr>
          <a:xfrm>
            <a:off x="7434858" y="5191244"/>
            <a:ext cx="3915847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Καταγραφή Αποτελεσμάτων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7434858" y="5686782"/>
            <a:ext cx="635781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Γράψε τις τιμές στον πίνακα: αναλογικά ρολόγια στη 2η στήλη, ψηφιακά στην 4η στήλη.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972979"/>
            <a:ext cx="605182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Ανάλυση Μετρήσεων</a:t>
            </a:r>
            <a:endParaRPr lang="en-US" sz="44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124" y="2035969"/>
            <a:ext cx="1196816" cy="174021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760256" y="227528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Σύγκριση Τιμών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760256" y="2770823"/>
            <a:ext cx="6032421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Παρατήρησε διαφορές μεταξύ των μετρήσεων με αναλογικά και ψηφιακά όργανα.</a:t>
            </a:r>
            <a:endParaRPr lang="en-US" sz="18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124" y="3776186"/>
            <a:ext cx="1196816" cy="174021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760256" y="4015502"/>
            <a:ext cx="358413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Υπολογισμός Μέσης Τιμής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760256" y="4511040"/>
            <a:ext cx="6032421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Άθροισε τις τιμές και διαίρεσε με το πλήθος τους για τη μέση τιμή.</a:t>
            </a:r>
            <a:endParaRPr lang="en-US" sz="18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124" y="5516404"/>
            <a:ext cx="1196816" cy="174021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760256" y="5755719"/>
            <a:ext cx="310074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Αξιολόγηση Ακρίβειας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760256" y="6251258"/>
            <a:ext cx="6032421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Τα ψηφιακά όργανα δίνουν μεγαλύτερη ακρίβεια (εκατοστά δευτερολέπτου).</a:t>
            </a:r>
            <a:endParaRPr lang="en-US" sz="1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685443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Εναλλακτικό Πείραμα: Κεκλιμένο Επίπεδο</a:t>
            </a:r>
            <a:endParaRPr lang="en-US" sz="44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24" y="2721650"/>
            <a:ext cx="3360420" cy="124206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274112" y="269176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Διαδικασία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274112" y="3283029"/>
            <a:ext cx="3039666" cy="2298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Μέτρησε τον χρόνο που χρειάζεται μια μπίλια να κυλήσει από τη μια άκρη στην άλλη ενός θρανίου που έχει μετατραπεί σε κεκλιμένο επίπεδο.</a:t>
            </a:r>
            <a:endParaRPr lang="en-US" sz="1850" dirty="0"/>
          </a:p>
        </p:txBody>
      </p:sp>
      <p:sp>
        <p:nvSpPr>
          <p:cNvPr id="7" name="Text 3"/>
          <p:cNvSpPr/>
          <p:nvPr/>
        </p:nvSpPr>
        <p:spPr>
          <a:xfrm>
            <a:off x="5274112" y="5796558"/>
            <a:ext cx="3039666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Ακολούθησε την ίδια μέθοδο πολλαπλών μετρήσεων και υπολογισμού μέσης τιμής.</a:t>
            </a:r>
            <a:endParaRPr lang="en-US" sz="1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514</Words>
  <Application>Microsoft Office PowerPoint</Application>
  <PresentationFormat>Προσαρμογή</PresentationFormat>
  <Paragraphs>81</Paragraphs>
  <Slides>11</Slides>
  <Notes>10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11</vt:i4>
      </vt:variant>
    </vt:vector>
  </HeadingPairs>
  <TitlesOfParts>
    <vt:vector size="16" baseType="lpstr">
      <vt:lpstr>Cabin</vt:lpstr>
      <vt:lpstr>Unbounded</vt:lpstr>
      <vt:lpstr>Arial</vt:lpstr>
      <vt:lpstr>Unbounded Light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Anna</dc:creator>
  <cp:lastModifiedBy>MICHOPOULOU ANNA</cp:lastModifiedBy>
  <cp:revision>3</cp:revision>
  <dcterms:created xsi:type="dcterms:W3CDTF">2025-11-24T16:48:20Z</dcterms:created>
  <dcterms:modified xsi:type="dcterms:W3CDTF">2025-11-24T17:33:11Z</dcterms:modified>
</cp:coreProperties>
</file>