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4630400" cy="8229600"/>
  <p:notesSz cx="8229600" cy="14630400"/>
  <p:embeddedFontLst>
    <p:embeddedFont>
      <p:font typeface="Barlow Light" panose="00000400000000000000" pitchFamily="2" charset="0"/>
      <p:regular r:id="rId10"/>
      <p:italic r:id="rId11"/>
    </p:embeddedFont>
    <p:embeddedFont>
      <p:font typeface="Montserrat" panose="00000500000000000000" pitchFamily="2" charset="0"/>
      <p:regular r:id="rId12"/>
      <p:bold r:id="rId13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6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hotodentro.edu.gr/v/item/ds/8521/1048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het.colorado.edu/sims/html/masses-and-springs/latest/masses-and-springs_all.html?locale=e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742605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Μετρήσεις Μάζας και Διαγράμματα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4273987"/>
            <a:ext cx="7627382" cy="2965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μάζα και το βάρος είναι δύο βασικές έννοιες της Φυσικής που συχνά συγχέονται. </a:t>
            </a:r>
            <a:endParaRPr lang="el-GR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35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μάζα μετριέται σε χιλιόγραμμα ή γραμμάρια</a:t>
            </a:r>
            <a:r>
              <a:rPr lang="el-GR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</a:p>
          <a:p>
            <a:pPr algn="l">
              <a:lnSpc>
                <a:spcPts val="2350"/>
              </a:lnSpc>
            </a:pPr>
            <a:endParaRPr lang="el-GR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35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ο βάρος είναι δύναμη που μετριέται σε Newton. </a:t>
            </a:r>
            <a:endParaRPr lang="el-GR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algn="l">
              <a:lnSpc>
                <a:spcPts val="2350"/>
              </a:lnSpc>
            </a:pPr>
            <a:endParaRPr lang="el-GR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35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Γι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 να υπολογίσουμε το βάρος, πολλαπλασιάζουμε τη μάζα επί 9,8 - έναν αριθμό που αντιπροσωπεύει τη γήινη βαρύτητα.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780222"/>
            <a:ext cx="612386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Η Δύναμη της Βαρύτητας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2877622"/>
            <a:ext cx="252364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Τι είναι η βαρύτητα;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3378875"/>
            <a:ext cx="4391382" cy="233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Ο άνθρωπος πάντοτε αισθανόταν εγκλωβισμένος στη γη από μια δύναμη που τον κρατά κοντά της. Ακόμη και σήμερα, με τα διαστημόπλοια, η βαρύτητα παραμένει μια θεμελιώδης δύναμη που επηρεάζει όλα τα σώματα.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58309" y="5718632"/>
            <a:ext cx="4391382" cy="135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Ο αριθμός 9,8 που χρησιμοποιούμε στους υπολογισμούς εξαρτάται από το πόσο μακριά βρίσκεται το σώμα από το κέντρο της Γης.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5619750" y="287762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Μέτρηση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5619750" y="3378875"/>
            <a:ext cx="277344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Τόσο η μάζα όσο και το βάρος μπορούν να μετρηθούν με: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5619750" y="4597061"/>
            <a:ext cx="277344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Ζυγό σύγκρισης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5619750" y="4934359"/>
            <a:ext cx="277344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Δυναμόμετρο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5619750" y="5293169"/>
            <a:ext cx="277344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Ιδιοκατασκευές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81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137059"/>
            <a:ext cx="803386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Πείραμα 1: Ιδιοκατασκευή Ζυγού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4044910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4344233"/>
            <a:ext cx="6462117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8309" y="448472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Προετοιμασία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58309" y="4910138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Αφαίρεσε το μεταλλικό άγκιστρο από μια ξύλινη κρεμάστρα και κρέμασέ τη με σχοινί στο μέσο της.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409974" y="4044910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974" y="4344233"/>
            <a:ext cx="6462117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09974" y="448472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Δίσκοι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09974" y="4910138"/>
            <a:ext cx="6462117" cy="9382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Κρέμασε δύο όμοια πιατάκια σε ίσες αποστάσεις από το μέσο, ανοίγοντας τρεις τρύπες και δένοντας λεπτά σχοινιά ίδιου μήκους.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758309" y="5848350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4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6128742"/>
            <a:ext cx="6462117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8309" y="628816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Ισορροπία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58309" y="6713577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Βεβαιώσου ότι η κρεμάστρα ισορροπεί σε οριζόντια θέση. Έχεις τώρα έναν αυτοσχέδιο ζυγό!</a:t>
            </a:r>
            <a:endParaRPr lang="en-US" sz="2000" dirty="0"/>
          </a:p>
        </p:txBody>
      </p:sp>
      <p:sp>
        <p:nvSpPr>
          <p:cNvPr id="16" name="Text 10"/>
          <p:cNvSpPr/>
          <p:nvPr/>
        </p:nvSpPr>
        <p:spPr>
          <a:xfrm>
            <a:off x="7409974" y="5848350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14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974" y="6128742"/>
            <a:ext cx="6462117" cy="2286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409974" y="628816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Μέτρηση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7409974" y="6713577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Τοποθέτησε το αντικείμενο σε ένα πιατάκι και πρόσθεσε σταθμά στο άλλο μέχρι να ισορροπήσει.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757482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Καταγραφή Μετρήσεων με Ζυγό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347841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Πίνακας Σταθμών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3979664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Όταν ο ζυγός ισορροπήσει, διάβασε τους αριθμούς στα σταθμά και συμπλήρωσε τον πίνακα: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58309" y="5372011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Γράψε τη μάζα κάθε σταθμού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758309" y="5720067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Υπολόγισε το άθροισμα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758309" y="6078884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άθροισμα ισούται με τη μάζα του αντικειμένου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810839" y="3478411"/>
            <a:ext cx="2576751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Υπολογισμός Βάρους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810838" y="4076486"/>
            <a:ext cx="3730733" cy="852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Από τις τιμές της μάζας μπορούμε να υπολογίσουμε το βάρος: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4810839" y="5025730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Βάρος (N) = Μάζα (kg) × 9,8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4810839" y="5445810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Αυτός ο τύπος ισχύει τόσο για τα σταθμά όσο και για το αντικείμενο που ζυγίσαμε.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6CB253-5C59-4E6B-737C-513BACB8F2AF}"/>
              </a:ext>
            </a:extLst>
          </p:cNvPr>
          <p:cNvSpPr txBox="1"/>
          <p:nvPr/>
        </p:nvSpPr>
        <p:spPr>
          <a:xfrm>
            <a:off x="2226833" y="7178944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 err="1">
                <a:hlinkClick r:id="rId4"/>
              </a:rPr>
              <a:t>Φωτόδεντρο</a:t>
            </a:r>
            <a:r>
              <a:rPr lang="el-GR" dirty="0">
                <a:hlinkClick r:id="rId4"/>
              </a:rPr>
              <a:t> - Προβολή αντικειμένου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822722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Πείραμα 2: Ιδιοκατασκευή Δυναμόμετρου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2354104"/>
            <a:ext cx="947857" cy="14110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82113" y="245758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Κατασκευή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382113" y="2753902"/>
            <a:ext cx="6489978" cy="914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Στερέωσε ένα ελατήριο σε καρφί και δέσε πιατάκι στο άλλο άκρο. Τοποθέτησε μετροταινία πίσω από το ελατήριο.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709" y="3765113"/>
            <a:ext cx="947857" cy="14110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82113" y="378253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Βαθμονόμηση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382113" y="4114800"/>
            <a:ext cx="6489978" cy="912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Τοποθέτησε διαδοχικά σταθμά γνωστής μάζας και καταγράφε την επιμήκυνση του ελατηρίου για κάθε σταθμό.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709" y="5176123"/>
            <a:ext cx="947857" cy="14110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82113" y="536567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Διάγραμμα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382113" y="5791081"/>
            <a:ext cx="6489978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Σχεδίασε διάγραμμα "επιμήκυνσης-μάζας" και σύρε ευθεία που περνά κοντά από όλα τα σημεία.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6244709" y="6800374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Με τη βαθμονόμηση του δυναμόμετρου δημιουργούμε ένα εργαλείο που μπορεί να μετρά τη μάζα άγνωστων αντικειμένων!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2683" y="352425"/>
            <a:ext cx="5748576" cy="421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Χρήση Διαγράμματος για Μέτρηση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12682" y="2795594"/>
            <a:ext cx="4919929" cy="338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Πείραμα 3: Μέτρηση Άγνωστης Μάζας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512683" y="3509499"/>
            <a:ext cx="5950268" cy="205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Τοποθέτησε το αντικείμενο στο πιατάκι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512683" y="3813206"/>
            <a:ext cx="5950268" cy="205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 startAt="2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Διάβασε την επιμήκυνση του ελατηρίου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512683" y="4127662"/>
            <a:ext cx="5950268" cy="205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 startAt="3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Σημείωσε την τιμή στον κατακόρυφο άξονα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512683" y="4452886"/>
            <a:ext cx="5950268" cy="205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 startAt="4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Σύρε οριζόντια γραμμή έως την ευθεία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512683" y="4788848"/>
            <a:ext cx="5950268" cy="205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 startAt="5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Σύρε κατακόρυφη γραμμή έως τον οριζόντιο άξονα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512683" y="5103308"/>
            <a:ext cx="5950268" cy="205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 startAt="6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Διάβασε την τιμή της μάζας</a:t>
            </a:r>
            <a:endParaRPr lang="en-US" sz="20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229" y="1110377"/>
            <a:ext cx="7341989" cy="7341989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512683" y="8740735"/>
            <a:ext cx="13605034" cy="749737"/>
          </a:xfrm>
          <a:prstGeom prst="roundRect">
            <a:avLst>
              <a:gd name="adj" fmla="val 25645"/>
            </a:avLst>
          </a:prstGeom>
          <a:solidFill>
            <a:srgbClr val="BEDFF3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94" y="8933498"/>
            <a:ext cx="160139" cy="12811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929045" y="8900874"/>
            <a:ext cx="13060561" cy="410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Γιατί είναι χρήσιμα τα διαγράμματα;</a:t>
            </a: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Τα διαγράμματα μας επιτρέπουν να οπτικοποιούμε τη σχέση μεταξύ δύο μεγεθών και να προβλέπουμε τιμές χωρίς να χρειάζεται να επαναλαμβάνουμε το πείραμα κάθε φορά.</a:t>
            </a: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C24D8-81B6-C486-AE52-0F57C79A7FB9}"/>
              </a:ext>
            </a:extLst>
          </p:cNvPr>
          <p:cNvSpPr txBox="1"/>
          <p:nvPr/>
        </p:nvSpPr>
        <p:spPr>
          <a:xfrm>
            <a:off x="512683" y="5959471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5"/>
              </a:rPr>
              <a:t>‪Μάζες και ελατήρια‬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923449"/>
            <a:ext cx="7378184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Συμπεράσματα και Εφαρμογές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58309" y="1831300"/>
            <a:ext cx="3718917" cy="1729502"/>
          </a:xfrm>
          <a:prstGeom prst="roundRect">
            <a:avLst>
              <a:gd name="adj" fmla="val 16442"/>
            </a:avLst>
          </a:prstGeom>
          <a:solidFill>
            <a:srgbClr val="0A988B"/>
          </a:solidFill>
          <a:ln w="7620">
            <a:solidFill>
              <a:srgbClr val="23B1A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12445" y="185634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Μέτρηση Μάζας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81866" y="2185606"/>
            <a:ext cx="3571696" cy="1486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μάζα μπορεί να μετρηθεί με ζυγό σύγκρισης χρησιμοποιώντας σταθμά γνωστής μάζας για ισορροπία.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4666774" y="1831300"/>
            <a:ext cx="3718917" cy="1729502"/>
          </a:xfrm>
          <a:prstGeom prst="roundRect">
            <a:avLst>
              <a:gd name="adj" fmla="val 16442"/>
            </a:avLst>
          </a:prstGeom>
          <a:solidFill>
            <a:srgbClr val="0A988B"/>
          </a:solidFill>
          <a:ln w="7620">
            <a:solidFill>
              <a:srgbClr val="23B1A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31667" y="184558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Βαθμονόμηση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815943" y="2184933"/>
            <a:ext cx="3587740" cy="123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βαθμονόμηση του δυναμόμετρου με διάγραμμα επιτρέπει τη μέτρηση άγνωστων μαζών με ακρίβεια.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758309" y="3750350"/>
            <a:ext cx="7627382" cy="1426250"/>
          </a:xfrm>
          <a:prstGeom prst="roundRect">
            <a:avLst>
              <a:gd name="adj" fmla="val 19938"/>
            </a:avLst>
          </a:prstGeom>
          <a:solidFill>
            <a:srgbClr val="0A988B"/>
          </a:solidFill>
          <a:ln w="7620">
            <a:solidFill>
              <a:srgbClr val="23B1A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5477" y="3947517"/>
            <a:ext cx="264056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Σχέση Μάζας-Βάρους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55477" y="4372928"/>
            <a:ext cx="723304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βάρος υπολογίζεται πολλαπλασιάζοντας τη μάζα επί 9,8 και εκφράζεται σε Newton.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758309" y="5484622"/>
            <a:ext cx="7627382" cy="31313"/>
          </a:xfrm>
          <a:prstGeom prst="rect">
            <a:avLst/>
          </a:prstGeom>
          <a:solidFill>
            <a:srgbClr val="384653">
              <a:alpha val="5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758309" y="5800249"/>
            <a:ext cx="2927271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Περαιτέρω Εξερεύνηση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58309" y="6396276"/>
            <a:ext cx="7627382" cy="1425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Μέτρησε τη μάζα και υπολόγισε το βάρος διαφόρων αντικειμένων γύρω σου. Συγκέντρωσε πληροφορίες για άλλους τρόπους και όργανα μέτρησης μάζας, όπως ηλεκτρονικοί ζυγοί, ζυγαριές μπάνιου, ή βιομηχανικά όργανα ακριβείας.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550</Words>
  <Application>Microsoft Office PowerPoint</Application>
  <PresentationFormat>Προσαρμογή</PresentationFormat>
  <Paragraphs>74</Paragraphs>
  <Slides>7</Slides>
  <Notes>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2" baseType="lpstr">
      <vt:lpstr>Barlow Bold</vt:lpstr>
      <vt:lpstr>Barlow Light</vt:lpstr>
      <vt:lpstr>Montserrat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Anna</dc:creator>
  <cp:lastModifiedBy>MICHOPOULOU ANNA</cp:lastModifiedBy>
  <cp:revision>10</cp:revision>
  <dcterms:created xsi:type="dcterms:W3CDTF">2025-12-06T13:32:36Z</dcterms:created>
  <dcterms:modified xsi:type="dcterms:W3CDTF">2025-12-06T14:38:56Z</dcterms:modified>
</cp:coreProperties>
</file>