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56" r:id="rId5"/>
    <p:sldId id="257" r:id="rId6"/>
    <p:sldId id="258" r:id="rId7"/>
    <p:sldId id="259" r:id="rId8"/>
    <p:sldId id="271" r:id="rId9"/>
    <p:sldId id="273" r:id="rId10"/>
    <p:sldId id="274" r:id="rId11"/>
    <p:sldId id="272" r:id="rId12"/>
    <p:sldId id="275" r:id="rId13"/>
    <p:sldId id="276"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D64FAE-79F6-1931-2C73-47E9FB2464B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266E1BB-A459-FEEB-8168-114CE0C05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92B4A60-481D-9F16-178E-27E4D70DCA3B}"/>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5" name="Θέση υποσέλιδου 4">
            <a:extLst>
              <a:ext uri="{FF2B5EF4-FFF2-40B4-BE49-F238E27FC236}">
                <a16:creationId xmlns:a16="http://schemas.microsoft.com/office/drawing/2014/main" id="{DD1A7C4E-0324-8266-55D0-AA77615635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65BE95-E3B6-FEEC-8596-98EC63C70691}"/>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151224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D79A5-1C39-4931-1016-7EB52444A1A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5D95425-11AB-3ECE-477C-5266C8BED07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90A42FE-2745-01A6-2472-2FC8A66E567A}"/>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5" name="Θέση υποσέλιδου 4">
            <a:extLst>
              <a:ext uri="{FF2B5EF4-FFF2-40B4-BE49-F238E27FC236}">
                <a16:creationId xmlns:a16="http://schemas.microsoft.com/office/drawing/2014/main" id="{EB9D3AC6-81D4-413F-E088-C7077594641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1ED15A-939A-109B-38E7-3ACEBC69BE94}"/>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146027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81BAA68-C052-5C30-F7A2-F03E0BF9BF9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079CBF4-3406-DC95-0DAD-958A773C6D6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DD701E9-F464-067B-D800-1973443EAE4C}"/>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5" name="Θέση υποσέλιδου 4">
            <a:extLst>
              <a:ext uri="{FF2B5EF4-FFF2-40B4-BE49-F238E27FC236}">
                <a16:creationId xmlns:a16="http://schemas.microsoft.com/office/drawing/2014/main" id="{1CEFA24C-C751-DA7C-3881-C42DF9937C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EC1EC4-06F2-AADE-1822-9F51E7F2CC0D}"/>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4005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CE4534-3BA2-0375-4E70-EB36DBF678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F4A06C9-6DA7-3C52-A52E-C0ED99850C9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ADC10CA-0A3C-45F0-E186-A77A19393109}"/>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5" name="Θέση υποσέλιδου 4">
            <a:extLst>
              <a:ext uri="{FF2B5EF4-FFF2-40B4-BE49-F238E27FC236}">
                <a16:creationId xmlns:a16="http://schemas.microsoft.com/office/drawing/2014/main" id="{4F859F27-E770-EEC8-3FDD-3EED72847C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040198-AB58-A043-99E1-CB6E367363F3}"/>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370561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DC15D7-0C98-1027-D73F-4B1D3BBC613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BFC9B8E-A31C-F961-4336-9F32E4D66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83424E2-0006-0E29-FD6B-859939D6998F}"/>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5" name="Θέση υποσέλιδου 4">
            <a:extLst>
              <a:ext uri="{FF2B5EF4-FFF2-40B4-BE49-F238E27FC236}">
                <a16:creationId xmlns:a16="http://schemas.microsoft.com/office/drawing/2014/main" id="{AE05A2DA-39C3-0A8E-7AC5-18DA957491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A3FB0D-1EA9-2600-1362-DC161C6E0B2E}"/>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123387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147981-094F-3D47-DA0F-31B0875AB65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84B3ABB-8111-7561-2C18-19324B00BD2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5C7AE5A-9F9D-0198-8807-22615DED32F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9FD9778-4E6C-D64A-127D-9AAB3A625F83}"/>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6" name="Θέση υποσέλιδου 5">
            <a:extLst>
              <a:ext uri="{FF2B5EF4-FFF2-40B4-BE49-F238E27FC236}">
                <a16:creationId xmlns:a16="http://schemas.microsoft.com/office/drawing/2014/main" id="{49E5BDAC-8658-F578-4E64-C232BF61E2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0EA8792-D67A-2B23-AD8C-96419074279C}"/>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177714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28E0DB-0AC0-44F3-E537-41C84A139FC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91C2916-0647-0240-775D-1CA57F33C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521A66B-1EA0-F99C-F9B0-3D3C50AF61C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B17C439-999A-A55F-B342-719798EFB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6AF2912-C6FA-A1AD-918B-97A4A4C4B60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BB13FD6-42B8-687B-30A9-6C95B6FFDDDB}"/>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8" name="Θέση υποσέλιδου 7">
            <a:extLst>
              <a:ext uri="{FF2B5EF4-FFF2-40B4-BE49-F238E27FC236}">
                <a16:creationId xmlns:a16="http://schemas.microsoft.com/office/drawing/2014/main" id="{486514D4-F0B9-B353-5D9A-71591739F4F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01D80CC-2B8F-F5B5-661B-6E29DF976F67}"/>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186765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94ED72-C9B1-C5DC-210B-1A6FDB0B4C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212D438-1CFF-6101-3DF1-167F751C61C8}"/>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4" name="Θέση υποσέλιδου 3">
            <a:extLst>
              <a:ext uri="{FF2B5EF4-FFF2-40B4-BE49-F238E27FC236}">
                <a16:creationId xmlns:a16="http://schemas.microsoft.com/office/drawing/2014/main" id="{E9BE0FB7-D17E-8487-6B08-1325562E22A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7D142E4-07EF-1C5A-AD74-E2B3AE4ADE23}"/>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56242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CD7FD0F-C5EF-C269-54CF-FF15E3B56483}"/>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3" name="Θέση υποσέλιδου 2">
            <a:extLst>
              <a:ext uri="{FF2B5EF4-FFF2-40B4-BE49-F238E27FC236}">
                <a16:creationId xmlns:a16="http://schemas.microsoft.com/office/drawing/2014/main" id="{E8EDDC8B-50B4-2E87-883C-1465DDD5697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7CEFD4E-BDA7-0B17-78EA-6767AF3D6E26}"/>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30390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350A69-06A1-50F7-9A4F-E1D3EE157BB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DA79CC1-7592-606F-B7B6-6562F6C98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3A65CBE-66B2-A6BD-FFB3-CC19942FD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BFCFEB7-0772-C6DF-F68F-13EA654530B4}"/>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6" name="Θέση υποσέλιδου 5">
            <a:extLst>
              <a:ext uri="{FF2B5EF4-FFF2-40B4-BE49-F238E27FC236}">
                <a16:creationId xmlns:a16="http://schemas.microsoft.com/office/drawing/2014/main" id="{BAE86C84-85B0-81D1-D0B6-166CB1A4153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7AF27A6-97E5-3BE9-538B-29F13D3F8867}"/>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96629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7D2294-B0E0-D464-8AEF-1DAC963426F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6ED19ED-6D2F-4596-FAF3-E495227DB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8B379D9-6E46-EA4E-B5D6-09C1A2C76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605D336-D2B5-9F19-C30C-1969993C760B}"/>
              </a:ext>
            </a:extLst>
          </p:cNvPr>
          <p:cNvSpPr>
            <a:spLocks noGrp="1"/>
          </p:cNvSpPr>
          <p:nvPr>
            <p:ph type="dt" sz="half" idx="10"/>
          </p:nvPr>
        </p:nvSpPr>
        <p:spPr/>
        <p:txBody>
          <a:bodyPr/>
          <a:lstStyle/>
          <a:p>
            <a:fld id="{79777231-6A43-456F-A98B-7A1525898309}" type="datetimeFigureOut">
              <a:rPr lang="el-GR" smtClean="0"/>
              <a:t>19/1/2026</a:t>
            </a:fld>
            <a:endParaRPr lang="el-GR"/>
          </a:p>
        </p:txBody>
      </p:sp>
      <p:sp>
        <p:nvSpPr>
          <p:cNvPr id="6" name="Θέση υποσέλιδου 5">
            <a:extLst>
              <a:ext uri="{FF2B5EF4-FFF2-40B4-BE49-F238E27FC236}">
                <a16:creationId xmlns:a16="http://schemas.microsoft.com/office/drawing/2014/main" id="{1C2364DA-A081-89F2-4E53-A08D39F6D62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D7B181D-3BDA-7E01-8326-D04ED4949F37}"/>
              </a:ext>
            </a:extLst>
          </p:cNvPr>
          <p:cNvSpPr>
            <a:spLocks noGrp="1"/>
          </p:cNvSpPr>
          <p:nvPr>
            <p:ph type="sldNum" sz="quarter" idx="12"/>
          </p:nvPr>
        </p:nvSpPr>
        <p:spPr/>
        <p:txBody>
          <a:bodyPr/>
          <a:lstStyle/>
          <a:p>
            <a:fld id="{A92D343D-78F7-4BAF-AD9B-EA13DDA06D27}" type="slidenum">
              <a:rPr lang="el-GR" smtClean="0"/>
              <a:t>‹#›</a:t>
            </a:fld>
            <a:endParaRPr lang="el-GR"/>
          </a:p>
        </p:txBody>
      </p:sp>
    </p:spTree>
    <p:extLst>
      <p:ext uri="{BB962C8B-B14F-4D97-AF65-F5344CB8AC3E}">
        <p14:creationId xmlns:p14="http://schemas.microsoft.com/office/powerpoint/2010/main" val="203078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5C8B9E3-03BE-716E-D3C5-6F7185978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D87DF8F-D064-4BB4-33BC-468521D47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C291764-651E-9502-87A1-E1F7DC905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77231-6A43-456F-A98B-7A1525898309}" type="datetimeFigureOut">
              <a:rPr lang="el-GR" smtClean="0"/>
              <a:t>19/1/2026</a:t>
            </a:fld>
            <a:endParaRPr lang="el-GR"/>
          </a:p>
        </p:txBody>
      </p:sp>
      <p:sp>
        <p:nvSpPr>
          <p:cNvPr id="5" name="Θέση υποσέλιδου 4">
            <a:extLst>
              <a:ext uri="{FF2B5EF4-FFF2-40B4-BE49-F238E27FC236}">
                <a16:creationId xmlns:a16="http://schemas.microsoft.com/office/drawing/2014/main" id="{1D21F066-2B9D-CC21-2098-082B58D932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A8657EB-B82F-6949-BA6F-6C0ECA5DF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D343D-78F7-4BAF-AD9B-EA13DDA06D27}" type="slidenum">
              <a:rPr lang="el-GR" smtClean="0"/>
              <a:t>‹#›</a:t>
            </a:fld>
            <a:endParaRPr lang="el-GR"/>
          </a:p>
        </p:txBody>
      </p:sp>
    </p:spTree>
    <p:extLst>
      <p:ext uri="{BB962C8B-B14F-4D97-AF65-F5344CB8AC3E}">
        <p14:creationId xmlns:p14="http://schemas.microsoft.com/office/powerpoint/2010/main" val="83042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0geXKxeTn4"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myschlab.com/2022/02/11/metrisi-ogkou-me-ogkometriko-kulindr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hotodentro.edu.gr/lor/r/8521/84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9163E-B7E1-6AF7-2A49-EC7972C592C0}"/>
              </a:ext>
            </a:extLst>
          </p:cNvPr>
          <p:cNvSpPr txBox="1"/>
          <p:nvPr/>
        </p:nvSpPr>
        <p:spPr>
          <a:xfrm>
            <a:off x="2743200" y="2029572"/>
            <a:ext cx="7068710" cy="1332000"/>
          </a:xfrm>
          <a:prstGeom prst="rect">
            <a:avLst/>
          </a:prstGeom>
          <a:solidFill>
            <a:schemeClr val="bg2"/>
          </a:solidFill>
        </p:spPr>
        <p:txBody>
          <a:bodyPr wrap="square" rtlCol="0" anchor="ctr">
            <a:spAutoFit/>
          </a:bodyPr>
          <a:lstStyle/>
          <a:p>
            <a:pPr algn="ctr"/>
            <a:r>
              <a:rPr lang="el-GR" sz="2500" dirty="0"/>
              <a:t>ΕΡΓΑΣΤΗΡΙΑΚΟΣ ΟΔΗΓΟΣ β’ ΓΥΜΝΑΣΙΟΥ -  </a:t>
            </a:r>
          </a:p>
          <a:p>
            <a:pPr algn="ctr"/>
            <a:r>
              <a:rPr lang="el-GR" sz="2500" b="1" dirty="0"/>
              <a:t>ΑΣΚΗΣΗ 2: Μέτρηση όγκου</a:t>
            </a:r>
          </a:p>
        </p:txBody>
      </p:sp>
    </p:spTree>
    <p:extLst>
      <p:ext uri="{BB962C8B-B14F-4D97-AF65-F5344CB8AC3E}">
        <p14:creationId xmlns:p14="http://schemas.microsoft.com/office/powerpoint/2010/main" val="196245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8674F2-3187-7397-86CB-13E749D4BBBD}"/>
              </a:ext>
            </a:extLst>
          </p:cNvPr>
          <p:cNvSpPr txBox="1"/>
          <p:nvPr/>
        </p:nvSpPr>
        <p:spPr>
          <a:xfrm>
            <a:off x="100855" y="46192"/>
            <a:ext cx="7031466" cy="430887"/>
          </a:xfrm>
          <a:prstGeom prst="rect">
            <a:avLst/>
          </a:prstGeom>
          <a:solidFill>
            <a:schemeClr val="accent6">
              <a:lumMod val="60000"/>
              <a:lumOff val="40000"/>
            </a:schemeClr>
          </a:solidFill>
        </p:spPr>
        <p:txBody>
          <a:bodyPr wrap="square" rtlCol="0">
            <a:spAutoFit/>
          </a:bodyPr>
          <a:lstStyle/>
          <a:p>
            <a:pPr algn="ctr"/>
            <a:r>
              <a:rPr lang="el-GR" sz="2200" b="1" dirty="0"/>
              <a:t>Πείραμα 1: </a:t>
            </a:r>
            <a:r>
              <a:rPr lang="el-GR" sz="2200" dirty="0"/>
              <a:t>Μέτρηση του όγκου στερεού σώματος</a:t>
            </a:r>
          </a:p>
        </p:txBody>
      </p:sp>
      <p:sp>
        <p:nvSpPr>
          <p:cNvPr id="6" name="TextBox 5">
            <a:extLst>
              <a:ext uri="{FF2B5EF4-FFF2-40B4-BE49-F238E27FC236}">
                <a16:creationId xmlns:a16="http://schemas.microsoft.com/office/drawing/2014/main" id="{0C87192D-C9BD-F2F0-807A-5497CF6F03BA}"/>
              </a:ext>
            </a:extLst>
          </p:cNvPr>
          <p:cNvSpPr txBox="1"/>
          <p:nvPr/>
        </p:nvSpPr>
        <p:spPr>
          <a:xfrm>
            <a:off x="267830" y="863635"/>
            <a:ext cx="3580601" cy="1938992"/>
          </a:xfrm>
          <a:prstGeom prst="rect">
            <a:avLst/>
          </a:prstGeom>
          <a:noFill/>
        </p:spPr>
        <p:txBody>
          <a:bodyPr wrap="square">
            <a:spAutoFit/>
          </a:bodyPr>
          <a:lstStyle/>
          <a:p>
            <a:pPr algn="just"/>
            <a:r>
              <a:rPr lang="el-GR" sz="2000" b="1" i="0" u="none" strike="noStrike" baseline="0" dirty="0">
                <a:latin typeface="Cambria,Bold"/>
              </a:rPr>
              <a:t>Στερεά σώματα με κανονικό σχήμα</a:t>
            </a:r>
          </a:p>
          <a:p>
            <a:pPr algn="just"/>
            <a:r>
              <a:rPr lang="el-GR" sz="2000" b="0" i="0" u="none" strike="noStrike" baseline="0" dirty="0">
                <a:latin typeface="Cambria" panose="02040503050406030204" pitchFamily="18" charset="0"/>
              </a:rPr>
              <a:t>Σε αυτή την περίπτωση πρέπει να μετρήσουμε τις πλευρές του σώματος και να εφαρμόσουμε τύπους της Γεωμετρίας.</a:t>
            </a:r>
            <a:endParaRPr lang="el-GR" sz="2000" dirty="0"/>
          </a:p>
        </p:txBody>
      </p:sp>
      <p:pic>
        <p:nvPicPr>
          <p:cNvPr id="8" name="Εικόνα 7">
            <a:extLst>
              <a:ext uri="{FF2B5EF4-FFF2-40B4-BE49-F238E27FC236}">
                <a16:creationId xmlns:a16="http://schemas.microsoft.com/office/drawing/2014/main" id="{CCF7C311-00A7-5FA2-3326-869A3B7433EF}"/>
              </a:ext>
            </a:extLst>
          </p:cNvPr>
          <p:cNvPicPr>
            <a:picLocks noChangeAspect="1"/>
          </p:cNvPicPr>
          <p:nvPr/>
        </p:nvPicPr>
        <p:blipFill>
          <a:blip r:embed="rId2"/>
          <a:stretch>
            <a:fillRect/>
          </a:stretch>
        </p:blipFill>
        <p:spPr>
          <a:xfrm>
            <a:off x="4595855" y="584785"/>
            <a:ext cx="7237526" cy="6273215"/>
          </a:xfrm>
          <a:prstGeom prst="rect">
            <a:avLst/>
          </a:prstGeom>
        </p:spPr>
      </p:pic>
    </p:spTree>
    <p:extLst>
      <p:ext uri="{BB962C8B-B14F-4D97-AF65-F5344CB8AC3E}">
        <p14:creationId xmlns:p14="http://schemas.microsoft.com/office/powerpoint/2010/main" val="101697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0DAC-D173-FB14-D7F5-B2246ED2FD7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7FACB7-443D-1F6A-648E-7A913FF0D7A2}"/>
              </a:ext>
            </a:extLst>
          </p:cNvPr>
          <p:cNvSpPr txBox="1"/>
          <p:nvPr/>
        </p:nvSpPr>
        <p:spPr>
          <a:xfrm>
            <a:off x="267831" y="125705"/>
            <a:ext cx="7031466" cy="769441"/>
          </a:xfrm>
          <a:prstGeom prst="rect">
            <a:avLst/>
          </a:prstGeom>
          <a:solidFill>
            <a:schemeClr val="accent6">
              <a:lumMod val="60000"/>
              <a:lumOff val="40000"/>
            </a:schemeClr>
          </a:solidFill>
        </p:spPr>
        <p:txBody>
          <a:bodyPr wrap="square" rtlCol="0">
            <a:spAutoFit/>
          </a:bodyPr>
          <a:lstStyle/>
          <a:p>
            <a:pPr algn="ctr"/>
            <a:r>
              <a:rPr lang="el-GR" sz="2200" b="1" dirty="0"/>
              <a:t>Πείραμα 2: </a:t>
            </a:r>
            <a:r>
              <a:rPr lang="el-GR" sz="2200" dirty="0"/>
              <a:t>Μέτρηση του όγκου στερεού σώματος ακανόνιστου σχήματος</a:t>
            </a:r>
          </a:p>
        </p:txBody>
      </p:sp>
      <p:sp>
        <p:nvSpPr>
          <p:cNvPr id="10" name="TextBox 9">
            <a:extLst>
              <a:ext uri="{FF2B5EF4-FFF2-40B4-BE49-F238E27FC236}">
                <a16:creationId xmlns:a16="http://schemas.microsoft.com/office/drawing/2014/main" id="{BFA15C89-E60C-A7CE-9543-3AE6888AC423}"/>
              </a:ext>
            </a:extLst>
          </p:cNvPr>
          <p:cNvSpPr txBox="1"/>
          <p:nvPr/>
        </p:nvSpPr>
        <p:spPr>
          <a:xfrm>
            <a:off x="184868" y="973497"/>
            <a:ext cx="7678972" cy="1477328"/>
          </a:xfrm>
          <a:prstGeom prst="rect">
            <a:avLst/>
          </a:prstGeom>
          <a:noFill/>
        </p:spPr>
        <p:txBody>
          <a:bodyPr wrap="square">
            <a:spAutoFit/>
          </a:bodyPr>
          <a:lstStyle/>
          <a:p>
            <a:r>
              <a:rPr lang="el-GR" b="1" dirty="0"/>
              <a:t>Αναρωτιέμαι ‐ Υποθέτω ‐ Σχεδιάζω  </a:t>
            </a:r>
          </a:p>
          <a:p>
            <a:r>
              <a:rPr lang="el-GR" dirty="0"/>
              <a:t>Διαθέτεις  έναν  ογκομετρικό  κύλινδρο,  ένα  κομμάτι  πλαστελίνης,  νήμα  και  νερό.  </a:t>
            </a:r>
          </a:p>
          <a:p>
            <a:r>
              <a:rPr lang="el-GR" dirty="0"/>
              <a:t>Περίγραψε    μια    πειραματική    διαδικασία    για    να    μετρήσεις    τον    όγκο    του κομματιού πλαστελίνης. </a:t>
            </a:r>
          </a:p>
        </p:txBody>
      </p:sp>
      <p:pic>
        <p:nvPicPr>
          <p:cNvPr id="3" name="Εικόνα 2">
            <a:extLst>
              <a:ext uri="{FF2B5EF4-FFF2-40B4-BE49-F238E27FC236}">
                <a16:creationId xmlns:a16="http://schemas.microsoft.com/office/drawing/2014/main" id="{11AF9222-F370-85A1-0A0A-9B491B290128}"/>
              </a:ext>
            </a:extLst>
          </p:cNvPr>
          <p:cNvPicPr>
            <a:picLocks noChangeAspect="1"/>
          </p:cNvPicPr>
          <p:nvPr/>
        </p:nvPicPr>
        <p:blipFill>
          <a:blip r:embed="rId2"/>
          <a:stretch>
            <a:fillRect/>
          </a:stretch>
        </p:blipFill>
        <p:spPr>
          <a:xfrm>
            <a:off x="8919048" y="890546"/>
            <a:ext cx="2565646" cy="3816000"/>
          </a:xfrm>
          <a:prstGeom prst="rect">
            <a:avLst/>
          </a:prstGeom>
        </p:spPr>
      </p:pic>
      <p:sp>
        <p:nvSpPr>
          <p:cNvPr id="7" name="TextBox 6">
            <a:extLst>
              <a:ext uri="{FF2B5EF4-FFF2-40B4-BE49-F238E27FC236}">
                <a16:creationId xmlns:a16="http://schemas.microsoft.com/office/drawing/2014/main" id="{8C3B7F48-6B29-756F-5EE5-7286847FF07E}"/>
              </a:ext>
            </a:extLst>
          </p:cNvPr>
          <p:cNvSpPr txBox="1"/>
          <p:nvPr/>
        </p:nvSpPr>
        <p:spPr>
          <a:xfrm>
            <a:off x="582433" y="3244334"/>
            <a:ext cx="6094674" cy="369332"/>
          </a:xfrm>
          <a:prstGeom prst="rect">
            <a:avLst/>
          </a:prstGeom>
          <a:noFill/>
        </p:spPr>
        <p:txBody>
          <a:bodyPr wrap="square">
            <a:spAutoFit/>
          </a:bodyPr>
          <a:lstStyle/>
          <a:p>
            <a:r>
              <a:rPr lang="en-US" dirty="0">
                <a:hlinkClick r:id="rId3"/>
              </a:rPr>
              <a:t>Finding volume by displacement (youtube.com)</a:t>
            </a:r>
            <a:endParaRPr lang="el-GR" dirty="0"/>
          </a:p>
        </p:txBody>
      </p:sp>
    </p:spTree>
    <p:extLst>
      <p:ext uri="{BB962C8B-B14F-4D97-AF65-F5344CB8AC3E}">
        <p14:creationId xmlns:p14="http://schemas.microsoft.com/office/powerpoint/2010/main" val="147780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697364-42C9-8D80-4E31-7B9F631E5A58}"/>
              </a:ext>
            </a:extLst>
          </p:cNvPr>
          <p:cNvSpPr txBox="1"/>
          <p:nvPr/>
        </p:nvSpPr>
        <p:spPr>
          <a:xfrm>
            <a:off x="97405" y="791144"/>
            <a:ext cx="6094674" cy="5355312"/>
          </a:xfrm>
          <a:prstGeom prst="rect">
            <a:avLst/>
          </a:prstGeom>
          <a:noFill/>
        </p:spPr>
        <p:txBody>
          <a:bodyPr wrap="square">
            <a:spAutoFit/>
          </a:bodyPr>
          <a:lstStyle/>
          <a:p>
            <a:pPr algn="l"/>
            <a:r>
              <a:rPr lang="el-GR" sz="1800" b="0" i="0" u="none" strike="noStrike" baseline="0" dirty="0">
                <a:latin typeface="Cambria" panose="02040503050406030204" pitchFamily="18" charset="0"/>
              </a:rPr>
              <a:t>Τα ογκομετρικά δοχεία που αναφέραμε πιο πάνω</a:t>
            </a:r>
          </a:p>
          <a:p>
            <a:pPr algn="l"/>
            <a:r>
              <a:rPr lang="el-GR" sz="1800" b="0" i="0" u="none" strike="noStrike" baseline="0" dirty="0">
                <a:latin typeface="Cambria" panose="02040503050406030204" pitchFamily="18" charset="0"/>
              </a:rPr>
              <a:t>μπορούν να χρησιμοποιηθούν επίσης και για τη</a:t>
            </a:r>
          </a:p>
          <a:p>
            <a:pPr algn="l"/>
            <a:r>
              <a:rPr lang="el-GR" sz="1800" b="0" i="0" u="none" strike="noStrike" baseline="0" dirty="0">
                <a:latin typeface="Cambria" panose="02040503050406030204" pitchFamily="18" charset="0"/>
              </a:rPr>
              <a:t>μέτρηση του όγκου στερεών σωμάτων, όταν αυτά</a:t>
            </a:r>
          </a:p>
          <a:p>
            <a:pPr algn="l"/>
            <a:r>
              <a:rPr lang="el-GR" sz="1800" b="0" i="0" u="none" strike="noStrike" baseline="0" dirty="0">
                <a:latin typeface="Cambria" panose="02040503050406030204" pitchFamily="18" charset="0"/>
              </a:rPr>
              <a:t>έχουν ακανόνιστο σχήμα και επομένως δεν είναι</a:t>
            </a:r>
          </a:p>
          <a:p>
            <a:pPr algn="l"/>
            <a:r>
              <a:rPr lang="el-GR" sz="1800" b="0" i="0" u="none" strike="noStrike" baseline="0" dirty="0">
                <a:latin typeface="Cambria" panose="02040503050406030204" pitchFamily="18" charset="0"/>
              </a:rPr>
              <a:t>δυνατόν να χρησιμοποιήσουμε τύπους από την</a:t>
            </a:r>
          </a:p>
          <a:p>
            <a:pPr algn="l"/>
            <a:r>
              <a:rPr lang="el-GR" sz="1800" b="0" i="0" u="none" strike="noStrike" baseline="0" dirty="0">
                <a:latin typeface="Cambria" panose="02040503050406030204" pitchFamily="18" charset="0"/>
              </a:rPr>
              <a:t>Γεωμετρία.</a:t>
            </a:r>
          </a:p>
          <a:p>
            <a:pPr algn="l"/>
            <a:endParaRPr lang="el-GR" sz="1800" b="0" i="0" u="none" strike="noStrike" baseline="0" dirty="0">
              <a:latin typeface="Cambria" panose="02040503050406030204" pitchFamily="18" charset="0"/>
            </a:endParaRPr>
          </a:p>
          <a:p>
            <a:pPr algn="l"/>
            <a:r>
              <a:rPr lang="el-GR" sz="1800" b="0" i="0" u="none" strike="noStrike" baseline="0" dirty="0">
                <a:latin typeface="Cambria" panose="02040503050406030204" pitchFamily="18" charset="0"/>
              </a:rPr>
              <a:t>Μπορούμε δηλαδή να μετρήσουμε τον όγκο ενός</a:t>
            </a:r>
          </a:p>
          <a:p>
            <a:pPr algn="l"/>
            <a:r>
              <a:rPr lang="el-GR" sz="1800" b="0" i="0" u="none" strike="noStrike" baseline="0" dirty="0">
                <a:latin typeface="Cambria" panose="02040503050406030204" pitchFamily="18" charset="0"/>
              </a:rPr>
              <a:t>στερεού μετρώντας τον όγκο του υγρού που</a:t>
            </a:r>
          </a:p>
          <a:p>
            <a:pPr algn="l"/>
            <a:r>
              <a:rPr lang="el-GR" sz="1800" b="0" i="0" u="none" strike="noStrike" baseline="0" dirty="0">
                <a:latin typeface="Cambria" panose="02040503050406030204" pitchFamily="18" charset="0"/>
              </a:rPr>
              <a:t>εκτοπίζεται, για παράδειγμα στο διπλανό σχήμα</a:t>
            </a:r>
          </a:p>
          <a:p>
            <a:pPr algn="l"/>
            <a:r>
              <a:rPr lang="el-GR" sz="1800" b="0" i="0" u="none" strike="noStrike" baseline="0" dirty="0">
                <a:latin typeface="Cambria" panose="02040503050406030204" pitchFamily="18" charset="0"/>
              </a:rPr>
              <a:t>βλέπουμε ότι ο όγκος του υγρού είναι 50 </a:t>
            </a:r>
            <a:r>
              <a:rPr lang="el-GR" sz="1800" b="0" i="0" u="none" strike="noStrike" baseline="0" dirty="0" err="1">
                <a:latin typeface="Cambria" panose="02040503050406030204" pitchFamily="18" charset="0"/>
              </a:rPr>
              <a:t>mL</a:t>
            </a:r>
            <a:r>
              <a:rPr lang="el-GR" sz="1800" b="0" i="0" u="none" strike="noStrike" baseline="0" dirty="0">
                <a:latin typeface="Cambria" panose="02040503050406030204" pitchFamily="18" charset="0"/>
              </a:rPr>
              <a:t> και</a:t>
            </a:r>
          </a:p>
          <a:p>
            <a:pPr algn="l"/>
            <a:r>
              <a:rPr lang="el-GR" sz="1800" b="0" i="0" u="none" strike="noStrike" baseline="0" dirty="0">
                <a:latin typeface="Cambria" panose="02040503050406030204" pitchFamily="18" charset="0"/>
              </a:rPr>
              <a:t>όταν βάλουμε μέσα στο ογκομετρικό δοχείο το</a:t>
            </a:r>
          </a:p>
          <a:p>
            <a:pPr algn="l"/>
            <a:r>
              <a:rPr lang="el-GR" sz="1800" b="0" i="0" u="none" strike="noStrike" baseline="0" dirty="0">
                <a:latin typeface="Cambria" panose="02040503050406030204" pitchFamily="18" charset="0"/>
              </a:rPr>
              <a:t>στερεό σώμα τότε η ένδειξη για τον όγκο είναι 70</a:t>
            </a:r>
          </a:p>
          <a:p>
            <a:pPr algn="l"/>
            <a:r>
              <a:rPr lang="en-US" sz="1800" b="0" i="0" u="none" strike="noStrike" baseline="0" dirty="0" err="1">
                <a:latin typeface="Cambria" panose="02040503050406030204" pitchFamily="18" charset="0"/>
              </a:rPr>
              <a:t>mL.</a:t>
            </a:r>
            <a:endParaRPr lang="el-GR" sz="1800" b="0" i="0" u="none" strike="noStrike" baseline="0" dirty="0">
              <a:latin typeface="Cambria" panose="02040503050406030204" pitchFamily="18" charset="0"/>
            </a:endParaRPr>
          </a:p>
          <a:p>
            <a:pPr algn="l"/>
            <a:endParaRPr lang="en-US" sz="1800" b="0" i="0" u="none" strike="noStrike" baseline="0" dirty="0">
              <a:latin typeface="Cambria" panose="02040503050406030204" pitchFamily="18" charset="0"/>
            </a:endParaRPr>
          </a:p>
          <a:p>
            <a:pPr algn="l"/>
            <a:r>
              <a:rPr lang="el-GR" sz="1800" b="0" i="0" u="none" strike="noStrike" baseline="0" dirty="0">
                <a:latin typeface="Cambria" panose="02040503050406030204" pitchFamily="18" charset="0"/>
              </a:rPr>
              <a:t>Επομένως ο όγκος του στερεού σώματος βρίσκεται</a:t>
            </a:r>
          </a:p>
          <a:p>
            <a:pPr algn="l"/>
            <a:r>
              <a:rPr lang="el-GR" sz="1800" b="0" i="0" u="none" strike="noStrike" baseline="0" dirty="0">
                <a:latin typeface="Cambria" panose="02040503050406030204" pitchFamily="18" charset="0"/>
              </a:rPr>
              <a:t>με αφαίρεση των δυο τιμών:</a:t>
            </a:r>
          </a:p>
          <a:p>
            <a:pPr algn="l"/>
            <a:endParaRPr lang="el-GR" sz="1800" b="0" i="0" u="none" strike="noStrike" baseline="0" dirty="0">
              <a:latin typeface="Cambria" panose="02040503050406030204" pitchFamily="18" charset="0"/>
            </a:endParaRPr>
          </a:p>
          <a:p>
            <a:pPr algn="l"/>
            <a:r>
              <a:rPr lang="el-GR" sz="1800" b="1" i="0" u="none" strike="noStrike" baseline="0" dirty="0">
                <a:latin typeface="Cambria,Bold"/>
              </a:rPr>
              <a:t>V = </a:t>
            </a:r>
            <a:r>
              <a:rPr lang="el-GR" sz="1800" b="1" i="0" u="none" strike="noStrike" baseline="0" dirty="0" err="1">
                <a:latin typeface="Cambria,Bold"/>
              </a:rPr>
              <a:t>V</a:t>
            </a:r>
            <a:r>
              <a:rPr lang="el-GR" sz="800" b="1" i="0" u="none" strike="noStrike" baseline="0" dirty="0" err="1">
                <a:latin typeface="Cambria,Bold"/>
              </a:rPr>
              <a:t>τελικός</a:t>
            </a:r>
            <a:r>
              <a:rPr lang="el-GR" sz="800" b="1" i="0" u="none" strike="noStrike" baseline="0" dirty="0">
                <a:latin typeface="Cambria,Bold"/>
              </a:rPr>
              <a:t> </a:t>
            </a:r>
            <a:r>
              <a:rPr lang="el-GR" sz="1800" b="1" i="0" u="none" strike="noStrike" baseline="0" dirty="0">
                <a:latin typeface="Cambria,Bold"/>
              </a:rPr>
              <a:t>– </a:t>
            </a:r>
            <a:r>
              <a:rPr lang="el-GR" sz="1800" b="1" i="0" u="none" strike="noStrike" baseline="0" dirty="0" err="1">
                <a:latin typeface="Cambria,Bold"/>
              </a:rPr>
              <a:t>V</a:t>
            </a:r>
            <a:r>
              <a:rPr lang="el-GR" sz="800" b="1" i="0" u="none" strike="noStrike" baseline="0" dirty="0" err="1">
                <a:latin typeface="Cambria,Bold"/>
              </a:rPr>
              <a:t>αρχικός</a:t>
            </a:r>
            <a:r>
              <a:rPr lang="el-GR" sz="800" b="1" i="0" u="none" strike="noStrike" baseline="0" dirty="0">
                <a:latin typeface="Cambria,Bold"/>
              </a:rPr>
              <a:t> </a:t>
            </a:r>
            <a:r>
              <a:rPr lang="el-GR" sz="1800" b="1" i="0" u="none" strike="noStrike" baseline="0" dirty="0">
                <a:latin typeface="Cambria,Bold"/>
              </a:rPr>
              <a:t>= 70 </a:t>
            </a:r>
            <a:r>
              <a:rPr lang="el-GR" sz="1800" b="1" i="0" u="none" strike="noStrike" baseline="0" dirty="0" err="1">
                <a:latin typeface="Cambria,Bold"/>
              </a:rPr>
              <a:t>mL</a:t>
            </a:r>
            <a:r>
              <a:rPr lang="el-GR" sz="1800" b="1" i="0" u="none" strike="noStrike" baseline="0" dirty="0">
                <a:latin typeface="Cambria,Bold"/>
              </a:rPr>
              <a:t> – 50 </a:t>
            </a:r>
            <a:r>
              <a:rPr lang="el-GR" sz="1800" b="1" i="0" u="none" strike="noStrike" baseline="0" dirty="0" err="1">
                <a:latin typeface="Cambria,Bold"/>
              </a:rPr>
              <a:t>mL</a:t>
            </a:r>
            <a:r>
              <a:rPr lang="el-GR" sz="1800" b="1" i="0" u="none" strike="noStrike" baseline="0" dirty="0">
                <a:latin typeface="Cambria,Bold"/>
              </a:rPr>
              <a:t> = 20 </a:t>
            </a:r>
            <a:r>
              <a:rPr lang="el-GR" sz="1800" b="1" i="0" u="none" strike="noStrike" baseline="0" dirty="0" err="1">
                <a:latin typeface="Cambria,Bold"/>
              </a:rPr>
              <a:t>mL</a:t>
            </a:r>
            <a:r>
              <a:rPr lang="el-GR" sz="1800" b="0" i="0" u="none" strike="noStrike" baseline="0" dirty="0">
                <a:latin typeface="Cambria" panose="02040503050406030204" pitchFamily="18" charset="0"/>
              </a:rPr>
              <a:t>.</a:t>
            </a:r>
            <a:endParaRPr lang="el-GR" dirty="0"/>
          </a:p>
        </p:txBody>
      </p:sp>
      <p:pic>
        <p:nvPicPr>
          <p:cNvPr id="9" name="Εικόνα 8">
            <a:extLst>
              <a:ext uri="{FF2B5EF4-FFF2-40B4-BE49-F238E27FC236}">
                <a16:creationId xmlns:a16="http://schemas.microsoft.com/office/drawing/2014/main" id="{F5B11F0A-0EA4-E92D-AF65-759C8FA62B18}"/>
              </a:ext>
            </a:extLst>
          </p:cNvPr>
          <p:cNvPicPr>
            <a:picLocks noChangeAspect="1"/>
          </p:cNvPicPr>
          <p:nvPr/>
        </p:nvPicPr>
        <p:blipFill>
          <a:blip r:embed="rId2"/>
          <a:stretch>
            <a:fillRect/>
          </a:stretch>
        </p:blipFill>
        <p:spPr>
          <a:xfrm>
            <a:off x="6103203" y="1454795"/>
            <a:ext cx="4810905" cy="3780000"/>
          </a:xfrm>
          <a:prstGeom prst="rect">
            <a:avLst/>
          </a:prstGeom>
        </p:spPr>
      </p:pic>
    </p:spTree>
    <p:extLst>
      <p:ext uri="{BB962C8B-B14F-4D97-AF65-F5344CB8AC3E}">
        <p14:creationId xmlns:p14="http://schemas.microsoft.com/office/powerpoint/2010/main" val="126155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DB1654D-D564-1F5C-0AE0-E319262B2573}"/>
              </a:ext>
            </a:extLst>
          </p:cNvPr>
          <p:cNvPicPr>
            <a:picLocks noChangeAspect="1"/>
          </p:cNvPicPr>
          <p:nvPr/>
        </p:nvPicPr>
        <p:blipFill>
          <a:blip r:embed="rId2"/>
          <a:stretch>
            <a:fillRect/>
          </a:stretch>
        </p:blipFill>
        <p:spPr>
          <a:xfrm>
            <a:off x="6373960" y="647163"/>
            <a:ext cx="5280338" cy="5563673"/>
          </a:xfrm>
          <a:prstGeom prst="rect">
            <a:avLst/>
          </a:prstGeom>
        </p:spPr>
      </p:pic>
      <p:sp>
        <p:nvSpPr>
          <p:cNvPr id="7" name="TextBox 6">
            <a:extLst>
              <a:ext uri="{FF2B5EF4-FFF2-40B4-BE49-F238E27FC236}">
                <a16:creationId xmlns:a16="http://schemas.microsoft.com/office/drawing/2014/main" id="{B0929376-3964-5EFF-319A-4C3AC3C80A8A}"/>
              </a:ext>
            </a:extLst>
          </p:cNvPr>
          <p:cNvSpPr txBox="1"/>
          <p:nvPr/>
        </p:nvSpPr>
        <p:spPr>
          <a:xfrm>
            <a:off x="57647" y="1568475"/>
            <a:ext cx="6094674" cy="646331"/>
          </a:xfrm>
          <a:prstGeom prst="rect">
            <a:avLst/>
          </a:prstGeom>
          <a:noFill/>
        </p:spPr>
        <p:txBody>
          <a:bodyPr wrap="square">
            <a:spAutoFit/>
          </a:bodyPr>
          <a:lstStyle/>
          <a:p>
            <a:pPr algn="l"/>
            <a:r>
              <a:rPr lang="el-GR" b="1" i="1" u="none" strike="noStrike" baseline="0" dirty="0">
                <a:solidFill>
                  <a:srgbClr val="C10000"/>
                </a:solidFill>
                <a:latin typeface="Cambria,BoldItalic"/>
              </a:rPr>
              <a:t>Παρατήρηση: </a:t>
            </a:r>
            <a:r>
              <a:rPr lang="el-GR" b="0" i="0" u="none" strike="noStrike" baseline="0" dirty="0">
                <a:solidFill>
                  <a:srgbClr val="000000"/>
                </a:solidFill>
                <a:latin typeface="Cambria" panose="02040503050406030204" pitchFamily="18" charset="0"/>
              </a:rPr>
              <a:t>Για να δείτε την ένδειξη στο</a:t>
            </a:r>
          </a:p>
          <a:p>
            <a:pPr algn="l"/>
            <a:r>
              <a:rPr lang="el-GR" b="0" i="0" u="none" strike="noStrike" baseline="0" dirty="0">
                <a:solidFill>
                  <a:srgbClr val="000000"/>
                </a:solidFill>
                <a:latin typeface="Cambria" panose="02040503050406030204" pitchFamily="18" charset="0"/>
              </a:rPr>
              <a:t>ογκομετρικό δοχείο δείτε προσεκτικά τη διπλανή εικόνα:</a:t>
            </a:r>
            <a:endParaRPr lang="el-GR" dirty="0"/>
          </a:p>
        </p:txBody>
      </p:sp>
    </p:spTree>
    <p:extLst>
      <p:ext uri="{BB962C8B-B14F-4D97-AF65-F5344CB8AC3E}">
        <p14:creationId xmlns:p14="http://schemas.microsoft.com/office/powerpoint/2010/main" val="129724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AD4AE9-53E0-EDB9-B3FA-99F04AB99100}"/>
              </a:ext>
            </a:extLst>
          </p:cNvPr>
          <p:cNvSpPr txBox="1"/>
          <p:nvPr/>
        </p:nvSpPr>
        <p:spPr>
          <a:xfrm>
            <a:off x="683811" y="365760"/>
            <a:ext cx="2417197" cy="430887"/>
          </a:xfrm>
          <a:prstGeom prst="rect">
            <a:avLst/>
          </a:prstGeom>
          <a:solidFill>
            <a:schemeClr val="accent6">
              <a:lumMod val="60000"/>
              <a:lumOff val="40000"/>
            </a:schemeClr>
          </a:solidFill>
        </p:spPr>
        <p:txBody>
          <a:bodyPr wrap="square" rtlCol="0">
            <a:spAutoFit/>
          </a:bodyPr>
          <a:lstStyle/>
          <a:p>
            <a:pPr algn="ctr"/>
            <a:r>
              <a:rPr lang="el-GR" sz="2200" dirty="0"/>
              <a:t>Η έννοια </a:t>
            </a:r>
            <a:r>
              <a:rPr lang="el-GR" sz="2200" b="1" dirty="0"/>
              <a:t>όγκος</a:t>
            </a:r>
          </a:p>
        </p:txBody>
      </p:sp>
      <p:sp>
        <p:nvSpPr>
          <p:cNvPr id="4" name="TextBox 3">
            <a:extLst>
              <a:ext uri="{FF2B5EF4-FFF2-40B4-BE49-F238E27FC236}">
                <a16:creationId xmlns:a16="http://schemas.microsoft.com/office/drawing/2014/main" id="{B1E6D970-5603-4915-9419-3FB356E612B7}"/>
              </a:ext>
            </a:extLst>
          </p:cNvPr>
          <p:cNvSpPr txBox="1"/>
          <p:nvPr/>
        </p:nvSpPr>
        <p:spPr>
          <a:xfrm>
            <a:off x="127220" y="1440775"/>
            <a:ext cx="11593001" cy="3259867"/>
          </a:xfrm>
          <a:prstGeom prst="rect">
            <a:avLst/>
          </a:prstGeom>
          <a:noFill/>
        </p:spPr>
        <p:txBody>
          <a:bodyPr wrap="square">
            <a:spAutoFit/>
          </a:bodyPr>
          <a:lstStyle/>
          <a:p>
            <a:pPr algn="ctr" rtl="0" fontAlgn="t"/>
            <a:r>
              <a:rPr lang="el-GR" sz="2000" b="1" dirty="0">
                <a:solidFill>
                  <a:srgbClr val="13443F"/>
                </a:solidFill>
                <a:effectLst/>
                <a:latin typeface="PT Sans" panose="020B0503020203020204" pitchFamily="34" charset="0"/>
              </a:rPr>
              <a:t>Τι εκφράζει ο όγκος ενός σώματος;</a:t>
            </a:r>
          </a:p>
          <a:p>
            <a:pPr marL="977900" marR="114300" indent="-342900" algn="just" rtl="0" fontAlgn="t">
              <a:spcBef>
                <a:spcPts val="800"/>
              </a:spcBef>
              <a:buFont typeface="Arial" panose="020B0604020202020204" pitchFamily="34" charset="0"/>
              <a:buChar char="•"/>
            </a:pPr>
            <a:r>
              <a:rPr lang="el-GR" sz="2000" b="0" dirty="0">
                <a:solidFill>
                  <a:srgbClr val="000000"/>
                </a:solidFill>
                <a:effectLst/>
                <a:latin typeface="Arial" panose="020B0604020202020204" pitchFamily="34" charset="0"/>
              </a:rPr>
              <a:t>Ο όγκος ενός σώματος εκφράζει το μέρος του χώρου που καταλαμβάνει αυτό το σώμα.</a:t>
            </a:r>
          </a:p>
          <a:p>
            <a:pPr marL="635000" marR="114300" algn="just" rtl="0" fontAlgn="t">
              <a:spcBef>
                <a:spcPts val="800"/>
              </a:spcBef>
            </a:pPr>
            <a:endParaRPr lang="el-GR" sz="2000" b="0" dirty="0">
              <a:solidFill>
                <a:srgbClr val="212121"/>
              </a:solidFill>
              <a:effectLst/>
              <a:latin typeface="Merriweather" panose="00000500000000000000" pitchFamily="2" charset="0"/>
            </a:endParaRPr>
          </a:p>
          <a:p>
            <a:pPr marL="977900" indent="-342900" algn="just" rtl="0" fontAlgn="t">
              <a:spcBef>
                <a:spcPts val="300"/>
              </a:spcBef>
              <a:buFont typeface="Arial" panose="020B0604020202020204" pitchFamily="34" charset="0"/>
              <a:buChar char="•"/>
            </a:pPr>
            <a:r>
              <a:rPr lang="el-GR" sz="2000" b="0" dirty="0">
                <a:solidFill>
                  <a:srgbClr val="000000"/>
                </a:solidFill>
                <a:effectLst/>
                <a:latin typeface="Arial" panose="020B0604020202020204" pitchFamily="34" charset="0"/>
              </a:rPr>
              <a:t>Ο όγκος συμβολίζεται με το γράμμα </a:t>
            </a:r>
            <a:r>
              <a:rPr lang="el-GR" sz="2000" b="1" dirty="0">
                <a:solidFill>
                  <a:srgbClr val="000000"/>
                </a:solidFill>
                <a:effectLst/>
                <a:latin typeface="Arial" panose="020B0604020202020204" pitchFamily="34" charset="0"/>
              </a:rPr>
              <a:t>V</a:t>
            </a:r>
            <a:r>
              <a:rPr lang="el-GR" sz="2000" b="0" dirty="0">
                <a:solidFill>
                  <a:srgbClr val="000000"/>
                </a:solidFill>
                <a:effectLst/>
                <a:latin typeface="Arial" panose="020B0604020202020204" pitchFamily="34" charset="0"/>
              </a:rPr>
              <a:t>.</a:t>
            </a:r>
          </a:p>
          <a:p>
            <a:pPr marL="635000" algn="just" rtl="0" fontAlgn="t">
              <a:spcBef>
                <a:spcPts val="300"/>
              </a:spcBef>
            </a:pPr>
            <a:endParaRPr lang="el-GR" sz="2000" dirty="0">
              <a:solidFill>
                <a:srgbClr val="212121"/>
              </a:solidFill>
              <a:latin typeface="Arial" panose="020B0604020202020204" pitchFamily="34" charset="0"/>
            </a:endParaRPr>
          </a:p>
          <a:p>
            <a:pPr marL="977900" indent="-342900" algn="just" rtl="0" fontAlgn="t">
              <a:spcBef>
                <a:spcPts val="300"/>
              </a:spcBef>
              <a:buFont typeface="Arial" panose="020B0604020202020204" pitchFamily="34" charset="0"/>
              <a:buChar char="•"/>
            </a:pPr>
            <a:r>
              <a:rPr lang="el-GR" sz="2000" b="0" dirty="0">
                <a:solidFill>
                  <a:srgbClr val="000000"/>
                </a:solidFill>
                <a:effectLst/>
                <a:latin typeface="Arial" panose="020B0604020202020204" pitchFamily="34" charset="0"/>
              </a:rPr>
              <a:t>Τα στερεά και τα υγρά σώματα έχουν σταθερό όγκο.</a:t>
            </a:r>
          </a:p>
          <a:p>
            <a:pPr marL="635000" algn="just" rtl="0" fontAlgn="t">
              <a:spcBef>
                <a:spcPts val="300"/>
              </a:spcBef>
            </a:pPr>
            <a:endParaRPr lang="el-GR" sz="2000" dirty="0">
              <a:solidFill>
                <a:srgbClr val="212121"/>
              </a:solidFill>
              <a:latin typeface="Arial" panose="020B0604020202020204" pitchFamily="34" charset="0"/>
            </a:endParaRPr>
          </a:p>
          <a:p>
            <a:pPr marL="977900" indent="-342900" algn="just" rtl="0" fontAlgn="t">
              <a:spcBef>
                <a:spcPts val="300"/>
              </a:spcBef>
              <a:buFont typeface="Arial" panose="020B0604020202020204" pitchFamily="34" charset="0"/>
              <a:buChar char="•"/>
            </a:pPr>
            <a:r>
              <a:rPr lang="el-GR" sz="2000" b="0" dirty="0">
                <a:solidFill>
                  <a:srgbClr val="000000"/>
                </a:solidFill>
                <a:effectLst/>
                <a:latin typeface="Arial" panose="020B0604020202020204" pitchFamily="34" charset="0"/>
              </a:rPr>
              <a:t>Τα αέρια δεν έχουν σταθερό όγκο, επειδή καταλαμβάνουν όλο το χώρο του δοχείου που τα περιέχει.</a:t>
            </a:r>
            <a:endParaRPr lang="el-GR" sz="2000" b="0" dirty="0">
              <a:solidFill>
                <a:srgbClr val="212121"/>
              </a:solidFill>
              <a:effectLst/>
              <a:latin typeface="Merriweather" panose="00000500000000000000" pitchFamily="2" charset="0"/>
            </a:endParaRPr>
          </a:p>
        </p:txBody>
      </p:sp>
    </p:spTree>
    <p:extLst>
      <p:ext uri="{BB962C8B-B14F-4D97-AF65-F5344CB8AC3E}">
        <p14:creationId xmlns:p14="http://schemas.microsoft.com/office/powerpoint/2010/main" val="296673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B64CD-C3AA-C703-50BC-AA6C5FD111C6}"/>
              </a:ext>
            </a:extLst>
          </p:cNvPr>
          <p:cNvSpPr txBox="1"/>
          <p:nvPr/>
        </p:nvSpPr>
        <p:spPr>
          <a:xfrm>
            <a:off x="556589" y="341906"/>
            <a:ext cx="4015410" cy="430887"/>
          </a:xfrm>
          <a:prstGeom prst="rect">
            <a:avLst/>
          </a:prstGeom>
          <a:solidFill>
            <a:schemeClr val="accent6">
              <a:lumMod val="60000"/>
              <a:lumOff val="40000"/>
            </a:schemeClr>
          </a:solidFill>
        </p:spPr>
        <p:txBody>
          <a:bodyPr wrap="square" rtlCol="0">
            <a:spAutoFit/>
          </a:bodyPr>
          <a:lstStyle/>
          <a:p>
            <a:pPr algn="ctr"/>
            <a:r>
              <a:rPr lang="el-GR" sz="2200" b="1" dirty="0"/>
              <a:t>Μονάδες μέτρησης του όγκου</a:t>
            </a:r>
          </a:p>
        </p:txBody>
      </p:sp>
      <p:sp>
        <p:nvSpPr>
          <p:cNvPr id="4" name="TextBox 3">
            <a:extLst>
              <a:ext uri="{FF2B5EF4-FFF2-40B4-BE49-F238E27FC236}">
                <a16:creationId xmlns:a16="http://schemas.microsoft.com/office/drawing/2014/main" id="{5F768EDF-92A4-E6DB-F9DA-23E68732F754}"/>
              </a:ext>
            </a:extLst>
          </p:cNvPr>
          <p:cNvSpPr txBox="1"/>
          <p:nvPr/>
        </p:nvSpPr>
        <p:spPr>
          <a:xfrm>
            <a:off x="310101" y="1382327"/>
            <a:ext cx="10925092" cy="2582758"/>
          </a:xfrm>
          <a:prstGeom prst="rect">
            <a:avLst/>
          </a:prstGeom>
          <a:noFill/>
        </p:spPr>
        <p:txBody>
          <a:bodyPr wrap="square">
            <a:spAutoFit/>
          </a:bodyPr>
          <a:lstStyle/>
          <a:p>
            <a:pPr marL="635000" marR="1333500" indent="-101600" algn="l" rtl="0">
              <a:spcBef>
                <a:spcPts val="800"/>
              </a:spcBef>
            </a:pPr>
            <a:r>
              <a:rPr lang="el-GR" sz="1800" b="0" i="0" dirty="0">
                <a:solidFill>
                  <a:srgbClr val="999999"/>
                </a:solidFill>
                <a:effectLst/>
                <a:latin typeface="Arial" panose="020B0604020202020204" pitchFamily="34" charset="0"/>
              </a:rPr>
              <a:t>◗ </a:t>
            </a:r>
            <a:r>
              <a:rPr lang="el-GR" sz="1800" b="0" i="0" dirty="0">
                <a:solidFill>
                  <a:srgbClr val="000000"/>
                </a:solidFill>
                <a:effectLst/>
                <a:latin typeface="Arial" panose="020B0604020202020204" pitchFamily="34" charset="0"/>
              </a:rPr>
              <a:t>Η μονάδα μέτρησης του όγκου στο Διεθνές Σύστημα Μονάδων (S.I.) είναι το ένα </a:t>
            </a:r>
            <a:r>
              <a:rPr lang="el-GR" sz="1800" b="1" i="0" dirty="0">
                <a:solidFill>
                  <a:srgbClr val="000000"/>
                </a:solidFill>
                <a:effectLst/>
                <a:latin typeface="Arial" panose="020B0604020202020204" pitchFamily="34" charset="0"/>
              </a:rPr>
              <a:t>κυβικό μέτρο </a:t>
            </a:r>
            <a:r>
              <a:rPr lang="el-GR" sz="1800" b="0" i="0" dirty="0">
                <a:solidFill>
                  <a:srgbClr val="000000"/>
                </a:solidFill>
                <a:effectLst/>
                <a:latin typeface="Arial" panose="020B0604020202020204" pitchFamily="34" charset="0"/>
              </a:rPr>
              <a:t>(1 m</a:t>
            </a:r>
            <a:r>
              <a:rPr lang="el-GR" sz="2000" b="0" i="0" baseline="30000" dirty="0">
                <a:solidFill>
                  <a:srgbClr val="000000"/>
                </a:solidFill>
                <a:effectLst/>
                <a:latin typeface="Arial" panose="020B0604020202020204" pitchFamily="34" charset="0"/>
              </a:rPr>
              <a:t>3</a:t>
            </a:r>
            <a:r>
              <a:rPr lang="el-GR" sz="1800" b="0" i="0" dirty="0">
                <a:solidFill>
                  <a:srgbClr val="000000"/>
                </a:solidFill>
                <a:effectLst/>
                <a:latin typeface="Arial" panose="020B0604020202020204" pitchFamily="34" charset="0"/>
              </a:rPr>
              <a:t>). Αυτή</a:t>
            </a:r>
            <a:r>
              <a:rPr lang="el-GR" sz="1800" b="0" i="0" dirty="0">
                <a:solidFill>
                  <a:srgbClr val="000000"/>
                </a:solidFill>
                <a:effectLst/>
                <a:latin typeface="Times New Roman" panose="02020603050405020304" pitchFamily="18" charset="0"/>
              </a:rPr>
              <a:t> </a:t>
            </a:r>
            <a:r>
              <a:rPr lang="el-GR" sz="1800" b="0" i="0" dirty="0">
                <a:solidFill>
                  <a:srgbClr val="000000"/>
                </a:solidFill>
                <a:effectLst/>
                <a:latin typeface="Arial" panose="020B0604020202020204" pitchFamily="34" charset="0"/>
              </a:rPr>
              <a:t>είναι η βασική μονάδα.</a:t>
            </a:r>
            <a:endParaRPr lang="el-GR" sz="1400" b="0" i="0" dirty="0">
              <a:solidFill>
                <a:srgbClr val="212121"/>
              </a:solidFill>
              <a:effectLst/>
              <a:latin typeface="Merriweather" panose="00000500000000000000" pitchFamily="2" charset="0"/>
            </a:endParaRPr>
          </a:p>
          <a:p>
            <a:pPr marL="736600" algn="just" rtl="0">
              <a:spcBef>
                <a:spcPts val="200"/>
              </a:spcBef>
            </a:pPr>
            <a:br>
              <a:rPr lang="el-GR" sz="1400" b="0" i="0" dirty="0">
                <a:solidFill>
                  <a:srgbClr val="212121"/>
                </a:solidFill>
                <a:effectLst/>
                <a:latin typeface="Merriweather" panose="00000500000000000000" pitchFamily="2" charset="0"/>
              </a:rPr>
            </a:br>
            <a:endParaRPr lang="el-GR" sz="1400" b="0" i="0" dirty="0">
              <a:solidFill>
                <a:srgbClr val="212121"/>
              </a:solidFill>
              <a:effectLst/>
              <a:latin typeface="Merriweather" panose="00000500000000000000" pitchFamily="2" charset="0"/>
            </a:endParaRPr>
          </a:p>
          <a:p>
            <a:pPr marL="635000" indent="-101600" algn="l" rtl="0">
              <a:spcBef>
                <a:spcPts val="400"/>
              </a:spcBef>
            </a:pPr>
            <a:r>
              <a:rPr lang="el-GR" sz="1800" b="0" i="0" dirty="0">
                <a:solidFill>
                  <a:srgbClr val="999999"/>
                </a:solidFill>
                <a:effectLst/>
                <a:latin typeface="Arial" panose="020B0604020202020204" pitchFamily="34" charset="0"/>
              </a:rPr>
              <a:t>◗ </a:t>
            </a:r>
            <a:r>
              <a:rPr lang="el-GR" sz="1800" b="0" i="0" dirty="0">
                <a:solidFill>
                  <a:srgbClr val="000000"/>
                </a:solidFill>
                <a:effectLst/>
                <a:latin typeface="Arial" panose="020B0604020202020204" pitchFamily="34" charset="0"/>
              </a:rPr>
              <a:t>Υποπολλαπλάσια του ενός κυβικού μέτρου είναι:</a:t>
            </a:r>
          </a:p>
          <a:p>
            <a:pPr marL="635000" indent="-101600" algn="l" rtl="0">
              <a:spcBef>
                <a:spcPts val="400"/>
              </a:spcBef>
            </a:pPr>
            <a:endParaRPr lang="el-GR" sz="1400" b="0" i="0" dirty="0">
              <a:solidFill>
                <a:srgbClr val="212121"/>
              </a:solidFill>
              <a:effectLst/>
              <a:latin typeface="Merriweather" panose="00000500000000000000" pitchFamily="2" charset="0"/>
            </a:endParaRPr>
          </a:p>
          <a:p>
            <a:pPr marL="958850" indent="-400050" algn="l" rtl="0">
              <a:spcBef>
                <a:spcPts val="200"/>
              </a:spcBef>
              <a:buAutoNum type="romanLcParenR"/>
            </a:pPr>
            <a:r>
              <a:rPr lang="el-GR" sz="1800" b="0" i="0" dirty="0">
                <a:solidFill>
                  <a:srgbClr val="000000"/>
                </a:solidFill>
                <a:effectLst/>
                <a:latin typeface="Arial" panose="020B0604020202020204" pitchFamily="34" charset="0"/>
              </a:rPr>
              <a:t>το ένα λίτρο (1 L) ή 1 dm</a:t>
            </a:r>
            <a:r>
              <a:rPr lang="el-GR" sz="2000" b="0" i="0" baseline="30000" dirty="0">
                <a:solidFill>
                  <a:srgbClr val="000000"/>
                </a:solidFill>
                <a:effectLst/>
                <a:latin typeface="Arial" panose="020B0604020202020204" pitchFamily="34" charset="0"/>
              </a:rPr>
              <a:t>3</a:t>
            </a:r>
            <a:r>
              <a:rPr lang="el-GR" sz="1800" b="0" i="0" dirty="0">
                <a:solidFill>
                  <a:srgbClr val="000000"/>
                </a:solidFill>
                <a:effectLst/>
                <a:latin typeface="Arial" panose="020B0604020202020204" pitchFamily="34" charset="0"/>
              </a:rPr>
              <a:t>. Είναι ο όγκος κύβου που έχει ακμές 1 </a:t>
            </a:r>
            <a:r>
              <a:rPr lang="el-GR" sz="1800" b="0" i="0" dirty="0" err="1">
                <a:solidFill>
                  <a:srgbClr val="000000"/>
                </a:solidFill>
                <a:effectLst/>
                <a:latin typeface="Arial" panose="020B0604020202020204" pitchFamily="34" charset="0"/>
              </a:rPr>
              <a:t>dm</a:t>
            </a:r>
            <a:r>
              <a:rPr lang="el-GR" sz="1800" b="0" i="0" dirty="0">
                <a:solidFill>
                  <a:srgbClr val="000000"/>
                </a:solidFill>
                <a:effectLst/>
                <a:latin typeface="Arial" panose="020B0604020202020204" pitchFamily="34" charset="0"/>
              </a:rPr>
              <a:t>.</a:t>
            </a:r>
          </a:p>
          <a:p>
            <a:pPr marL="558800" algn="l" rtl="0">
              <a:spcBef>
                <a:spcPts val="200"/>
              </a:spcBef>
            </a:pPr>
            <a:endParaRPr lang="el-GR" sz="1400" b="0" i="0" dirty="0">
              <a:solidFill>
                <a:srgbClr val="212121"/>
              </a:solidFill>
              <a:effectLst/>
              <a:latin typeface="Merriweather" panose="00000500000000000000" pitchFamily="2" charset="0"/>
            </a:endParaRPr>
          </a:p>
          <a:p>
            <a:pPr marL="736600" marR="101600" indent="-177800" algn="l" rtl="0">
              <a:spcBef>
                <a:spcPts val="500"/>
              </a:spcBef>
            </a:pPr>
            <a:r>
              <a:rPr lang="el-GR" sz="1800" b="0" i="0" dirty="0" err="1">
                <a:solidFill>
                  <a:srgbClr val="000000"/>
                </a:solidFill>
                <a:effectLst/>
                <a:latin typeface="Arial" panose="020B0604020202020204" pitchFamily="34" charset="0"/>
              </a:rPr>
              <a:t>ii</a:t>
            </a:r>
            <a:r>
              <a:rPr lang="el-GR" sz="1800" b="0" i="0" dirty="0">
                <a:solidFill>
                  <a:srgbClr val="000000"/>
                </a:solidFill>
                <a:effectLst/>
                <a:latin typeface="Arial" panose="020B0604020202020204" pitchFamily="34" charset="0"/>
              </a:rPr>
              <a:t>) Το ένα κυβικό εκατοστό (1 cm</a:t>
            </a:r>
            <a:r>
              <a:rPr lang="el-GR" sz="2000" b="0" i="0" baseline="30000" dirty="0">
                <a:solidFill>
                  <a:srgbClr val="000000"/>
                </a:solidFill>
                <a:effectLst/>
                <a:latin typeface="Arial" panose="020B0604020202020204" pitchFamily="34" charset="0"/>
              </a:rPr>
              <a:t>3</a:t>
            </a:r>
            <a:r>
              <a:rPr lang="el-GR" sz="1800" b="0" i="0" dirty="0">
                <a:solidFill>
                  <a:srgbClr val="000000"/>
                </a:solidFill>
                <a:effectLst/>
                <a:latin typeface="Arial" panose="020B0604020202020204" pitchFamily="34" charset="0"/>
              </a:rPr>
              <a:t>) ή (1 </a:t>
            </a:r>
            <a:r>
              <a:rPr lang="el-GR" sz="1800" b="0" i="0" dirty="0" err="1">
                <a:solidFill>
                  <a:srgbClr val="000000"/>
                </a:solidFill>
                <a:effectLst/>
                <a:latin typeface="Arial" panose="020B0604020202020204" pitchFamily="34" charset="0"/>
              </a:rPr>
              <a:t>mL</a:t>
            </a:r>
            <a:r>
              <a:rPr lang="el-GR" sz="1800" b="0" i="0" dirty="0">
                <a:solidFill>
                  <a:srgbClr val="000000"/>
                </a:solidFill>
                <a:effectLst/>
                <a:latin typeface="Arial" panose="020B0604020202020204" pitchFamily="34" charset="0"/>
              </a:rPr>
              <a:t>). Είναι ο όγκος κύβου που έχει ακμές 1 </a:t>
            </a:r>
            <a:r>
              <a:rPr lang="el-GR" sz="1800" b="0" i="0" dirty="0" err="1">
                <a:solidFill>
                  <a:srgbClr val="000000"/>
                </a:solidFill>
                <a:effectLst/>
                <a:latin typeface="Arial" panose="020B0604020202020204" pitchFamily="34" charset="0"/>
              </a:rPr>
              <a:t>cm</a:t>
            </a:r>
            <a:r>
              <a:rPr lang="el-GR" sz="1800" b="0" i="0" dirty="0">
                <a:solidFill>
                  <a:srgbClr val="000000"/>
                </a:solidFill>
                <a:effectLst/>
                <a:latin typeface="Arial" panose="020B0604020202020204" pitchFamily="34" charset="0"/>
              </a:rPr>
              <a:t>.</a:t>
            </a:r>
            <a:endParaRPr lang="el-GR" sz="1400" b="0" i="0" dirty="0">
              <a:solidFill>
                <a:srgbClr val="212121"/>
              </a:solidFill>
              <a:effectLst/>
              <a:latin typeface="Merriweather" panose="00000500000000000000" pitchFamily="2" charset="0"/>
            </a:endParaRPr>
          </a:p>
        </p:txBody>
      </p:sp>
    </p:spTree>
    <p:extLst>
      <p:ext uri="{BB962C8B-B14F-4D97-AF65-F5344CB8AC3E}">
        <p14:creationId xmlns:p14="http://schemas.microsoft.com/office/powerpoint/2010/main" val="386419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99967-22FB-6899-3AB0-9C2A83E1EFCF}"/>
              </a:ext>
            </a:extLst>
          </p:cNvPr>
          <p:cNvSpPr txBox="1"/>
          <p:nvPr/>
        </p:nvSpPr>
        <p:spPr>
          <a:xfrm>
            <a:off x="556589" y="341906"/>
            <a:ext cx="4015410" cy="430887"/>
          </a:xfrm>
          <a:prstGeom prst="rect">
            <a:avLst/>
          </a:prstGeom>
          <a:solidFill>
            <a:schemeClr val="accent6">
              <a:lumMod val="60000"/>
              <a:lumOff val="40000"/>
            </a:schemeClr>
          </a:solidFill>
        </p:spPr>
        <p:txBody>
          <a:bodyPr wrap="square" rtlCol="0">
            <a:spAutoFit/>
          </a:bodyPr>
          <a:lstStyle/>
          <a:p>
            <a:pPr algn="ctr"/>
            <a:r>
              <a:rPr lang="el-GR" sz="2200" b="1" dirty="0"/>
              <a:t>Μονάδες μέτρησης του όγκου</a:t>
            </a:r>
          </a:p>
        </p:txBody>
      </p:sp>
      <p:sp>
        <p:nvSpPr>
          <p:cNvPr id="5" name="TextBox 4">
            <a:extLst>
              <a:ext uri="{FF2B5EF4-FFF2-40B4-BE49-F238E27FC236}">
                <a16:creationId xmlns:a16="http://schemas.microsoft.com/office/drawing/2014/main" id="{EDD572B5-C8BD-D7B3-50C2-CDAF0DCF1FBB}"/>
              </a:ext>
            </a:extLst>
          </p:cNvPr>
          <p:cNvSpPr txBox="1"/>
          <p:nvPr/>
        </p:nvSpPr>
        <p:spPr>
          <a:xfrm>
            <a:off x="286247" y="1342776"/>
            <a:ext cx="11545293" cy="1118255"/>
          </a:xfrm>
          <a:prstGeom prst="rect">
            <a:avLst/>
          </a:prstGeom>
          <a:noFill/>
        </p:spPr>
        <p:txBody>
          <a:bodyPr wrap="square">
            <a:spAutoFit/>
          </a:bodyPr>
          <a:lstStyle/>
          <a:p>
            <a:pPr algn="ctr" rtl="0" fontAlgn="t"/>
            <a:r>
              <a:rPr lang="el-GR" sz="2000" b="1" dirty="0">
                <a:solidFill>
                  <a:srgbClr val="13443F"/>
                </a:solidFill>
                <a:effectLst/>
                <a:latin typeface="PT Sans" panose="020B0503020203020204" pitchFamily="34" charset="0"/>
              </a:rPr>
              <a:t>Πως μετατρέπουμε τις μονάδες του όγκου </a:t>
            </a:r>
            <a:r>
              <a:rPr lang="el-GR" sz="2000" b="1" dirty="0" err="1">
                <a:solidFill>
                  <a:srgbClr val="13443F"/>
                </a:solidFill>
                <a:effectLst/>
                <a:latin typeface="PT Sans" panose="020B0503020203020204" pitchFamily="34" charset="0"/>
              </a:rPr>
              <a:t>απο</a:t>
            </a:r>
            <a:r>
              <a:rPr lang="el-GR" sz="2000" b="1" dirty="0">
                <a:solidFill>
                  <a:srgbClr val="13443F"/>
                </a:solidFill>
                <a:effectLst/>
                <a:latin typeface="PT Sans" panose="020B0503020203020204" pitchFamily="34" charset="0"/>
              </a:rPr>
              <a:t> την μια στην άλλη;</a:t>
            </a:r>
          </a:p>
          <a:p>
            <a:pPr marL="635000" marR="114300" algn="just" rtl="0" fontAlgn="t">
              <a:spcBef>
                <a:spcPts val="800"/>
              </a:spcBef>
            </a:pPr>
            <a:r>
              <a:rPr lang="el-GR" sz="2000" b="0" dirty="0">
                <a:solidFill>
                  <a:srgbClr val="000000"/>
                </a:solidFill>
                <a:effectLst/>
                <a:latin typeface="Arial" panose="020B0604020202020204" pitchFamily="34" charset="0"/>
              </a:rPr>
              <a:t>Ένας πρακτικός τρόπος για να μετατρέψουμε τις μονάδες του όγκου από τη μία στην άλλη είναι η </a:t>
            </a:r>
            <a:r>
              <a:rPr lang="el-GR" sz="2000" b="1" dirty="0">
                <a:solidFill>
                  <a:srgbClr val="000000"/>
                </a:solidFill>
                <a:effectLst/>
                <a:latin typeface="Arial" panose="020B0604020202020204" pitchFamily="34" charset="0"/>
              </a:rPr>
              <a:t>«μέθοδος της σκάλας»</a:t>
            </a:r>
            <a:r>
              <a:rPr lang="el-GR" sz="2000" b="0" dirty="0">
                <a:solidFill>
                  <a:srgbClr val="000000"/>
                </a:solidFill>
                <a:effectLst/>
                <a:latin typeface="Arial" panose="020B0604020202020204" pitchFamily="34" charset="0"/>
              </a:rPr>
              <a:t>.</a:t>
            </a:r>
          </a:p>
        </p:txBody>
      </p:sp>
      <p:pic>
        <p:nvPicPr>
          <p:cNvPr id="8" name="Εικόνα 7">
            <a:extLst>
              <a:ext uri="{FF2B5EF4-FFF2-40B4-BE49-F238E27FC236}">
                <a16:creationId xmlns:a16="http://schemas.microsoft.com/office/drawing/2014/main" id="{D9ABE730-13A8-2FE2-4679-DD52BF522ECD}"/>
              </a:ext>
            </a:extLst>
          </p:cNvPr>
          <p:cNvPicPr>
            <a:picLocks noChangeAspect="1"/>
          </p:cNvPicPr>
          <p:nvPr/>
        </p:nvPicPr>
        <p:blipFill rotWithShape="1">
          <a:blip r:embed="rId2"/>
          <a:srcRect r="6590"/>
          <a:stretch/>
        </p:blipFill>
        <p:spPr>
          <a:xfrm>
            <a:off x="345583" y="2628094"/>
            <a:ext cx="5923423" cy="3708000"/>
          </a:xfrm>
          <a:prstGeom prst="rect">
            <a:avLst/>
          </a:prstGeom>
        </p:spPr>
      </p:pic>
      <p:sp>
        <p:nvSpPr>
          <p:cNvPr id="10" name="TextBox 9">
            <a:extLst>
              <a:ext uri="{FF2B5EF4-FFF2-40B4-BE49-F238E27FC236}">
                <a16:creationId xmlns:a16="http://schemas.microsoft.com/office/drawing/2014/main" id="{C26EE418-3409-EF9B-3592-67C5ADC954C3}"/>
              </a:ext>
            </a:extLst>
          </p:cNvPr>
          <p:cNvSpPr txBox="1"/>
          <p:nvPr/>
        </p:nvSpPr>
        <p:spPr>
          <a:xfrm>
            <a:off x="6392396" y="3429000"/>
            <a:ext cx="5214067" cy="2921313"/>
          </a:xfrm>
          <a:prstGeom prst="rect">
            <a:avLst/>
          </a:prstGeom>
          <a:noFill/>
        </p:spPr>
        <p:txBody>
          <a:bodyPr wrap="square">
            <a:spAutoFit/>
          </a:bodyPr>
          <a:lstStyle/>
          <a:p>
            <a:pPr marL="596900" marR="1130300" algn="just" rtl="0">
              <a:spcBef>
                <a:spcPts val="400"/>
              </a:spcBef>
            </a:pPr>
            <a:r>
              <a:rPr lang="el-GR" sz="1600" b="0" i="0" dirty="0">
                <a:solidFill>
                  <a:srgbClr val="000000"/>
                </a:solidFill>
                <a:effectLst/>
                <a:latin typeface="Arial" panose="020B0604020202020204" pitchFamily="34" charset="0"/>
              </a:rPr>
              <a:t>Το ύψος καθενός από αυτά τα σκαλιά </a:t>
            </a:r>
            <a:r>
              <a:rPr lang="el-GR" b="0" i="0" dirty="0">
                <a:solidFill>
                  <a:srgbClr val="000000"/>
                </a:solidFill>
                <a:effectLst/>
                <a:latin typeface="Arial" panose="020B0604020202020204" pitchFamily="34" charset="0"/>
              </a:rPr>
              <a:t>είναι 1.000 μονάδες.</a:t>
            </a:r>
            <a:endParaRPr lang="el-GR" b="0" i="0" dirty="0">
              <a:solidFill>
                <a:srgbClr val="212121"/>
              </a:solidFill>
              <a:effectLst/>
              <a:latin typeface="Merriweather" panose="00000500000000000000" pitchFamily="2" charset="0"/>
            </a:endParaRPr>
          </a:p>
          <a:p>
            <a:pPr marL="596900" marR="1130300" algn="just" rtl="0">
              <a:spcBef>
                <a:spcPts val="400"/>
              </a:spcBef>
            </a:pPr>
            <a:r>
              <a:rPr lang="el-GR" b="0" i="0" dirty="0">
                <a:solidFill>
                  <a:srgbClr val="000000"/>
                </a:solidFill>
                <a:effectLst/>
                <a:latin typeface="Arial" panose="020B0604020202020204" pitchFamily="34" charset="0"/>
              </a:rPr>
              <a:t>Έτσι:</a:t>
            </a:r>
            <a:endParaRPr lang="el-GR" b="0" i="0" dirty="0">
              <a:solidFill>
                <a:srgbClr val="212121"/>
              </a:solidFill>
              <a:effectLst/>
              <a:latin typeface="Merriweather" panose="00000500000000000000" pitchFamily="2" charset="0"/>
            </a:endParaRPr>
          </a:p>
          <a:p>
            <a:pPr marL="596900" marR="101600" indent="-101600" algn="just" rtl="0"/>
            <a:r>
              <a:rPr lang="el-GR" b="0" i="0" dirty="0">
                <a:solidFill>
                  <a:srgbClr val="999999"/>
                </a:solidFill>
                <a:effectLst/>
                <a:latin typeface="Arial" panose="020B0604020202020204" pitchFamily="34" charset="0"/>
              </a:rPr>
              <a:t>◗ </a:t>
            </a:r>
            <a:r>
              <a:rPr lang="el-GR" b="0" i="0" dirty="0">
                <a:solidFill>
                  <a:srgbClr val="000000"/>
                </a:solidFill>
                <a:effectLst/>
                <a:latin typeface="Arial" panose="020B0604020202020204" pitchFamily="34" charset="0"/>
              </a:rPr>
              <a:t>Αν κατεβαίνεις </a:t>
            </a:r>
            <a:r>
              <a:rPr lang="el-GR" b="1" i="0" dirty="0">
                <a:solidFill>
                  <a:srgbClr val="000000"/>
                </a:solidFill>
                <a:effectLst/>
                <a:latin typeface="Arial" panose="020B0604020202020204" pitchFamily="34" charset="0"/>
              </a:rPr>
              <a:t>ένα </a:t>
            </a:r>
            <a:r>
              <a:rPr lang="el-GR" b="0" i="0" dirty="0">
                <a:solidFill>
                  <a:srgbClr val="000000"/>
                </a:solidFill>
                <a:effectLst/>
                <a:latin typeface="Arial" panose="020B0604020202020204" pitchFamily="34" charset="0"/>
              </a:rPr>
              <a:t>σκαλί, </a:t>
            </a:r>
            <a:r>
              <a:rPr lang="el-GR" b="1" i="0" dirty="0">
                <a:solidFill>
                  <a:srgbClr val="000000"/>
                </a:solidFill>
                <a:effectLst/>
                <a:latin typeface="Arial" panose="020B0604020202020204" pitchFamily="34" charset="0"/>
              </a:rPr>
              <a:t>πολλαπλασιάζεις </a:t>
            </a:r>
            <a:r>
              <a:rPr lang="el-GR" b="0" i="0" dirty="0">
                <a:solidFill>
                  <a:srgbClr val="000000"/>
                </a:solidFill>
                <a:effectLst/>
                <a:latin typeface="Arial" panose="020B0604020202020204" pitchFamily="34" charset="0"/>
              </a:rPr>
              <a:t>επί </a:t>
            </a:r>
            <a:r>
              <a:rPr lang="el-GR" b="1" i="0" dirty="0">
                <a:solidFill>
                  <a:srgbClr val="000000"/>
                </a:solidFill>
                <a:effectLst/>
                <a:latin typeface="Arial" panose="020B0604020202020204" pitchFamily="34" charset="0"/>
              </a:rPr>
              <a:t>1.000</a:t>
            </a:r>
            <a:r>
              <a:rPr lang="el-GR" b="0" i="0" dirty="0">
                <a:solidFill>
                  <a:srgbClr val="000000"/>
                </a:solidFill>
                <a:effectLst/>
                <a:latin typeface="Arial" panose="020B0604020202020204" pitchFamily="34" charset="0"/>
              </a:rPr>
              <a:t>. Αν κατεβαίνεις </a:t>
            </a:r>
            <a:r>
              <a:rPr lang="el-GR" b="1" i="0" dirty="0">
                <a:solidFill>
                  <a:srgbClr val="000000"/>
                </a:solidFill>
                <a:effectLst/>
                <a:latin typeface="Arial" panose="020B0604020202020204" pitchFamily="34" charset="0"/>
              </a:rPr>
              <a:t>δύο </a:t>
            </a:r>
            <a:r>
              <a:rPr lang="el-GR" b="0" i="0" dirty="0">
                <a:solidFill>
                  <a:srgbClr val="000000"/>
                </a:solidFill>
                <a:effectLst/>
                <a:latin typeface="Arial" panose="020B0604020202020204" pitchFamily="34" charset="0"/>
              </a:rPr>
              <a:t>σκαλιά </a:t>
            </a:r>
            <a:r>
              <a:rPr lang="el-GR" b="1" i="0" dirty="0">
                <a:solidFill>
                  <a:srgbClr val="000000"/>
                </a:solidFill>
                <a:effectLst/>
                <a:latin typeface="Arial" panose="020B0604020202020204" pitchFamily="34" charset="0"/>
              </a:rPr>
              <a:t>πολλαπλασιάζεις </a:t>
            </a:r>
            <a:r>
              <a:rPr lang="el-GR" b="0" i="0" dirty="0">
                <a:solidFill>
                  <a:srgbClr val="000000"/>
                </a:solidFill>
                <a:effectLst/>
                <a:latin typeface="Arial" panose="020B0604020202020204" pitchFamily="34" charset="0"/>
              </a:rPr>
              <a:t>επί </a:t>
            </a:r>
            <a:r>
              <a:rPr lang="el-GR" b="1" i="0" dirty="0">
                <a:solidFill>
                  <a:srgbClr val="000000"/>
                </a:solidFill>
                <a:effectLst/>
                <a:latin typeface="Arial" panose="020B0604020202020204" pitchFamily="34" charset="0"/>
              </a:rPr>
              <a:t>1.000.000</a:t>
            </a:r>
            <a:r>
              <a:rPr lang="el-GR" b="0" i="0" dirty="0">
                <a:solidFill>
                  <a:srgbClr val="000000"/>
                </a:solidFill>
                <a:effectLst/>
                <a:latin typeface="Arial" panose="020B0604020202020204" pitchFamily="34" charset="0"/>
              </a:rPr>
              <a:t>.</a:t>
            </a:r>
            <a:endParaRPr lang="el-GR" b="0" i="0" dirty="0">
              <a:solidFill>
                <a:srgbClr val="212121"/>
              </a:solidFill>
              <a:effectLst/>
              <a:latin typeface="Merriweather" panose="00000500000000000000" pitchFamily="2" charset="0"/>
            </a:endParaRPr>
          </a:p>
          <a:p>
            <a:pPr marL="596900" marR="101600" indent="-101600" algn="just" rtl="0">
              <a:spcBef>
                <a:spcPts val="300"/>
              </a:spcBef>
            </a:pPr>
            <a:r>
              <a:rPr lang="el-GR" b="0" i="0" dirty="0">
                <a:solidFill>
                  <a:srgbClr val="999999"/>
                </a:solidFill>
                <a:effectLst/>
                <a:latin typeface="Arial" panose="020B0604020202020204" pitchFamily="34" charset="0"/>
              </a:rPr>
              <a:t>◗ </a:t>
            </a:r>
            <a:r>
              <a:rPr lang="el-GR" b="0" i="0" dirty="0">
                <a:solidFill>
                  <a:srgbClr val="000000"/>
                </a:solidFill>
                <a:effectLst/>
                <a:latin typeface="Arial" panose="020B0604020202020204" pitchFamily="34" charset="0"/>
              </a:rPr>
              <a:t>Αν ανεβαίνεις </a:t>
            </a:r>
            <a:r>
              <a:rPr lang="el-GR" b="1" i="0" dirty="0">
                <a:solidFill>
                  <a:srgbClr val="000000"/>
                </a:solidFill>
                <a:effectLst/>
                <a:latin typeface="Arial" panose="020B0604020202020204" pitchFamily="34" charset="0"/>
              </a:rPr>
              <a:t>ένα </a:t>
            </a:r>
            <a:r>
              <a:rPr lang="el-GR" b="0" i="0" dirty="0">
                <a:solidFill>
                  <a:srgbClr val="000000"/>
                </a:solidFill>
                <a:effectLst/>
                <a:latin typeface="Arial" panose="020B0604020202020204" pitchFamily="34" charset="0"/>
              </a:rPr>
              <a:t>σκαλί </a:t>
            </a:r>
            <a:r>
              <a:rPr lang="el-GR" b="1" i="0" dirty="0">
                <a:solidFill>
                  <a:srgbClr val="000000"/>
                </a:solidFill>
                <a:effectLst/>
                <a:latin typeface="Arial" panose="020B0604020202020204" pitchFamily="34" charset="0"/>
              </a:rPr>
              <a:t>διαιρείς </a:t>
            </a:r>
            <a:r>
              <a:rPr lang="el-GR" b="0" i="0" dirty="0">
                <a:solidFill>
                  <a:srgbClr val="000000"/>
                </a:solidFill>
                <a:effectLst/>
                <a:latin typeface="Arial" panose="020B0604020202020204" pitchFamily="34" charset="0"/>
              </a:rPr>
              <a:t>δια </a:t>
            </a:r>
            <a:r>
              <a:rPr lang="el-GR" b="1" i="0" dirty="0">
                <a:solidFill>
                  <a:srgbClr val="000000"/>
                </a:solidFill>
                <a:effectLst/>
                <a:latin typeface="Arial" panose="020B0604020202020204" pitchFamily="34" charset="0"/>
              </a:rPr>
              <a:t>1.000</a:t>
            </a:r>
            <a:r>
              <a:rPr lang="el-GR" b="0" i="0" dirty="0">
                <a:solidFill>
                  <a:srgbClr val="000000"/>
                </a:solidFill>
                <a:effectLst/>
                <a:latin typeface="Arial" panose="020B0604020202020204" pitchFamily="34" charset="0"/>
              </a:rPr>
              <a:t>. Αν ανεβαίνεις </a:t>
            </a:r>
            <a:r>
              <a:rPr lang="el-GR" b="1" i="0" dirty="0">
                <a:solidFill>
                  <a:srgbClr val="000000"/>
                </a:solidFill>
                <a:effectLst/>
                <a:latin typeface="Arial" panose="020B0604020202020204" pitchFamily="34" charset="0"/>
              </a:rPr>
              <a:t>δύο </a:t>
            </a:r>
            <a:r>
              <a:rPr lang="el-GR" b="0" i="0" dirty="0">
                <a:solidFill>
                  <a:srgbClr val="000000"/>
                </a:solidFill>
                <a:effectLst/>
                <a:latin typeface="Arial" panose="020B0604020202020204" pitchFamily="34" charset="0"/>
              </a:rPr>
              <a:t>σκαλιά </a:t>
            </a:r>
            <a:r>
              <a:rPr lang="el-GR" b="1" i="0" dirty="0">
                <a:solidFill>
                  <a:srgbClr val="000000"/>
                </a:solidFill>
                <a:effectLst/>
                <a:latin typeface="Arial" panose="020B0604020202020204" pitchFamily="34" charset="0"/>
              </a:rPr>
              <a:t>διαιρείς </a:t>
            </a:r>
            <a:r>
              <a:rPr lang="el-GR" b="0" i="0" dirty="0">
                <a:solidFill>
                  <a:srgbClr val="000000"/>
                </a:solidFill>
                <a:effectLst/>
                <a:latin typeface="Arial" panose="020B0604020202020204" pitchFamily="34" charset="0"/>
              </a:rPr>
              <a:t>δια </a:t>
            </a:r>
            <a:r>
              <a:rPr lang="el-GR" b="1" i="0" dirty="0">
                <a:solidFill>
                  <a:srgbClr val="000000"/>
                </a:solidFill>
                <a:effectLst/>
                <a:latin typeface="Arial" panose="020B0604020202020204" pitchFamily="34" charset="0"/>
              </a:rPr>
              <a:t>1.000.000</a:t>
            </a:r>
            <a:r>
              <a:rPr lang="el-GR" b="0" i="0" dirty="0">
                <a:solidFill>
                  <a:srgbClr val="000000"/>
                </a:solidFill>
                <a:effectLst/>
                <a:latin typeface="Arial" panose="020B0604020202020204" pitchFamily="34" charset="0"/>
              </a:rPr>
              <a:t>.</a:t>
            </a:r>
            <a:endParaRPr lang="el-GR" b="0" i="0" dirty="0">
              <a:solidFill>
                <a:srgbClr val="212121"/>
              </a:solidFill>
              <a:effectLst/>
              <a:latin typeface="Merriweather" panose="00000500000000000000" pitchFamily="2" charset="0"/>
            </a:endParaRPr>
          </a:p>
        </p:txBody>
      </p:sp>
    </p:spTree>
    <p:extLst>
      <p:ext uri="{BB962C8B-B14F-4D97-AF65-F5344CB8AC3E}">
        <p14:creationId xmlns:p14="http://schemas.microsoft.com/office/powerpoint/2010/main" val="391548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4A5CBA-274A-921B-49DA-0F2ABEEA23E5}"/>
              </a:ext>
            </a:extLst>
          </p:cNvPr>
          <p:cNvSpPr txBox="1"/>
          <p:nvPr/>
        </p:nvSpPr>
        <p:spPr>
          <a:xfrm>
            <a:off x="-490680" y="965590"/>
            <a:ext cx="3252083" cy="369332"/>
          </a:xfrm>
          <a:prstGeom prst="rect">
            <a:avLst/>
          </a:prstGeom>
          <a:noFill/>
        </p:spPr>
        <p:txBody>
          <a:bodyPr wrap="square" rtlCol="0">
            <a:spAutoFit/>
          </a:bodyPr>
          <a:lstStyle/>
          <a:p>
            <a:pPr algn="ctr"/>
            <a:r>
              <a:rPr lang="el-GR" b="1" dirty="0"/>
              <a:t>ΠΑΡΑΔΕΙΓΜΑΤΑ</a:t>
            </a:r>
          </a:p>
        </p:txBody>
      </p:sp>
      <p:sp>
        <p:nvSpPr>
          <p:cNvPr id="3" name="TextBox 2">
            <a:extLst>
              <a:ext uri="{FF2B5EF4-FFF2-40B4-BE49-F238E27FC236}">
                <a16:creationId xmlns:a16="http://schemas.microsoft.com/office/drawing/2014/main" id="{B35E7EC6-4B78-21A1-6A7A-2FB612324D44}"/>
              </a:ext>
            </a:extLst>
          </p:cNvPr>
          <p:cNvSpPr txBox="1"/>
          <p:nvPr/>
        </p:nvSpPr>
        <p:spPr>
          <a:xfrm>
            <a:off x="-490680" y="1743920"/>
            <a:ext cx="8454189" cy="3562514"/>
          </a:xfrm>
          <a:prstGeom prst="rect">
            <a:avLst/>
          </a:prstGeom>
          <a:noFill/>
        </p:spPr>
        <p:txBody>
          <a:bodyPr wrap="square">
            <a:spAutoFit/>
          </a:bodyPr>
          <a:lstStyle/>
          <a:p>
            <a:pPr marL="698500" algn="l" rtl="0">
              <a:spcBef>
                <a:spcPts val="500"/>
              </a:spcBef>
            </a:pPr>
            <a:r>
              <a:rPr lang="el-GR" b="1" i="1" dirty="0">
                <a:solidFill>
                  <a:srgbClr val="000000"/>
                </a:solidFill>
                <a:effectLst/>
                <a:latin typeface="Arial" panose="020B0604020202020204" pitchFamily="34" charset="0"/>
              </a:rPr>
              <a:t>Για να μετατρέψουμ</a:t>
            </a:r>
            <a:r>
              <a:rPr lang="el-GR" b="1" i="1" dirty="0">
                <a:solidFill>
                  <a:srgbClr val="000000"/>
                </a:solidFill>
                <a:latin typeface="Arial" panose="020B0604020202020204" pitchFamily="34" charset="0"/>
              </a:rPr>
              <a:t>ε τα </a:t>
            </a:r>
            <a:r>
              <a:rPr kumimoji="0" lang="el-G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t>
            </a:r>
            <a:r>
              <a:rPr kumimoji="0" lang="el-GR" sz="1800" b="1" i="1"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l-G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σε L (dm</a:t>
            </a:r>
            <a:r>
              <a:rPr kumimoji="0" lang="el-GR" sz="1800" b="1" i="1"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l-G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1800" b="1" i="1" u="none" strike="noStrike" kern="1200" cap="none" spc="0" normalizeH="0" baseline="0" noProof="0" dirty="0">
                <a:ln>
                  <a:noFill/>
                </a:ln>
                <a:solidFill>
                  <a:srgbClr val="000000"/>
                </a:solidFill>
                <a:uLnTx/>
                <a:uFillTx/>
                <a:latin typeface="Arial" panose="020B0604020202020204" pitchFamily="34" charset="0"/>
                <a:ea typeface="+mn-ea"/>
                <a:cs typeface="+mn-cs"/>
              </a:rPr>
              <a:t>k</a:t>
            </a:r>
            <a:r>
              <a:rPr lang="el-GR" b="1" i="1" dirty="0" err="1">
                <a:solidFill>
                  <a:srgbClr val="000000"/>
                </a:solidFill>
                <a:effectLst/>
                <a:latin typeface="Arial" panose="020B0604020202020204" pitchFamily="34" charset="0"/>
              </a:rPr>
              <a:t>ατεβαίνουμε</a:t>
            </a:r>
            <a:r>
              <a:rPr lang="el-GR" b="1" i="1" dirty="0">
                <a:solidFill>
                  <a:srgbClr val="000000"/>
                </a:solidFill>
                <a:effectLst/>
                <a:latin typeface="Arial" panose="020B0604020202020204" pitchFamily="34" charset="0"/>
              </a:rPr>
              <a:t> 1 σκαλί</a:t>
            </a:r>
            <a:endParaRPr lang="el-GR" b="0" i="0" dirty="0">
              <a:solidFill>
                <a:srgbClr val="212121"/>
              </a:solidFill>
              <a:effectLst/>
              <a:latin typeface="Merriweather" panose="00000500000000000000" pitchFamily="2" charset="0"/>
            </a:endParaRPr>
          </a:p>
          <a:p>
            <a:pPr marL="698500" marR="2781300" algn="l" rtl="0">
              <a:spcBef>
                <a:spcPts val="500"/>
              </a:spcBef>
            </a:pPr>
            <a:r>
              <a:rPr lang="el-GR" b="0" i="0" dirty="0">
                <a:solidFill>
                  <a:srgbClr val="000000"/>
                </a:solidFill>
                <a:effectLst/>
                <a:latin typeface="Arial" panose="020B0604020202020204" pitchFamily="34" charset="0"/>
              </a:rPr>
              <a:t>Π.χ. 2 m</a:t>
            </a:r>
            <a:r>
              <a:rPr lang="el-GR" b="0" i="0" baseline="30000" dirty="0">
                <a:solidFill>
                  <a:srgbClr val="000000"/>
                </a:solidFill>
                <a:effectLst/>
                <a:latin typeface="Arial" panose="020B0604020202020204" pitchFamily="34" charset="0"/>
              </a:rPr>
              <a:t>3</a:t>
            </a:r>
            <a:r>
              <a:rPr lang="el-GR" b="0" i="0" dirty="0">
                <a:solidFill>
                  <a:srgbClr val="000000"/>
                </a:solidFill>
                <a:effectLst/>
                <a:latin typeface="Arial" panose="020B0604020202020204" pitchFamily="34" charset="0"/>
              </a:rPr>
              <a:t> = 2 · 1.000 = 2.000 L</a:t>
            </a:r>
            <a:endParaRPr lang="el-GR" b="0" i="0" dirty="0">
              <a:solidFill>
                <a:srgbClr val="212121"/>
              </a:solidFill>
              <a:effectLst/>
              <a:latin typeface="Merriweather" panose="00000500000000000000" pitchFamily="2" charset="0"/>
            </a:endParaRPr>
          </a:p>
          <a:p>
            <a:pPr marL="698500" algn="l" rtl="0">
              <a:spcBef>
                <a:spcPts val="300"/>
              </a:spcBef>
            </a:pPr>
            <a:endParaRPr lang="en-US" b="1" i="1" dirty="0">
              <a:solidFill>
                <a:srgbClr val="000000"/>
              </a:solidFill>
              <a:effectLst/>
              <a:latin typeface="Arial" panose="020B0604020202020204" pitchFamily="34" charset="0"/>
            </a:endParaRPr>
          </a:p>
          <a:p>
            <a:pPr marL="698500" marR="0" lvl="0" indent="0" algn="l" defTabSz="914400" rtl="0" eaLnBrk="1" fontAlgn="auto" latinLnBrk="0" hangingPunct="1">
              <a:lnSpc>
                <a:spcPct val="100000"/>
              </a:lnSpc>
              <a:spcBef>
                <a:spcPts val="500"/>
              </a:spcBef>
              <a:spcAft>
                <a:spcPts val="0"/>
              </a:spcAft>
              <a:buClrTx/>
              <a:buSzTx/>
              <a:buFontTx/>
              <a:buNone/>
              <a:tabLst/>
              <a:defRPr/>
            </a:pPr>
            <a:r>
              <a:rPr kumimoji="0" lang="el-G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Για να μετατρέψουμε τα cm</a:t>
            </a:r>
            <a:r>
              <a:rPr kumimoji="0" lang="el-GR" sz="1800" b="1" i="1"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l-G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σε L (dm</a:t>
            </a:r>
            <a:r>
              <a:rPr kumimoji="0" lang="el-GR" sz="1800" b="1" i="1"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l-G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US" b="1" i="1" dirty="0">
                <a:solidFill>
                  <a:srgbClr val="212121"/>
                </a:solidFill>
                <a:latin typeface="Merriweather" panose="00000500000000000000" pitchFamily="2" charset="0"/>
              </a:rPr>
              <a:t> </a:t>
            </a:r>
            <a:r>
              <a:rPr lang="el-GR" b="1" i="1" dirty="0">
                <a:solidFill>
                  <a:srgbClr val="000000"/>
                </a:solidFill>
                <a:latin typeface="Arial" panose="020B0604020202020204" pitchFamily="34" charset="0"/>
              </a:rPr>
              <a:t>α</a:t>
            </a:r>
            <a:r>
              <a:rPr lang="el-GR" b="1" i="1" dirty="0">
                <a:solidFill>
                  <a:srgbClr val="000000"/>
                </a:solidFill>
                <a:effectLst/>
                <a:latin typeface="Arial" panose="020B0604020202020204" pitchFamily="34" charset="0"/>
              </a:rPr>
              <a:t>νεβαίνουμε ένα σκαλί</a:t>
            </a:r>
            <a:endParaRPr lang="el-GR" b="0" i="0" dirty="0">
              <a:solidFill>
                <a:srgbClr val="212121"/>
              </a:solidFill>
              <a:effectLst/>
              <a:latin typeface="Merriweather" panose="00000500000000000000" pitchFamily="2" charset="0"/>
            </a:endParaRPr>
          </a:p>
          <a:p>
            <a:pPr marL="698500" algn="l" rtl="0">
              <a:spcBef>
                <a:spcPts val="200"/>
              </a:spcBef>
            </a:pPr>
            <a:r>
              <a:rPr lang="el-GR" b="0" i="0" dirty="0">
                <a:solidFill>
                  <a:srgbClr val="000000"/>
                </a:solidFill>
                <a:effectLst/>
                <a:latin typeface="Arial" panose="020B0604020202020204" pitchFamily="34" charset="0"/>
              </a:rPr>
              <a:t>Π.χ. 400 cm</a:t>
            </a:r>
            <a:r>
              <a:rPr lang="el-GR" b="0" i="0" baseline="30000" dirty="0">
                <a:solidFill>
                  <a:srgbClr val="000000"/>
                </a:solidFill>
                <a:effectLst/>
                <a:latin typeface="Arial" panose="020B0604020202020204" pitchFamily="34" charset="0"/>
              </a:rPr>
              <a:t>3</a:t>
            </a:r>
            <a:r>
              <a:rPr lang="el-GR" b="0" i="0" dirty="0">
                <a:solidFill>
                  <a:srgbClr val="000000"/>
                </a:solidFill>
                <a:effectLst/>
                <a:latin typeface="Arial" panose="020B0604020202020204" pitchFamily="34" charset="0"/>
              </a:rPr>
              <a:t> = 400 : 1.000 = 0,4 L</a:t>
            </a:r>
          </a:p>
          <a:p>
            <a:pPr marL="698500" algn="l" rtl="0">
              <a:spcBef>
                <a:spcPts val="200"/>
              </a:spcBef>
            </a:pPr>
            <a:endParaRPr lang="el-GR" b="0" i="0" dirty="0">
              <a:solidFill>
                <a:srgbClr val="212121"/>
              </a:solidFill>
              <a:effectLst/>
              <a:latin typeface="Merriweather" panose="00000500000000000000" pitchFamily="2" charset="0"/>
            </a:endParaRPr>
          </a:p>
          <a:p>
            <a:pPr marL="698500" algn="l" rtl="0">
              <a:spcBef>
                <a:spcPts val="500"/>
              </a:spcBef>
            </a:pPr>
            <a:r>
              <a:rPr lang="el-GR" b="1" i="1" dirty="0">
                <a:solidFill>
                  <a:srgbClr val="000000"/>
                </a:solidFill>
                <a:effectLst/>
                <a:latin typeface="Arial" panose="020B0604020202020204" pitchFamily="34" charset="0"/>
              </a:rPr>
              <a:t>Για να μετατρέψουμε τα </a:t>
            </a:r>
            <a:r>
              <a:rPr kumimoji="0" lang="el-G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t>
            </a:r>
            <a:r>
              <a:rPr kumimoji="0" lang="el-GR" sz="18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l-G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σε cm</a:t>
            </a:r>
            <a:r>
              <a:rPr kumimoji="0" lang="el-GR" sz="18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 </a:t>
            </a:r>
            <a:r>
              <a:rPr lang="el-GR" b="1" i="1" dirty="0">
                <a:solidFill>
                  <a:srgbClr val="000000"/>
                </a:solidFill>
                <a:effectLst/>
                <a:latin typeface="Arial" panose="020B0604020202020204" pitchFamily="34" charset="0"/>
              </a:rPr>
              <a:t>Κατεβαίνουμε 2 σκαλιά</a:t>
            </a:r>
            <a:endParaRPr lang="el-GR" b="0" i="0" dirty="0">
              <a:solidFill>
                <a:srgbClr val="212121"/>
              </a:solidFill>
              <a:effectLst/>
              <a:latin typeface="Merriweather" panose="00000500000000000000" pitchFamily="2" charset="0"/>
            </a:endParaRPr>
          </a:p>
          <a:p>
            <a:pPr marL="698500" algn="l" rtl="0">
              <a:spcBef>
                <a:spcPts val="200"/>
              </a:spcBef>
            </a:pPr>
            <a:r>
              <a:rPr lang="el-GR" b="0" i="0" dirty="0">
                <a:solidFill>
                  <a:srgbClr val="000000"/>
                </a:solidFill>
                <a:effectLst/>
                <a:latin typeface="Arial" panose="020B0604020202020204" pitchFamily="34" charset="0"/>
              </a:rPr>
              <a:t>Π.χ. 2 m</a:t>
            </a:r>
            <a:r>
              <a:rPr lang="el-GR" b="0" i="0" baseline="30000" dirty="0">
                <a:solidFill>
                  <a:srgbClr val="000000"/>
                </a:solidFill>
                <a:effectLst/>
                <a:latin typeface="Arial" panose="020B0604020202020204" pitchFamily="34" charset="0"/>
              </a:rPr>
              <a:t>3</a:t>
            </a:r>
            <a:r>
              <a:rPr lang="el-GR" b="0" i="0" dirty="0">
                <a:solidFill>
                  <a:srgbClr val="000000"/>
                </a:solidFill>
                <a:effectLst/>
                <a:latin typeface="Arial" panose="020B0604020202020204" pitchFamily="34" charset="0"/>
              </a:rPr>
              <a:t> = 2 · 1.000.000 = 2.000.000 cm</a:t>
            </a:r>
            <a:r>
              <a:rPr lang="el-GR" b="0" i="0" baseline="30000" dirty="0">
                <a:solidFill>
                  <a:srgbClr val="000000"/>
                </a:solidFill>
                <a:effectLst/>
                <a:latin typeface="Arial" panose="020B0604020202020204" pitchFamily="34" charset="0"/>
              </a:rPr>
              <a:t>3</a:t>
            </a:r>
          </a:p>
          <a:p>
            <a:pPr marL="698500" algn="l" rtl="0">
              <a:spcBef>
                <a:spcPts val="200"/>
              </a:spcBef>
            </a:pPr>
            <a:endParaRPr lang="el-GR" b="0" i="0" dirty="0">
              <a:solidFill>
                <a:srgbClr val="212121"/>
              </a:solidFill>
              <a:effectLst/>
              <a:latin typeface="Merriweather" panose="00000500000000000000" pitchFamily="2" charset="0"/>
            </a:endParaRPr>
          </a:p>
          <a:p>
            <a:pPr marL="698500" algn="l" rtl="0">
              <a:spcBef>
                <a:spcPts val="500"/>
              </a:spcBef>
            </a:pPr>
            <a:r>
              <a:rPr lang="el-GR" b="1" i="1" dirty="0">
                <a:solidFill>
                  <a:srgbClr val="000000"/>
                </a:solidFill>
                <a:effectLst/>
                <a:latin typeface="Arial" panose="020B0604020202020204" pitchFamily="34" charset="0"/>
              </a:rPr>
              <a:t>Για να μετατρέψουμε τα </a:t>
            </a:r>
            <a:r>
              <a:rPr lang="en-US" b="1" i="1" dirty="0">
                <a:solidFill>
                  <a:srgbClr val="000000"/>
                </a:solidFill>
                <a:effectLst/>
                <a:latin typeface="Arial" panose="020B0604020202020204" pitchFamily="34" charset="0"/>
              </a:rPr>
              <a:t>cm3 </a:t>
            </a:r>
            <a:r>
              <a:rPr lang="el-GR" b="1" i="1" dirty="0">
                <a:solidFill>
                  <a:srgbClr val="000000"/>
                </a:solidFill>
                <a:effectLst/>
                <a:latin typeface="Arial" panose="020B0604020202020204" pitchFamily="34" charset="0"/>
              </a:rPr>
              <a:t>σε </a:t>
            </a:r>
            <a:r>
              <a:rPr lang="en-US" b="1" i="1" dirty="0">
                <a:solidFill>
                  <a:srgbClr val="000000"/>
                </a:solidFill>
                <a:effectLst/>
                <a:latin typeface="Arial" panose="020B0604020202020204" pitchFamily="34" charset="0"/>
              </a:rPr>
              <a:t>m3</a:t>
            </a:r>
            <a:r>
              <a:rPr lang="el-GR" b="1" i="1" dirty="0">
                <a:solidFill>
                  <a:srgbClr val="000000"/>
                </a:solidFill>
                <a:effectLst/>
                <a:latin typeface="Arial" panose="020B0604020202020204" pitchFamily="34" charset="0"/>
              </a:rPr>
              <a:t> </a:t>
            </a:r>
            <a:r>
              <a:rPr lang="el-GR" b="1" i="1" dirty="0">
                <a:solidFill>
                  <a:srgbClr val="000000"/>
                </a:solidFill>
                <a:latin typeface="Arial" panose="020B0604020202020204" pitchFamily="34" charset="0"/>
              </a:rPr>
              <a:t>α</a:t>
            </a:r>
            <a:r>
              <a:rPr lang="el-GR" b="1" i="1" dirty="0">
                <a:solidFill>
                  <a:srgbClr val="000000"/>
                </a:solidFill>
                <a:effectLst/>
                <a:latin typeface="Arial" panose="020B0604020202020204" pitchFamily="34" charset="0"/>
              </a:rPr>
              <a:t>νεβαίνουμε 2 σκαλιά</a:t>
            </a:r>
            <a:endParaRPr lang="el-GR" b="0" i="0" dirty="0">
              <a:solidFill>
                <a:srgbClr val="212121"/>
              </a:solidFill>
              <a:effectLst/>
              <a:latin typeface="Merriweather" panose="00000500000000000000" pitchFamily="2" charset="0"/>
            </a:endParaRPr>
          </a:p>
          <a:p>
            <a:pPr marL="698500" algn="l" rtl="0">
              <a:spcBef>
                <a:spcPts val="200"/>
              </a:spcBef>
            </a:pPr>
            <a:r>
              <a:rPr lang="el-GR" b="0" i="0" dirty="0">
                <a:solidFill>
                  <a:srgbClr val="000000"/>
                </a:solidFill>
                <a:effectLst/>
                <a:latin typeface="Arial" panose="020B0604020202020204" pitchFamily="34" charset="0"/>
              </a:rPr>
              <a:t>Π.χ. 4.000.000 cm</a:t>
            </a:r>
            <a:r>
              <a:rPr lang="el-GR" b="0" i="0" baseline="30000" dirty="0">
                <a:solidFill>
                  <a:srgbClr val="000000"/>
                </a:solidFill>
                <a:effectLst/>
                <a:latin typeface="Arial" panose="020B0604020202020204" pitchFamily="34" charset="0"/>
              </a:rPr>
              <a:t>3</a:t>
            </a:r>
            <a:r>
              <a:rPr lang="el-GR" b="0" i="0" dirty="0">
                <a:solidFill>
                  <a:srgbClr val="000000"/>
                </a:solidFill>
                <a:effectLst/>
                <a:latin typeface="Arial" panose="020B0604020202020204" pitchFamily="34" charset="0"/>
              </a:rPr>
              <a:t> = 4.000.000 : 1.000.000 = 4 m</a:t>
            </a:r>
            <a:r>
              <a:rPr lang="el-GR" b="0" i="0" baseline="30000" dirty="0">
                <a:solidFill>
                  <a:srgbClr val="000000"/>
                </a:solidFill>
                <a:effectLst/>
                <a:latin typeface="Arial" panose="020B0604020202020204" pitchFamily="34" charset="0"/>
              </a:rPr>
              <a:t>3</a:t>
            </a:r>
            <a:endParaRPr lang="el-GR" b="0" i="0" dirty="0">
              <a:solidFill>
                <a:srgbClr val="212121"/>
              </a:solidFill>
              <a:effectLst/>
              <a:latin typeface="Merriweather" panose="00000500000000000000" pitchFamily="2" charset="0"/>
            </a:endParaRPr>
          </a:p>
        </p:txBody>
      </p:sp>
      <p:sp>
        <p:nvSpPr>
          <p:cNvPr id="5" name="TextBox 4">
            <a:extLst>
              <a:ext uri="{FF2B5EF4-FFF2-40B4-BE49-F238E27FC236}">
                <a16:creationId xmlns:a16="http://schemas.microsoft.com/office/drawing/2014/main" id="{F758AB15-EDF1-D231-83D5-53BACF40F247}"/>
              </a:ext>
            </a:extLst>
          </p:cNvPr>
          <p:cNvSpPr txBox="1"/>
          <p:nvPr/>
        </p:nvSpPr>
        <p:spPr>
          <a:xfrm>
            <a:off x="267831" y="125705"/>
            <a:ext cx="4015410" cy="430887"/>
          </a:xfrm>
          <a:prstGeom prst="rect">
            <a:avLst/>
          </a:prstGeom>
          <a:solidFill>
            <a:schemeClr val="accent6">
              <a:lumMod val="60000"/>
              <a:lumOff val="40000"/>
            </a:schemeClr>
          </a:solidFill>
        </p:spPr>
        <p:txBody>
          <a:bodyPr wrap="square" rtlCol="0">
            <a:spAutoFit/>
          </a:bodyPr>
          <a:lstStyle/>
          <a:p>
            <a:pPr algn="ctr"/>
            <a:r>
              <a:rPr lang="el-GR" sz="2200" b="1" dirty="0"/>
              <a:t>Μονάδες μέτρησης του όγκου</a:t>
            </a:r>
          </a:p>
        </p:txBody>
      </p:sp>
      <p:pic>
        <p:nvPicPr>
          <p:cNvPr id="7" name="Εικόνα 6">
            <a:extLst>
              <a:ext uri="{FF2B5EF4-FFF2-40B4-BE49-F238E27FC236}">
                <a16:creationId xmlns:a16="http://schemas.microsoft.com/office/drawing/2014/main" id="{EF9DC82E-B25E-02BF-5D88-E25397528D5B}"/>
              </a:ext>
            </a:extLst>
          </p:cNvPr>
          <p:cNvPicPr>
            <a:picLocks noChangeAspect="1"/>
          </p:cNvPicPr>
          <p:nvPr/>
        </p:nvPicPr>
        <p:blipFill>
          <a:blip r:embed="rId2"/>
          <a:stretch>
            <a:fillRect/>
          </a:stretch>
        </p:blipFill>
        <p:spPr>
          <a:xfrm>
            <a:off x="6672030" y="3525177"/>
            <a:ext cx="5059427" cy="3168000"/>
          </a:xfrm>
          <a:prstGeom prst="rect">
            <a:avLst/>
          </a:prstGeom>
        </p:spPr>
      </p:pic>
    </p:spTree>
    <p:extLst>
      <p:ext uri="{BB962C8B-B14F-4D97-AF65-F5344CB8AC3E}">
        <p14:creationId xmlns:p14="http://schemas.microsoft.com/office/powerpoint/2010/main" val="25821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5C057D-6A86-6CF3-4001-CF41EAB28A12}"/>
              </a:ext>
            </a:extLst>
          </p:cNvPr>
          <p:cNvSpPr txBox="1"/>
          <p:nvPr/>
        </p:nvSpPr>
        <p:spPr>
          <a:xfrm>
            <a:off x="267831" y="125705"/>
            <a:ext cx="4015410" cy="430887"/>
          </a:xfrm>
          <a:prstGeom prst="rect">
            <a:avLst/>
          </a:prstGeom>
          <a:solidFill>
            <a:schemeClr val="accent6">
              <a:lumMod val="60000"/>
              <a:lumOff val="40000"/>
            </a:schemeClr>
          </a:solidFill>
        </p:spPr>
        <p:txBody>
          <a:bodyPr wrap="square" rtlCol="0">
            <a:spAutoFit/>
          </a:bodyPr>
          <a:lstStyle/>
          <a:p>
            <a:pPr algn="ctr"/>
            <a:r>
              <a:rPr lang="el-GR" sz="2200" b="1" dirty="0"/>
              <a:t>Ασκήσεις για εξάσκηση</a:t>
            </a:r>
          </a:p>
        </p:txBody>
      </p:sp>
      <p:sp>
        <p:nvSpPr>
          <p:cNvPr id="4" name="TextBox 3">
            <a:extLst>
              <a:ext uri="{FF2B5EF4-FFF2-40B4-BE49-F238E27FC236}">
                <a16:creationId xmlns:a16="http://schemas.microsoft.com/office/drawing/2014/main" id="{04AF8389-78F2-0BA7-3C85-D021E561AF5D}"/>
              </a:ext>
            </a:extLst>
          </p:cNvPr>
          <p:cNvSpPr txBox="1"/>
          <p:nvPr/>
        </p:nvSpPr>
        <p:spPr>
          <a:xfrm>
            <a:off x="1409370" y="2108677"/>
            <a:ext cx="6094674" cy="1836400"/>
          </a:xfrm>
          <a:prstGeom prst="rect">
            <a:avLst/>
          </a:prstGeom>
          <a:noFill/>
        </p:spPr>
        <p:txBody>
          <a:bodyPr wrap="square">
            <a:spAutoFit/>
          </a:bodyPr>
          <a:lstStyle/>
          <a:p>
            <a:pPr marL="342900" indent="-368300" algn="l" rtl="0">
              <a:spcBef>
                <a:spcPts val="100"/>
              </a:spcBef>
            </a:pPr>
            <a:r>
              <a:rPr lang="el-GR" sz="1800" b="1" i="0" dirty="0">
                <a:solidFill>
                  <a:srgbClr val="000000"/>
                </a:solidFill>
                <a:effectLst/>
                <a:latin typeface="Arial" panose="020B0604020202020204" pitchFamily="34" charset="0"/>
              </a:rPr>
              <a:t> </a:t>
            </a:r>
            <a:r>
              <a:rPr lang="el-GR" sz="2000" b="0" i="0" dirty="0">
                <a:solidFill>
                  <a:srgbClr val="000000"/>
                </a:solidFill>
                <a:effectLst/>
                <a:latin typeface="Arial" panose="020B0604020202020204" pitchFamily="34" charset="0"/>
              </a:rPr>
              <a:t>Να κάνεις τις παρακάτω μετατροπές:</a:t>
            </a:r>
            <a:endParaRPr lang="el-GR" sz="2000" b="0" i="0" dirty="0">
              <a:solidFill>
                <a:srgbClr val="212121"/>
              </a:solidFill>
              <a:effectLst/>
              <a:latin typeface="Merriweather" panose="00000500000000000000" pitchFamily="2" charset="0"/>
            </a:endParaRPr>
          </a:p>
          <a:p>
            <a:pPr marL="266700" algn="l" rtl="0">
              <a:spcBef>
                <a:spcPts val="1100"/>
              </a:spcBef>
            </a:pPr>
            <a:r>
              <a:rPr lang="el-GR" sz="2000" b="1" i="0" dirty="0">
                <a:solidFill>
                  <a:srgbClr val="000000"/>
                </a:solidFill>
                <a:effectLst/>
                <a:latin typeface="Arial" panose="020B0604020202020204" pitchFamily="34" charset="0"/>
              </a:rPr>
              <a:t>α. </a:t>
            </a:r>
            <a:r>
              <a:rPr lang="el-GR" sz="2000" b="0" i="0" dirty="0">
                <a:solidFill>
                  <a:srgbClr val="000000"/>
                </a:solidFill>
                <a:effectLst/>
                <a:latin typeface="Arial" panose="020B0604020202020204" pitchFamily="34" charset="0"/>
              </a:rPr>
              <a:t>5.000 L → m</a:t>
            </a:r>
            <a:r>
              <a:rPr lang="el-GR" sz="2000" b="0" i="0" baseline="30000" dirty="0">
                <a:solidFill>
                  <a:srgbClr val="000000"/>
                </a:solidFill>
                <a:effectLst/>
                <a:latin typeface="Arial" panose="020B0604020202020204" pitchFamily="34" charset="0"/>
              </a:rPr>
              <a:t>3</a:t>
            </a:r>
            <a:endParaRPr lang="el-GR" sz="2000" b="0" i="0" dirty="0">
              <a:solidFill>
                <a:srgbClr val="212121"/>
              </a:solidFill>
              <a:effectLst/>
              <a:latin typeface="Merriweather" panose="00000500000000000000" pitchFamily="2" charset="0"/>
            </a:endParaRPr>
          </a:p>
          <a:p>
            <a:pPr marL="266700" algn="l" rtl="0">
              <a:spcBef>
                <a:spcPts val="500"/>
              </a:spcBef>
            </a:pPr>
            <a:r>
              <a:rPr lang="el-GR" sz="2000" b="1" i="0" dirty="0">
                <a:solidFill>
                  <a:srgbClr val="000000"/>
                </a:solidFill>
                <a:effectLst/>
                <a:latin typeface="Arial" panose="020B0604020202020204" pitchFamily="34" charset="0"/>
              </a:rPr>
              <a:t>β. </a:t>
            </a:r>
            <a:r>
              <a:rPr lang="el-GR" sz="2000" b="0" i="0" dirty="0">
                <a:solidFill>
                  <a:srgbClr val="000000"/>
                </a:solidFill>
                <a:effectLst/>
                <a:latin typeface="Arial" panose="020B0604020202020204" pitchFamily="34" charset="0"/>
              </a:rPr>
              <a:t>300 dm</a:t>
            </a:r>
            <a:r>
              <a:rPr lang="el-GR" sz="2000" b="0" i="0" baseline="30000" dirty="0">
                <a:solidFill>
                  <a:srgbClr val="000000"/>
                </a:solidFill>
                <a:effectLst/>
                <a:latin typeface="Arial" panose="020B0604020202020204" pitchFamily="34" charset="0"/>
              </a:rPr>
              <a:t>3</a:t>
            </a:r>
            <a:r>
              <a:rPr lang="el-GR" sz="2000" b="0" i="0" dirty="0">
                <a:solidFill>
                  <a:srgbClr val="000000"/>
                </a:solidFill>
                <a:effectLst/>
                <a:latin typeface="Arial" panose="020B0604020202020204" pitchFamily="34" charset="0"/>
              </a:rPr>
              <a:t> → m</a:t>
            </a:r>
            <a:r>
              <a:rPr lang="el-GR" sz="2000" b="0" i="0" baseline="30000" dirty="0">
                <a:solidFill>
                  <a:srgbClr val="000000"/>
                </a:solidFill>
                <a:effectLst/>
                <a:latin typeface="Arial" panose="020B0604020202020204" pitchFamily="34" charset="0"/>
              </a:rPr>
              <a:t>3</a:t>
            </a:r>
            <a:endParaRPr lang="el-GR" sz="2000" b="0" i="0" dirty="0">
              <a:solidFill>
                <a:srgbClr val="212121"/>
              </a:solidFill>
              <a:effectLst/>
              <a:latin typeface="Merriweather" panose="00000500000000000000" pitchFamily="2" charset="0"/>
            </a:endParaRPr>
          </a:p>
          <a:p>
            <a:pPr marL="266700" marR="876300" algn="l" rtl="0"/>
            <a:r>
              <a:rPr lang="el-GR" sz="2000" b="1" i="0" dirty="0">
                <a:solidFill>
                  <a:srgbClr val="000000"/>
                </a:solidFill>
                <a:effectLst/>
                <a:latin typeface="Arial" panose="020B0604020202020204" pitchFamily="34" charset="0"/>
              </a:rPr>
              <a:t>γ. </a:t>
            </a:r>
            <a:r>
              <a:rPr lang="el-GR" sz="2000" b="0" i="0" dirty="0">
                <a:solidFill>
                  <a:srgbClr val="000000"/>
                </a:solidFill>
                <a:effectLst/>
                <a:latin typeface="Arial" panose="020B0604020202020204" pitchFamily="34" charset="0"/>
              </a:rPr>
              <a:t>7.000 cm</a:t>
            </a:r>
            <a:r>
              <a:rPr lang="el-GR" sz="2000" b="0" i="0" baseline="30000" dirty="0">
                <a:solidFill>
                  <a:srgbClr val="000000"/>
                </a:solidFill>
                <a:effectLst/>
                <a:latin typeface="Arial" panose="020B0604020202020204" pitchFamily="34" charset="0"/>
              </a:rPr>
              <a:t>3</a:t>
            </a:r>
            <a:r>
              <a:rPr lang="el-GR" sz="2000" b="0" i="0" dirty="0">
                <a:solidFill>
                  <a:srgbClr val="000000"/>
                </a:solidFill>
                <a:effectLst/>
                <a:latin typeface="Arial" panose="020B0604020202020204" pitchFamily="34" charset="0"/>
              </a:rPr>
              <a:t> → dm</a:t>
            </a:r>
            <a:r>
              <a:rPr lang="el-GR" sz="2000" b="0" i="0" baseline="30000" dirty="0">
                <a:solidFill>
                  <a:srgbClr val="000000"/>
                </a:solidFill>
                <a:effectLst/>
                <a:latin typeface="Arial" panose="020B0604020202020204" pitchFamily="34" charset="0"/>
              </a:rPr>
              <a:t>3</a:t>
            </a:r>
            <a:endParaRPr lang="el-GR" sz="2000" b="0" i="0" dirty="0">
              <a:solidFill>
                <a:srgbClr val="212121"/>
              </a:solidFill>
              <a:effectLst/>
              <a:latin typeface="Merriweather" panose="00000500000000000000" pitchFamily="2" charset="0"/>
            </a:endParaRPr>
          </a:p>
          <a:p>
            <a:pPr marL="266700" marR="876300" algn="l" rtl="0"/>
            <a:r>
              <a:rPr lang="el-GR" sz="2000" b="1" i="0" dirty="0">
                <a:solidFill>
                  <a:srgbClr val="000000"/>
                </a:solidFill>
                <a:effectLst/>
                <a:latin typeface="Arial" panose="020B0604020202020204" pitchFamily="34" charset="0"/>
              </a:rPr>
              <a:t>δ. </a:t>
            </a:r>
            <a:r>
              <a:rPr lang="el-GR" sz="2000" b="0" i="0" dirty="0">
                <a:solidFill>
                  <a:srgbClr val="000000"/>
                </a:solidFill>
                <a:effectLst/>
                <a:latin typeface="Arial" panose="020B0604020202020204" pitchFamily="34" charset="0"/>
              </a:rPr>
              <a:t>600.000 cm</a:t>
            </a:r>
            <a:r>
              <a:rPr lang="el-GR" sz="2000" b="0" i="0" baseline="30000" dirty="0">
                <a:solidFill>
                  <a:srgbClr val="000000"/>
                </a:solidFill>
                <a:effectLst/>
                <a:latin typeface="Arial" panose="020B0604020202020204" pitchFamily="34" charset="0"/>
              </a:rPr>
              <a:t>3</a:t>
            </a:r>
            <a:r>
              <a:rPr lang="el-GR" sz="2000" b="0" i="0" dirty="0">
                <a:solidFill>
                  <a:srgbClr val="000000"/>
                </a:solidFill>
                <a:effectLst/>
                <a:latin typeface="Arial" panose="020B0604020202020204" pitchFamily="34" charset="0"/>
              </a:rPr>
              <a:t> → m</a:t>
            </a:r>
            <a:r>
              <a:rPr lang="el-GR" sz="2000" b="0" i="0" baseline="30000" dirty="0">
                <a:solidFill>
                  <a:srgbClr val="000000"/>
                </a:solidFill>
                <a:effectLst/>
                <a:latin typeface="Arial" panose="020B0604020202020204" pitchFamily="34" charset="0"/>
              </a:rPr>
              <a:t>3</a:t>
            </a:r>
            <a:endParaRPr lang="el-GR" sz="2000" b="0" i="0" dirty="0">
              <a:solidFill>
                <a:srgbClr val="212121"/>
              </a:solidFill>
              <a:effectLst/>
              <a:latin typeface="Merriweather" panose="00000500000000000000" pitchFamily="2" charset="0"/>
            </a:endParaRPr>
          </a:p>
        </p:txBody>
      </p:sp>
    </p:spTree>
    <p:extLst>
      <p:ext uri="{BB962C8B-B14F-4D97-AF65-F5344CB8AC3E}">
        <p14:creationId xmlns:p14="http://schemas.microsoft.com/office/powerpoint/2010/main" val="1572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1F1A-1CB3-3F89-13BE-3F733700A57B}"/>
              </a:ext>
            </a:extLst>
          </p:cNvPr>
          <p:cNvSpPr txBox="1"/>
          <p:nvPr/>
        </p:nvSpPr>
        <p:spPr>
          <a:xfrm>
            <a:off x="267831" y="125705"/>
            <a:ext cx="4956176" cy="430887"/>
          </a:xfrm>
          <a:prstGeom prst="rect">
            <a:avLst/>
          </a:prstGeom>
          <a:solidFill>
            <a:schemeClr val="accent6">
              <a:lumMod val="60000"/>
              <a:lumOff val="40000"/>
            </a:schemeClr>
          </a:solidFill>
        </p:spPr>
        <p:txBody>
          <a:bodyPr wrap="square" rtlCol="0">
            <a:spAutoFit/>
          </a:bodyPr>
          <a:lstStyle/>
          <a:p>
            <a:pPr algn="ctr"/>
            <a:r>
              <a:rPr lang="el-GR" sz="2200" b="1" dirty="0"/>
              <a:t>Όργανα με τα οποία μετράμε τον όγκο</a:t>
            </a:r>
          </a:p>
        </p:txBody>
      </p:sp>
      <p:sp>
        <p:nvSpPr>
          <p:cNvPr id="4" name="TextBox 3">
            <a:extLst>
              <a:ext uri="{FF2B5EF4-FFF2-40B4-BE49-F238E27FC236}">
                <a16:creationId xmlns:a16="http://schemas.microsoft.com/office/drawing/2014/main" id="{8F1E549D-1010-A6F9-8EA6-24AA6A346D38}"/>
              </a:ext>
            </a:extLst>
          </p:cNvPr>
          <p:cNvSpPr txBox="1"/>
          <p:nvPr/>
        </p:nvSpPr>
        <p:spPr>
          <a:xfrm>
            <a:off x="407504" y="1015247"/>
            <a:ext cx="6359055" cy="2246769"/>
          </a:xfrm>
          <a:prstGeom prst="rect">
            <a:avLst/>
          </a:prstGeom>
          <a:noFill/>
        </p:spPr>
        <p:txBody>
          <a:bodyPr wrap="square">
            <a:spAutoFit/>
          </a:bodyPr>
          <a:lstStyle/>
          <a:p>
            <a:pPr algn="just"/>
            <a:r>
              <a:rPr lang="el-GR" sz="2000" dirty="0"/>
              <a:t>Για να μετρήσουμε τον όγκο υγρών σωμάτων, τα ρίχνουμε μέσα σε δοχεία που έχουν γνωστό όγκο (π.χ. σε μπουκάλια νερού ή αναψυκτικού) ή σε δοχεία που έχουν υποδιαιρέσεις κατάλληλες για τη μέτρηση του όγκου. </a:t>
            </a:r>
          </a:p>
          <a:p>
            <a:pPr algn="just"/>
            <a:endParaRPr lang="el-GR" sz="2000" dirty="0"/>
          </a:p>
          <a:p>
            <a:pPr algn="just"/>
            <a:r>
              <a:rPr lang="el-GR" sz="2000" dirty="0"/>
              <a:t>Τέτοια ογκομετρικά δοχεία είναι </a:t>
            </a:r>
            <a:r>
              <a:rPr lang="el-GR" sz="2000" b="1" dirty="0"/>
              <a:t>ο ογκομετρικός κύλινδρος </a:t>
            </a:r>
            <a:r>
              <a:rPr lang="el-GR" sz="2000" dirty="0"/>
              <a:t>που υπάρχει στο σχολικό εργαστήριο, το μπιμπερό κ.ά. </a:t>
            </a:r>
          </a:p>
        </p:txBody>
      </p:sp>
      <p:pic>
        <p:nvPicPr>
          <p:cNvPr id="11" name="Εικόνα 10">
            <a:extLst>
              <a:ext uri="{FF2B5EF4-FFF2-40B4-BE49-F238E27FC236}">
                <a16:creationId xmlns:a16="http://schemas.microsoft.com/office/drawing/2014/main" id="{1B5C5EFF-2EFF-AE0A-D27B-D1B4E1BBAD93}"/>
              </a:ext>
            </a:extLst>
          </p:cNvPr>
          <p:cNvPicPr>
            <a:picLocks noChangeAspect="1"/>
          </p:cNvPicPr>
          <p:nvPr/>
        </p:nvPicPr>
        <p:blipFill>
          <a:blip r:embed="rId2"/>
          <a:stretch>
            <a:fillRect/>
          </a:stretch>
        </p:blipFill>
        <p:spPr>
          <a:xfrm>
            <a:off x="7027539" y="907678"/>
            <a:ext cx="4217925" cy="5400000"/>
          </a:xfrm>
          <a:prstGeom prst="rect">
            <a:avLst/>
          </a:prstGeom>
        </p:spPr>
      </p:pic>
    </p:spTree>
    <p:extLst>
      <p:ext uri="{BB962C8B-B14F-4D97-AF65-F5344CB8AC3E}">
        <p14:creationId xmlns:p14="http://schemas.microsoft.com/office/powerpoint/2010/main" val="131481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43CE74-D2FB-C3EC-0991-B708BBB35D0C}"/>
              </a:ext>
            </a:extLst>
          </p:cNvPr>
          <p:cNvSpPr txBox="1"/>
          <p:nvPr/>
        </p:nvSpPr>
        <p:spPr>
          <a:xfrm>
            <a:off x="813021" y="5083721"/>
            <a:ext cx="6094674" cy="646331"/>
          </a:xfrm>
          <a:prstGeom prst="rect">
            <a:avLst/>
          </a:prstGeom>
          <a:noFill/>
        </p:spPr>
        <p:txBody>
          <a:bodyPr wrap="square">
            <a:spAutoFit/>
          </a:bodyPr>
          <a:lstStyle/>
          <a:p>
            <a:r>
              <a:rPr lang="el-GR" dirty="0">
                <a:hlinkClick r:id="rId2"/>
              </a:rPr>
              <a:t>Μέτρηση όγκου στο εργαστήριο με ογκομετρικό κύλινδρο | </a:t>
            </a:r>
            <a:r>
              <a:rPr lang="el-GR" dirty="0" err="1">
                <a:hlinkClick r:id="rId2"/>
              </a:rPr>
              <a:t>My</a:t>
            </a:r>
            <a:r>
              <a:rPr lang="el-GR" dirty="0">
                <a:hlinkClick r:id="rId2"/>
              </a:rPr>
              <a:t> </a:t>
            </a:r>
            <a:r>
              <a:rPr lang="el-GR" dirty="0" err="1">
                <a:hlinkClick r:id="rId2"/>
              </a:rPr>
              <a:t>School</a:t>
            </a:r>
            <a:r>
              <a:rPr lang="el-GR" dirty="0">
                <a:hlinkClick r:id="rId2"/>
              </a:rPr>
              <a:t> </a:t>
            </a:r>
            <a:r>
              <a:rPr lang="el-GR" dirty="0" err="1">
                <a:hlinkClick r:id="rId2"/>
              </a:rPr>
              <a:t>Lab</a:t>
            </a:r>
            <a:r>
              <a:rPr lang="el-GR" dirty="0">
                <a:hlinkClick r:id="rId2"/>
              </a:rPr>
              <a:t> (myschlab.com)</a:t>
            </a:r>
            <a:endParaRPr lang="el-GR" dirty="0"/>
          </a:p>
        </p:txBody>
      </p:sp>
      <p:sp>
        <p:nvSpPr>
          <p:cNvPr id="6" name="TextBox 5">
            <a:extLst>
              <a:ext uri="{FF2B5EF4-FFF2-40B4-BE49-F238E27FC236}">
                <a16:creationId xmlns:a16="http://schemas.microsoft.com/office/drawing/2014/main" id="{05F26826-55B1-89C2-D2CC-2774C56E3E8F}"/>
              </a:ext>
            </a:extLst>
          </p:cNvPr>
          <p:cNvSpPr txBox="1"/>
          <p:nvPr/>
        </p:nvSpPr>
        <p:spPr>
          <a:xfrm>
            <a:off x="267831" y="125705"/>
            <a:ext cx="7031466" cy="430887"/>
          </a:xfrm>
          <a:prstGeom prst="rect">
            <a:avLst/>
          </a:prstGeom>
          <a:solidFill>
            <a:schemeClr val="accent6">
              <a:lumMod val="60000"/>
              <a:lumOff val="40000"/>
            </a:schemeClr>
          </a:solidFill>
        </p:spPr>
        <p:txBody>
          <a:bodyPr wrap="square" rtlCol="0">
            <a:spAutoFit/>
          </a:bodyPr>
          <a:lstStyle/>
          <a:p>
            <a:pPr algn="ctr"/>
            <a:r>
              <a:rPr lang="el-GR" sz="2200" b="1" dirty="0"/>
              <a:t>Πείραμα 1: </a:t>
            </a:r>
            <a:r>
              <a:rPr lang="el-GR" sz="2200" dirty="0"/>
              <a:t>Μέτρηση του όγκου υγρού σώματος</a:t>
            </a:r>
          </a:p>
        </p:txBody>
      </p:sp>
      <p:sp>
        <p:nvSpPr>
          <p:cNvPr id="10" name="TextBox 9">
            <a:extLst>
              <a:ext uri="{FF2B5EF4-FFF2-40B4-BE49-F238E27FC236}">
                <a16:creationId xmlns:a16="http://schemas.microsoft.com/office/drawing/2014/main" id="{73A2AF7D-17DD-F601-1495-D4729D75B807}"/>
              </a:ext>
            </a:extLst>
          </p:cNvPr>
          <p:cNvSpPr txBox="1"/>
          <p:nvPr/>
        </p:nvSpPr>
        <p:spPr>
          <a:xfrm>
            <a:off x="184868" y="973497"/>
            <a:ext cx="7678972" cy="3416320"/>
          </a:xfrm>
          <a:prstGeom prst="rect">
            <a:avLst/>
          </a:prstGeom>
          <a:noFill/>
        </p:spPr>
        <p:txBody>
          <a:bodyPr wrap="square">
            <a:spAutoFit/>
          </a:bodyPr>
          <a:lstStyle/>
          <a:p>
            <a:r>
              <a:rPr lang="el-GR" b="1" dirty="0"/>
              <a:t>Παρατηρώ ‐ Πληροφορούμαι ‐ Γνωρίζω  </a:t>
            </a:r>
          </a:p>
          <a:p>
            <a:r>
              <a:rPr lang="el-GR" dirty="0"/>
              <a:t>Σε  αυτή  την  άσκηση  θα  ασχοληθούμε  με  τη  μέτρηση  του  όγκου  υγρών  και  στερεών  σωμάτων.  Για να μετρήσουμε τον όγκο ενός σώματος πρέπει  να  τον  συγκρίνουμε  με  έναν  όγκο  που  έχουμε  επιλέξει  ως μονάδα  μέτρησης.  Οι  πιο  κοινές  μονάδες  μέτρησης  όγκου  είναι: </a:t>
            </a:r>
          </a:p>
          <a:p>
            <a:r>
              <a:rPr lang="el-GR" dirty="0"/>
              <a:t> </a:t>
            </a:r>
          </a:p>
          <a:p>
            <a:r>
              <a:rPr lang="el-GR" dirty="0"/>
              <a:t>α)    το    ένα    κυβικό    εκατοστό   (1cm</a:t>
            </a:r>
            <a:r>
              <a:rPr lang="el-GR" baseline="30000" dirty="0"/>
              <a:t>3</a:t>
            </a:r>
            <a:r>
              <a:rPr lang="el-GR" dirty="0"/>
              <a:t> ή   1mL):    ο    όγκος    κύβου που  έχει  ακμές μήκους 1 </a:t>
            </a:r>
            <a:r>
              <a:rPr lang="el-GR" dirty="0" err="1"/>
              <a:t>cm</a:t>
            </a:r>
            <a:r>
              <a:rPr lang="el-GR" dirty="0"/>
              <a:t>,</a:t>
            </a:r>
          </a:p>
          <a:p>
            <a:endParaRPr lang="el-GR" dirty="0"/>
          </a:p>
          <a:p>
            <a:r>
              <a:rPr lang="el-GR" dirty="0"/>
              <a:t>β)  το  λίτρο  (1L):  ο  όγκος  κύβου  που  έχει  ακμές  μήκους 10 </a:t>
            </a:r>
            <a:r>
              <a:rPr lang="el-GR" dirty="0" err="1"/>
              <a:t>cm</a:t>
            </a:r>
            <a:r>
              <a:rPr lang="el-GR" dirty="0"/>
              <a:t>,  </a:t>
            </a:r>
          </a:p>
          <a:p>
            <a:endParaRPr lang="el-GR" dirty="0"/>
          </a:p>
          <a:p>
            <a:r>
              <a:rPr lang="el-GR" dirty="0"/>
              <a:t>γ)  το  κυβικό  μέτρο  (1m</a:t>
            </a:r>
            <a:r>
              <a:rPr lang="el-GR" baseline="30000" dirty="0"/>
              <a:t>3</a:t>
            </a:r>
            <a:r>
              <a:rPr lang="el-GR" dirty="0"/>
              <a:t>):  ο  όγκος  κύβου  που  έχει  ακμές  μήκους 1m</a:t>
            </a:r>
          </a:p>
        </p:txBody>
      </p:sp>
      <p:pic>
        <p:nvPicPr>
          <p:cNvPr id="12" name="Εικόνα 11">
            <a:extLst>
              <a:ext uri="{FF2B5EF4-FFF2-40B4-BE49-F238E27FC236}">
                <a16:creationId xmlns:a16="http://schemas.microsoft.com/office/drawing/2014/main" id="{3AB56B56-4B5E-F2C7-4D49-AD1E92A6FC74}"/>
              </a:ext>
            </a:extLst>
          </p:cNvPr>
          <p:cNvPicPr>
            <a:picLocks noChangeAspect="1"/>
          </p:cNvPicPr>
          <p:nvPr/>
        </p:nvPicPr>
        <p:blipFill>
          <a:blip r:embed="rId3"/>
          <a:stretch>
            <a:fillRect/>
          </a:stretch>
        </p:blipFill>
        <p:spPr>
          <a:xfrm>
            <a:off x="8740302" y="1141094"/>
            <a:ext cx="2671297" cy="3492000"/>
          </a:xfrm>
          <a:prstGeom prst="rect">
            <a:avLst/>
          </a:prstGeom>
        </p:spPr>
      </p:pic>
    </p:spTree>
    <p:extLst>
      <p:ext uri="{BB962C8B-B14F-4D97-AF65-F5344CB8AC3E}">
        <p14:creationId xmlns:p14="http://schemas.microsoft.com/office/powerpoint/2010/main" val="184785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1DB2A4-7185-56C2-85FC-C5CA1600C65F}"/>
              </a:ext>
            </a:extLst>
          </p:cNvPr>
          <p:cNvSpPr txBox="1"/>
          <p:nvPr/>
        </p:nvSpPr>
        <p:spPr>
          <a:xfrm>
            <a:off x="3047338" y="3242346"/>
            <a:ext cx="6094674" cy="369332"/>
          </a:xfrm>
          <a:prstGeom prst="rect">
            <a:avLst/>
          </a:prstGeom>
          <a:noFill/>
        </p:spPr>
        <p:txBody>
          <a:bodyPr wrap="square">
            <a:spAutoFit/>
          </a:bodyPr>
          <a:lstStyle/>
          <a:p>
            <a:r>
              <a:rPr lang="en-US" dirty="0" err="1">
                <a:hlinkClick r:id="rId2"/>
              </a:rPr>
              <a:t>Photodentro</a:t>
            </a:r>
            <a:r>
              <a:rPr lang="en-US" dirty="0">
                <a:hlinkClick r:id="rId2"/>
              </a:rPr>
              <a:t>: </a:t>
            </a:r>
            <a:r>
              <a:rPr lang="el-GR" dirty="0">
                <a:hlinkClick r:id="rId2"/>
              </a:rPr>
              <a:t>Μονάδες όγκου</a:t>
            </a:r>
            <a:endParaRPr lang="el-GR" dirty="0"/>
          </a:p>
        </p:txBody>
      </p:sp>
    </p:spTree>
    <p:extLst>
      <p:ext uri="{BB962C8B-B14F-4D97-AF65-F5344CB8AC3E}">
        <p14:creationId xmlns:p14="http://schemas.microsoft.com/office/powerpoint/2010/main" val="23435887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797</Words>
  <Application>Microsoft Office PowerPoint</Application>
  <PresentationFormat>Ευρεία οθόνη</PresentationFormat>
  <Paragraphs>89</Paragraphs>
  <Slides>13</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13</vt:i4>
      </vt:variant>
    </vt:vector>
  </HeadingPairs>
  <TitlesOfParts>
    <vt:vector size="23" baseType="lpstr">
      <vt:lpstr>Arial</vt:lpstr>
      <vt:lpstr>Calibri</vt:lpstr>
      <vt:lpstr>Calibri Light</vt:lpstr>
      <vt:lpstr>Cambria</vt:lpstr>
      <vt:lpstr>Cambria,Bold</vt:lpstr>
      <vt:lpstr>Cambria,BoldItalic</vt:lpstr>
      <vt:lpstr>Merriweather</vt:lpstr>
      <vt:lpstr>PT Sans</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MICHOPOULOU ANNA</dc:creator>
  <cp:lastModifiedBy>MICHOPOULOU ANNA</cp:lastModifiedBy>
  <cp:revision>55</cp:revision>
  <dcterms:created xsi:type="dcterms:W3CDTF">2023-11-13T18:54:21Z</dcterms:created>
  <dcterms:modified xsi:type="dcterms:W3CDTF">2026-01-19T17:01:14Z</dcterms:modified>
</cp:coreProperties>
</file>