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80" r:id="rId4"/>
    <p:sldId id="262" r:id="rId5"/>
    <p:sldId id="277" r:id="rId6"/>
    <p:sldId id="278" r:id="rId7"/>
    <p:sldId id="279" r:id="rId8"/>
    <p:sldId id="256" r:id="rId9"/>
    <p:sldId id="257" r:id="rId10"/>
    <p:sldId id="258" r:id="rId11"/>
    <p:sldId id="259" r:id="rId12"/>
    <p:sldId id="271" r:id="rId13"/>
    <p:sldId id="273" r:id="rId14"/>
    <p:sldId id="274" r:id="rId15"/>
    <p:sldId id="272" r:id="rId16"/>
    <p:sldId id="275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D64FAE-79F6-1931-2C73-47E9FB246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266E1BB-A459-FEEB-8168-114CE0C0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2B4A60-481D-9F16-178E-27E4D70D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1A7C4E-0324-8266-55D0-AA776156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65BE95-E3B6-FEEC-8596-98EC63C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24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D79A5-1C39-4931-1016-7EB52444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D95425-11AB-3ECE-477C-5266C8BED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0A42FE-2745-01A6-2472-2FC8A66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9D3AC6-81D4-413F-E088-C7077594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1ED15A-939A-109B-38E7-3ACEBC69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7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81BAA68-C052-5C30-F7A2-F03E0BF9B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79CBF4-3406-DC95-0DAD-958A773C6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D701E9-F464-067B-D800-1973443E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EFA24C-C751-DA7C-3881-C42DF993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EC1EC4-06F2-AADE-1822-9F51E7F2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CE4534-3BA2-0375-4E70-EB36DBF6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4A06C9-6DA7-3C52-A52E-C0ED9985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DC10CA-0A3C-45F0-E186-A77A193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859F27-E770-EEC8-3FDD-3EED7284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040198-AB58-A043-99E1-CB6E3673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6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DC15D7-0C98-1027-D73F-4B1D3BBC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FC9B8E-A31C-F961-4336-9F32E4D6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3424E2-0006-0E29-FD6B-859939D6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05A2DA-39C3-0A8E-7AC5-18DA9574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A3FB0D-1EA9-2600-1362-DC161C6E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8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47981-094F-3D47-DA0F-31B0875A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4B3ABB-8111-7561-2C18-19324B00B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C7AE5A-9F9D-0198-8807-22615DED3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FD9778-4E6C-D64A-127D-9AAB3A62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E5BDAC-8658-F578-4E64-C232BF61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0EA8792-D67A-2B23-AD8C-96419074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14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28E0DB-0AC0-44F3-E537-41C84A13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1C2916-0647-0240-775D-1CA57F33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21A66B-1EA0-F99C-F9B0-3D3C50AF6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17C439-999A-A55F-B342-719798EFB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6AF2912-C6FA-A1AD-918B-97A4A4C4B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BB13FD6-42B8-687B-30A9-6C95B6FF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86514D4-F0B9-B353-5D9A-71591739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01D80CC-2B8F-F5B5-661B-6E29DF97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6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94ED72-C9B1-C5DC-210B-1A6FDB0B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212D438-1CFF-6101-3DF1-167F751C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9BE0FB7-D17E-8487-6B08-1325562E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7D142E4-07EF-1C5A-AD74-E2B3AE4A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42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CD7FD0F-C5EF-C269-54CF-FF15E3B5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8EDDC8B-50B4-2E87-883C-1465DDD5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CEFD4E-BDA7-0B17-78EA-6767AF3D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50A69-06A1-50F7-9A4F-E1D3EE15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79CC1-7592-606F-B7B6-6562F6C98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A65CBE-66B2-A6BD-FFB3-CC19942FD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FCFEB7-0772-C6DF-F68F-13EA6545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AE86C84-85B0-81D1-D0B6-166CB1A4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AF27A6-97E5-3BE9-538B-29F13D3F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D2294-B0E0-D464-8AEF-1DAC9634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6ED19ED-6D2F-4596-FAF3-E495227DB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B379D9-6E46-EA4E-B5D6-09C1A2C76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05D336-D2B5-9F19-C30C-1969993C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2364DA-A081-89F2-4E53-A08D39F6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D7B181D-3BDA-7E01-8326-D04ED494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7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5C8B9E3-03BE-716E-D3C5-6F718597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87DF8F-D064-4BB4-33BC-468521D47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291764-651E-9502-87A1-E1F7DC905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7231-6A43-456F-A98B-7A1525898309}" type="datetimeFigureOut">
              <a:rPr lang="el-GR" smtClean="0"/>
              <a:t>30/3/2026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21F066-2B9D-CC21-2098-082B58D93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8657EB-B82F-6949-BA6F-6C0ECA5DF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343D-78F7-4BAF-AD9B-EA13DDA06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uL5FteSDc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9163E-B7E1-6AF7-2A49-EC7972C592C0}"/>
              </a:ext>
            </a:extLst>
          </p:cNvPr>
          <p:cNvSpPr txBox="1"/>
          <p:nvPr/>
        </p:nvSpPr>
        <p:spPr>
          <a:xfrm>
            <a:off x="2743200" y="2072325"/>
            <a:ext cx="7068710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l-GR" sz="2500" dirty="0"/>
              <a:t>ΕΡΓΑΣΤΗΡΙΑΚΟΣ ΟΔΗΓΟΣ Α’ ΓΥΜΝΑΣΙΟΥ -  </a:t>
            </a:r>
          </a:p>
          <a:p>
            <a:pPr algn="ctr"/>
            <a:r>
              <a:rPr lang="el-GR" sz="2500" b="1" dirty="0"/>
              <a:t>ΦΥΛΛΟ ΕΡΓΑΣΙΑΣ 4: Μετρήσεις θερμοκρασίας – Η βαθμονόμηση</a:t>
            </a:r>
          </a:p>
        </p:txBody>
      </p:sp>
    </p:spTree>
    <p:extLst>
      <p:ext uri="{BB962C8B-B14F-4D97-AF65-F5344CB8AC3E}">
        <p14:creationId xmlns:p14="http://schemas.microsoft.com/office/powerpoint/2010/main" val="196245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917B3A-63C5-176A-1B2B-312B6817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50" y="546735"/>
            <a:ext cx="8022299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60E555-F8D6-C13C-2C9D-9AEF93A0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08" y="355739"/>
            <a:ext cx="6559154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E9B11D-D6AF-7C16-17B9-16A634E4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91" y="905299"/>
            <a:ext cx="7465763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20CC0C-6762-FA94-7648-5978DAD0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08" y="182767"/>
            <a:ext cx="8551783" cy="547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EA9617-8FDA-BE4E-6ADB-25B2FA5E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08" y="5654767"/>
            <a:ext cx="912383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0FED95D-BF80-26A9-0613-247043BE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05" y="1177184"/>
            <a:ext cx="737379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10DAC-D173-FB14-D7F5-B2246ED2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6A6D129-F2DB-E361-924A-37782F86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67" y="261853"/>
            <a:ext cx="6559865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C9F860-17D9-AC75-A968-22B2F88C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97" y="1188020"/>
            <a:ext cx="8530257" cy="406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D6AB6-E99D-8615-2D17-97F2FC4BB1ED}"/>
              </a:ext>
            </a:extLst>
          </p:cNvPr>
          <p:cNvSpPr txBox="1"/>
          <p:nvPr/>
        </p:nvSpPr>
        <p:spPr>
          <a:xfrm>
            <a:off x="5194190" y="5505141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Detailed thermal imaging reveals heat map of a badminton player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55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D4AE9-53E0-EDB9-B3FA-99F04AB99100}"/>
              </a:ext>
            </a:extLst>
          </p:cNvPr>
          <p:cNvSpPr txBox="1"/>
          <p:nvPr/>
        </p:nvSpPr>
        <p:spPr>
          <a:xfrm>
            <a:off x="683811" y="365760"/>
            <a:ext cx="4834394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Η </a:t>
            </a:r>
            <a:r>
              <a:rPr lang="el-GR" sz="2200" b="1" dirty="0"/>
              <a:t>θερμοκρασία </a:t>
            </a:r>
            <a:r>
              <a:rPr lang="el-GR" sz="2200" dirty="0"/>
              <a:t>ως φυσικό φαινόμενο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6D970-5603-4915-9419-3FB356E612B7}"/>
              </a:ext>
            </a:extLst>
          </p:cNvPr>
          <p:cNvSpPr txBox="1"/>
          <p:nvPr/>
        </p:nvSpPr>
        <p:spPr>
          <a:xfrm>
            <a:off x="135171" y="1075015"/>
            <a:ext cx="11593001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t"/>
            <a:r>
              <a:rPr lang="el-GR" sz="2000" b="1" dirty="0">
                <a:solidFill>
                  <a:srgbClr val="13443F"/>
                </a:solidFill>
                <a:latin typeface="PT Sans" panose="020B0503020203020204" pitchFamily="34" charset="0"/>
              </a:rPr>
              <a:t>Πώς ορίζεται</a:t>
            </a:r>
            <a:r>
              <a:rPr lang="el-GR" sz="2000" b="1" dirty="0">
                <a:solidFill>
                  <a:srgbClr val="13443F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l-GR" sz="2000" b="1" dirty="0">
                <a:solidFill>
                  <a:srgbClr val="13443F"/>
                </a:solidFill>
                <a:latin typeface="PT Sans" panose="020B0503020203020204" pitchFamily="34" charset="0"/>
              </a:rPr>
              <a:t>η θερμοκρασία</a:t>
            </a:r>
            <a:r>
              <a:rPr lang="el-GR" sz="2000" b="1" dirty="0">
                <a:solidFill>
                  <a:srgbClr val="13443F"/>
                </a:solidFill>
                <a:effectLst/>
                <a:latin typeface="PT Sans" panose="020B0503020203020204" pitchFamily="34" charset="0"/>
              </a:rPr>
              <a:t> ως φυσικό μέγεθος;</a:t>
            </a:r>
          </a:p>
          <a:p>
            <a:pPr marL="615950" indent="-285750" rtl="0" fontAlgn="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31F20"/>
                </a:solidFill>
                <a:effectLst/>
                <a:latin typeface="Calibri "/>
              </a:rPr>
              <a:t>Η </a:t>
            </a:r>
            <a:r>
              <a:rPr lang="el-GR" sz="1800" b="0" dirty="0">
                <a:solidFill>
                  <a:srgbClr val="231F20"/>
                </a:solidFill>
                <a:effectLst/>
                <a:latin typeface="Caibri"/>
              </a:rPr>
              <a:t>θερμοκρασία ως φυσικό μέγεθος εκφράζει το πόσο θερμό (ζεστό) ή ψυχρό (κρύο) είναι ένα σώμα. Όταν ένα σώμα είναι θερμό, λέμε ότι έχει υψηλή θερμοκρασία, ενώ, όταν είναι ψυχρό, λέμε ότι έχει χαμηλή θερμοκρασία</a:t>
            </a:r>
            <a:r>
              <a:rPr lang="el-GR" sz="1800" b="0" dirty="0"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615950" indent="-285750" rtl="0" fontAlgn="t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615950" indent="-285750" rtl="0" fontAlgn="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12121"/>
                </a:solidFill>
                <a:effectLst/>
                <a:latin typeface="Calibri "/>
              </a:rPr>
              <a:t>Συχνά, όταν ερχόμαστε σε επαφή με ένα σώμα, μπορούμε να το χαρακτηρίσουμε ως ζεστό ή ως κρύο. Ωστόσο με την αίσθηση της αφής δεν μπορούμε να έχουμε μια αντικειμενική εκτίμηση για τη θερμοκρασία ενός σώματος.</a:t>
            </a:r>
          </a:p>
          <a:p>
            <a:pPr marL="615950" indent="-285750" rtl="0" fontAlgn="t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800" b="0" dirty="0">
              <a:solidFill>
                <a:srgbClr val="212121"/>
              </a:solidFill>
              <a:effectLst/>
              <a:latin typeface="Calibri 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dirty="0"/>
              <a:t>Πώς μετράμε τη θερμοκρασία ενός σώματος;</a:t>
            </a:r>
          </a:p>
          <a:p>
            <a:r>
              <a:rPr lang="el-GR" dirty="0"/>
              <a:t>Για να μετρήσουμε τη θερμοκρασία με επιστημονικό και αντικειμενικό τρόπο, χρησιμοποιούμε ειδικά όργανα, τα </a:t>
            </a:r>
            <a:r>
              <a:rPr lang="el-GR" b="1" dirty="0"/>
              <a:t>θερμόμετρα</a:t>
            </a:r>
            <a:r>
              <a:rPr lang="el-GR" dirty="0"/>
              <a:t>. Η λειτουργία τους βασίζεται σε ιδιότητες των υλικών που αλλάζουν µε τη µ</a:t>
            </a:r>
            <a:r>
              <a:rPr lang="el-GR" dirty="0" err="1"/>
              <a:t>εταβολή</a:t>
            </a:r>
            <a:r>
              <a:rPr lang="el-GR" dirty="0"/>
              <a:t> της </a:t>
            </a:r>
            <a:r>
              <a:rPr lang="el-GR" dirty="0" err="1"/>
              <a:t>θερµοκρασίας</a:t>
            </a:r>
            <a:r>
              <a:rPr lang="el-GR" dirty="0"/>
              <a:t> (όπως η διαστολή, δηλαδή, η αύξηση του όγκου των </a:t>
            </a:r>
            <a:r>
              <a:rPr lang="el-GR" dirty="0" err="1"/>
              <a:t>σωµάτων</a:t>
            </a:r>
            <a:r>
              <a:rPr lang="el-GR" dirty="0"/>
              <a:t> όταν αυξάνεται η </a:t>
            </a:r>
            <a:r>
              <a:rPr lang="el-GR" dirty="0" err="1"/>
              <a:t>θερµοκρασία</a:t>
            </a:r>
            <a:r>
              <a:rPr lang="el-GR" dirty="0"/>
              <a:t>).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Ποια είναι τα πιο γνωστά είδη θερμομέτρων;</a:t>
            </a:r>
          </a:p>
          <a:p>
            <a:r>
              <a:rPr lang="el-GR" sz="1800" b="0" i="0" dirty="0">
                <a:solidFill>
                  <a:srgbClr val="231F20"/>
                </a:solidFill>
                <a:effectLst/>
              </a:rPr>
              <a:t>Τα πιο γνωστά θερμόμετρα είναι τα θερμόμετρα του </a:t>
            </a:r>
            <a:r>
              <a:rPr lang="el-GR" sz="1800" b="1" i="0" dirty="0">
                <a:solidFill>
                  <a:srgbClr val="231F20"/>
                </a:solidFill>
                <a:effectLst/>
              </a:rPr>
              <a:t>υδραργύρου </a:t>
            </a:r>
            <a:r>
              <a:rPr lang="el-GR" sz="1800" b="0" i="0" dirty="0">
                <a:solidFill>
                  <a:srgbClr val="231F20"/>
                </a:solidFill>
                <a:effectLst/>
              </a:rPr>
              <a:t>και του </a:t>
            </a:r>
            <a:r>
              <a:rPr lang="el-GR" sz="1800" b="1" i="0" dirty="0">
                <a:solidFill>
                  <a:srgbClr val="231F20"/>
                </a:solidFill>
                <a:effectLst/>
              </a:rPr>
              <a:t>οινοπνεύματος</a:t>
            </a:r>
            <a:r>
              <a:rPr lang="el-GR" sz="1800" b="0" i="0" dirty="0">
                <a:solidFill>
                  <a:srgbClr val="231F20"/>
                </a:solidFill>
                <a:effectLst/>
              </a:rPr>
              <a:t>. Σε αυτά, όταν αυξάνεται η θερμοκρασία, </a:t>
            </a:r>
            <a:r>
              <a:rPr lang="el-GR" sz="1800" b="1" i="0" dirty="0">
                <a:solidFill>
                  <a:srgbClr val="231F20"/>
                </a:solidFill>
                <a:effectLst/>
              </a:rPr>
              <a:t>μεγαλώνει το μήκος της στήλης </a:t>
            </a:r>
            <a:r>
              <a:rPr lang="el-GR" sz="1800" b="0" i="0" dirty="0">
                <a:solidFill>
                  <a:srgbClr val="231F20"/>
                </a:solidFill>
                <a:effectLst/>
              </a:rPr>
              <a:t>του υδραργύρου ή του οινοπνεύματος.</a:t>
            </a:r>
            <a:br>
              <a:rPr lang="el-GR" b="1" dirty="0"/>
            </a:br>
            <a:endParaRPr lang="en-US" b="1" dirty="0"/>
          </a:p>
          <a:p>
            <a:endParaRPr lang="el-G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D4AE9-53E0-EDB9-B3FA-99F04AB99100}"/>
              </a:ext>
            </a:extLst>
          </p:cNvPr>
          <p:cNvSpPr txBox="1"/>
          <p:nvPr/>
        </p:nvSpPr>
        <p:spPr>
          <a:xfrm>
            <a:off x="683811" y="365760"/>
            <a:ext cx="4834394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/>
              <a:t>Η μέτρηση της θερμοκρασίας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6D970-5603-4915-9419-3FB356E612B7}"/>
              </a:ext>
            </a:extLst>
          </p:cNvPr>
          <p:cNvSpPr txBox="1"/>
          <p:nvPr/>
        </p:nvSpPr>
        <p:spPr>
          <a:xfrm>
            <a:off x="135171" y="1075015"/>
            <a:ext cx="11593001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rtl="0" fontAlgn="t">
              <a:spcBef>
                <a:spcPts val="500"/>
              </a:spcBef>
            </a:pPr>
            <a:endParaRPr lang="el-GR" sz="1800" b="0" dirty="0">
              <a:solidFill>
                <a:srgbClr val="212121"/>
              </a:solidFill>
              <a:effectLst/>
              <a:latin typeface="Calibri 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dirty="0"/>
              <a:t>Πώς μετράνε τη θερμοκρασία τα πιο συνηθισμένα θερμόμετρα;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Τα περισσότερα θερμόμετρα που θα χρησιμοποιήσεις στην καθημερινή σου ζωή μετράνε σε Βαθμούς Κελσίου (⁰C), μια κλίμακα που είναι βασισμένη στο πότε παγώνει (0 </a:t>
            </a:r>
            <a:r>
              <a:rPr lang="el-GR" b="0" i="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και πότε βράζει (100 </a:t>
            </a:r>
            <a:r>
              <a:rPr lang="el-GR" b="0" i="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el-G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το καθαρό νερό.</a:t>
            </a:r>
          </a:p>
          <a:p>
            <a:endParaRPr lang="el-G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l-GR" b="1" i="1" dirty="0"/>
              <a:t>Πρέπει ωστόσο, να έχω υπόψη µου ότι</a:t>
            </a:r>
            <a:r>
              <a:rPr lang="el-GR" dirty="0"/>
              <a:t>:  </a:t>
            </a:r>
            <a:r>
              <a:rPr lang="el-GR" i="1" dirty="0"/>
              <a:t>Αν το νερό δεν είναι καθαρό, αλλά περιέχει </a:t>
            </a:r>
            <a:r>
              <a:rPr lang="el-GR" i="1" dirty="0" err="1"/>
              <a:t>διαλυµένα</a:t>
            </a:r>
            <a:r>
              <a:rPr lang="el-GR" i="1" dirty="0"/>
              <a:t> άλατα, τότε πήζει σε </a:t>
            </a:r>
            <a:r>
              <a:rPr lang="el-GR" i="1" dirty="0" err="1"/>
              <a:t>θερµοκρασία</a:t>
            </a:r>
            <a:r>
              <a:rPr lang="el-GR" i="1" dirty="0"/>
              <a:t> µ</a:t>
            </a:r>
            <a:r>
              <a:rPr lang="el-GR" i="1" dirty="0" err="1"/>
              <a:t>ικρότερη</a:t>
            </a:r>
            <a:r>
              <a:rPr lang="el-GR" i="1" dirty="0"/>
              <a:t> του 0 </a:t>
            </a:r>
            <a:r>
              <a:rPr lang="el-GR" i="1" baseline="30000" dirty="0" err="1"/>
              <a:t>ο</a:t>
            </a:r>
            <a:r>
              <a:rPr lang="el-GR" i="1" dirty="0" err="1"/>
              <a:t>C</a:t>
            </a:r>
            <a:r>
              <a:rPr lang="el-GR" i="1" dirty="0"/>
              <a:t> και βράζει σε </a:t>
            </a:r>
            <a:r>
              <a:rPr lang="el-GR" i="1" dirty="0" err="1"/>
              <a:t>θερµοκρασία</a:t>
            </a:r>
            <a:r>
              <a:rPr lang="el-GR" i="1" dirty="0"/>
              <a:t> µ</a:t>
            </a:r>
            <a:r>
              <a:rPr lang="el-GR" i="1" dirty="0" err="1"/>
              <a:t>εγαλύτερη</a:t>
            </a:r>
            <a:r>
              <a:rPr lang="el-GR" i="1" dirty="0"/>
              <a:t> των 100 </a:t>
            </a:r>
            <a:r>
              <a:rPr lang="el-GR" i="1" baseline="30000" dirty="0" err="1"/>
              <a:t>ο</a:t>
            </a:r>
            <a:r>
              <a:rPr lang="el-GR" i="1" dirty="0" err="1"/>
              <a:t>C</a:t>
            </a:r>
            <a:r>
              <a:rPr lang="el-GR" i="1" dirty="0"/>
              <a:t>. </a:t>
            </a:r>
            <a:endParaRPr lang="el-G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Άλλες μονάδες μέτρησης της θερμοκρασίας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Μια άλλη μονάδα μέτρησης θερμοκρασίας είναι οι </a:t>
            </a:r>
            <a:r>
              <a:rPr lang="el-GR" b="1" dirty="0"/>
              <a:t>βαθμοί Φαρενάιτ </a:t>
            </a:r>
            <a:r>
              <a:rPr lang="el-GR" dirty="0"/>
              <a:t>(</a:t>
            </a:r>
            <a:r>
              <a:rPr lang="el-GR" baseline="30000" dirty="0" err="1"/>
              <a:t>o</a:t>
            </a:r>
            <a:r>
              <a:rPr lang="el-GR" dirty="0" err="1"/>
              <a:t>F</a:t>
            </a:r>
            <a:r>
              <a:rPr lang="el-GR" dirty="0"/>
              <a:t>). Στην περίπτωση αυτή, σαν μηδέν επιλέχθηκε η θερμοκρασία ενός μείγματος ίσων ποσοτήτων από πάγο, νερό και θαλασσινό αλάτι. Η θερμοκρασία ενός υγιή ανθρώπου , ορίστηκε ως το 96 της κλίμακας αυτής. Έτσι η θερμοκρασία στην οποία λιώνει ο πάγος είναι 32 βαθμοί Φαρενάιτ (</a:t>
            </a:r>
            <a:r>
              <a:rPr lang="el-GR" baseline="30000" dirty="0" err="1"/>
              <a:t>o</a:t>
            </a:r>
            <a:r>
              <a:rPr lang="el-GR" dirty="0" err="1"/>
              <a:t>F</a:t>
            </a:r>
            <a:r>
              <a:rPr lang="el-GR" dirty="0"/>
              <a:t>) και αυτή στην οποία βράζει το καθαρό νερό οι 212 βαθμοί Φαρενάιτ (</a:t>
            </a:r>
            <a:r>
              <a:rPr lang="el-GR" baseline="30000" dirty="0" err="1"/>
              <a:t>o</a:t>
            </a:r>
            <a:r>
              <a:rPr lang="el-GR" dirty="0" err="1"/>
              <a:t>F</a:t>
            </a:r>
            <a:r>
              <a:rPr lang="el-GR" dirty="0"/>
              <a:t>).</a:t>
            </a:r>
          </a:p>
          <a:p>
            <a:pPr algn="just"/>
            <a:endParaRPr lang="el-GR" dirty="0"/>
          </a:p>
          <a:p>
            <a:r>
              <a:rPr lang="el-GR" dirty="0"/>
              <a:t>Για να μετατρέψουμε τους βαθμούς της κλίμακας Κελσίου σε βαθμούς κλίμακας Φαρενάιτ , χρησιμοποιούμε την σχέση:</a:t>
            </a:r>
          </a:p>
          <a:p>
            <a:pPr algn="ctr"/>
            <a:r>
              <a:rPr lang="el-GR" b="1" dirty="0"/>
              <a:t>TF = 32 + 1.8 ∙ </a:t>
            </a:r>
            <a:r>
              <a:rPr lang="el-GR" b="1" dirty="0" err="1"/>
              <a:t>Tc</a:t>
            </a:r>
            <a:endParaRPr lang="el-GR" b="1" dirty="0"/>
          </a:p>
          <a:p>
            <a:endParaRPr lang="el-G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Όμως οι επιστήμονες μετρούν την θερμοκρασία χρησιμοποιώντας μια νέα κλίμακα, την </a:t>
            </a:r>
            <a:r>
              <a:rPr lang="el-GR" b="1" dirty="0"/>
              <a:t>κλίμακα </a:t>
            </a:r>
            <a:r>
              <a:rPr lang="el-GR" b="1" dirty="0" err="1"/>
              <a:t>Κέλβιν</a:t>
            </a:r>
            <a:r>
              <a:rPr lang="el-GR" dirty="0"/>
              <a:t>. Δηλαδή αντιστοίχησαν το μηδέν αυτής της κλίμακας, με την ελάχιστη θερμοκρασία που μπορεί θεωρητικά να επιτευχθεί στο σύμπαν, δηλαδή τους -273 </a:t>
            </a:r>
            <a:r>
              <a:rPr lang="el-GR" baseline="30000" dirty="0" err="1"/>
              <a:t>ο</a:t>
            </a:r>
            <a:r>
              <a:rPr lang="el-GR" dirty="0" err="1"/>
              <a:t>C</a:t>
            </a:r>
            <a:r>
              <a:rPr lang="el-GR" dirty="0"/>
              <a:t> . Η θερμοκρασία-όριο αυτή ονομάζεται και απόλυτο </a:t>
            </a:r>
            <a:r>
              <a:rPr lang="el-GR" dirty="0" err="1"/>
              <a:t>μηδεν</a:t>
            </a:r>
            <a:r>
              <a:rPr lang="el-GR" dirty="0"/>
              <a:t>. Αποτέλεσμα αυτού είναι, η κλίμακα </a:t>
            </a:r>
            <a:r>
              <a:rPr lang="el-GR" dirty="0" err="1"/>
              <a:t>Κέλβιν</a:t>
            </a:r>
            <a:r>
              <a:rPr lang="el-GR" dirty="0"/>
              <a:t> να έχει μόνο θετικές τιμές.</a:t>
            </a:r>
          </a:p>
          <a:p>
            <a:endParaRPr lang="el-GR" b="1" dirty="0"/>
          </a:p>
          <a:p>
            <a:r>
              <a:rPr lang="el-GR" dirty="0"/>
              <a:t>Μεταβολή θερμοκρασίας κατά ένα </a:t>
            </a:r>
            <a:r>
              <a:rPr lang="el-GR" dirty="0" err="1"/>
              <a:t>Κέλβιν</a:t>
            </a:r>
            <a:r>
              <a:rPr lang="el-GR" dirty="0"/>
              <a:t> είναι ίση με μεταβολή θερμοκρασίας κατά ένα βαθμό Κελσίου .</a:t>
            </a:r>
          </a:p>
          <a:p>
            <a:r>
              <a:rPr lang="el-GR" dirty="0"/>
              <a:t>Για να μετατρέψουμε τους βαθμούς Κελσίου </a:t>
            </a:r>
            <a:r>
              <a:rPr lang="el-GR" baseline="30000" dirty="0" err="1"/>
              <a:t>ο</a:t>
            </a:r>
            <a:r>
              <a:rPr lang="el-GR" dirty="0" err="1"/>
              <a:t>C</a:t>
            </a:r>
            <a:r>
              <a:rPr lang="el-GR" dirty="0"/>
              <a:t> σε βαθμούς </a:t>
            </a:r>
            <a:r>
              <a:rPr lang="el-GR" dirty="0" err="1"/>
              <a:t>Κέλβιν</a:t>
            </a:r>
            <a:r>
              <a:rPr lang="el-GR" dirty="0"/>
              <a:t> </a:t>
            </a:r>
            <a:r>
              <a:rPr lang="el-GR" baseline="30000" dirty="0" err="1"/>
              <a:t>ο</a:t>
            </a:r>
            <a:r>
              <a:rPr lang="el-GR" dirty="0" err="1"/>
              <a:t>Κ</a:t>
            </a:r>
            <a:r>
              <a:rPr lang="el-GR" dirty="0"/>
              <a:t> χρησιμοποιούμε την σχέση :</a:t>
            </a:r>
          </a:p>
          <a:p>
            <a:pPr algn="ctr"/>
            <a:r>
              <a:rPr lang="el-GR" b="1" dirty="0"/>
              <a:t>ΤΚ = 273 + ΤC</a:t>
            </a:r>
          </a:p>
          <a:p>
            <a:endParaRPr lang="el-GR" b="1" dirty="0"/>
          </a:p>
          <a:p>
            <a:endParaRPr lang="el-G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C4ED3D-B521-EC52-0076-8C262573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" t="10783" r="3362" b="18609"/>
          <a:stretch/>
        </p:blipFill>
        <p:spPr>
          <a:xfrm>
            <a:off x="652005" y="514846"/>
            <a:ext cx="10672898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932DE9-0EB3-D454-7F18-A525FC37E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5" b="23130"/>
          <a:stretch/>
        </p:blipFill>
        <p:spPr>
          <a:xfrm>
            <a:off x="331866" y="547939"/>
            <a:ext cx="11734362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787DB3-A48D-C524-FEED-A023C7582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1" b="14035"/>
          <a:stretch/>
        </p:blipFill>
        <p:spPr>
          <a:xfrm>
            <a:off x="641999" y="250118"/>
            <a:ext cx="10908001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E516B2B-8BA2-C5B1-8F0D-20B4CCAE7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" t="10203" r="3935" b="13159"/>
          <a:stretch/>
        </p:blipFill>
        <p:spPr>
          <a:xfrm>
            <a:off x="1014196" y="357807"/>
            <a:ext cx="10163607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E99967-22FB-6899-3AB0-9C2A83E1EFCF}"/>
              </a:ext>
            </a:extLst>
          </p:cNvPr>
          <p:cNvSpPr txBox="1"/>
          <p:nvPr/>
        </p:nvSpPr>
        <p:spPr>
          <a:xfrm>
            <a:off x="1135767" y="61478"/>
            <a:ext cx="6509958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/>
              <a:t>Τα είδη των θερμομέτρων: </a:t>
            </a:r>
            <a:r>
              <a:rPr lang="el-GR" sz="2200" b="1" dirty="0" err="1"/>
              <a:t>Φωτόδεντρο</a:t>
            </a:r>
            <a:endParaRPr lang="el-GR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64193-BFED-D573-BCFD-AA1DBD48570A}"/>
              </a:ext>
            </a:extLst>
          </p:cNvPr>
          <p:cNvSpPr txBox="1"/>
          <p:nvPr/>
        </p:nvSpPr>
        <p:spPr>
          <a:xfrm>
            <a:off x="3047338" y="324234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https://photodentro.edu.gr/lor/r/8521/3618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548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FCB9D6-D907-6008-27DC-67589FB0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707" y="660041"/>
            <a:ext cx="6666870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2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535</Words>
  <Application>Microsoft Office PowerPoint</Application>
  <PresentationFormat>Ευρεία οθόνη</PresentationFormat>
  <Paragraphs>34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Arial</vt:lpstr>
      <vt:lpstr>Caibri</vt:lpstr>
      <vt:lpstr>Calibri</vt:lpstr>
      <vt:lpstr>Calibri </vt:lpstr>
      <vt:lpstr>Calibri Light</vt:lpstr>
      <vt:lpstr>PT Sans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MICHOPOULOU ANNA</dc:creator>
  <cp:lastModifiedBy>MICHOPOULOU ANNA</cp:lastModifiedBy>
  <cp:revision>104</cp:revision>
  <dcterms:created xsi:type="dcterms:W3CDTF">2023-11-13T18:54:21Z</dcterms:created>
  <dcterms:modified xsi:type="dcterms:W3CDTF">2026-03-30T18:29:36Z</dcterms:modified>
</cp:coreProperties>
</file>