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4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857498-3BBD-47F1-95F2-8DF32ECC1742}" v="309" dt="2026-04-22T20:06:43.9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4479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644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1212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9533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5118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447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3112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97773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116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29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82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928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15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871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6404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36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109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245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6" r:id="rId12"/>
    <p:sldLayoutId id="2147483797" r:id="rId13"/>
    <p:sldLayoutId id="2147483798" r:id="rId14"/>
    <p:sldLayoutId id="2147483799" r:id="rId15"/>
    <p:sldLayoutId id="2147483800" r:id="rId16"/>
    <p:sldLayoutId id="214748380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D8F1DD1-172A-1E93-ECF4-2A2ABB45D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2428" y="596736"/>
            <a:ext cx="11352212" cy="3630384"/>
          </a:xfrm>
        </p:spPr>
        <p:txBody>
          <a:bodyPr>
            <a:noAutofit/>
          </a:bodyPr>
          <a:lstStyle/>
          <a:p>
            <a:r>
              <a:rPr lang="el-GR" sz="2800">
                <a:ea typeface="+mj-lt"/>
                <a:cs typeface="+mj-lt"/>
              </a:rPr>
              <a:t>Η Ωραία Ελένη αποτελεί ένα από τα πιο διαχρονικά σύμβολα της παγκόσμιας τέχνης. Η "αιτία" του Τρωικού Πολέμου έχει εμπνεύσει από αρχαίους τραγικούς μέχρι σύγχρονους στιχουργούς.</a:t>
            </a:r>
            <a:endParaRPr lang="el-GR" sz="280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93B8DA-FDA4-D4D6-DB04-91BEC2594B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8543" y="5932713"/>
            <a:ext cx="4447207" cy="699656"/>
          </a:xfrm>
        </p:spPr>
        <p:txBody>
          <a:bodyPr>
            <a:normAutofit/>
          </a:bodyPr>
          <a:lstStyle/>
          <a:p>
            <a:r>
              <a:rPr lang="el-GR" sz="1200"/>
              <a:t>By:ΒΑΣΙΛΗΣ ΤΟΠΑΛΙΔΗΣ ΚΑΙ ΑΓΓΕΛΟΣ ΚΑΦΑΝΤΑΡΗΣ </a:t>
            </a:r>
          </a:p>
        </p:txBody>
      </p:sp>
    </p:spTree>
    <p:extLst>
      <p:ext uri="{BB962C8B-B14F-4D97-AF65-F5344CB8AC3E}">
        <p14:creationId xmlns:p14="http://schemas.microsoft.com/office/powerpoint/2010/main" val="9169994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8BDB775D-6E34-984F-EF69-374B099012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676" y="468085"/>
            <a:ext cx="7229775" cy="5304972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br>
              <a:rPr lang="en-US" dirty="0"/>
            </a:br>
            <a:endParaRPr lang="en-US" sz="1600"/>
          </a:p>
          <a:p>
            <a:r>
              <a:rPr lang="el-GR" sz="2400"/>
              <a:t>1. Ποίηση</a:t>
            </a:r>
            <a:endParaRPr lang="el-GR" sz="2400" dirty="0"/>
          </a:p>
          <a:p>
            <a:r>
              <a:rPr lang="el-GR" sz="2400">
                <a:ea typeface="+mn-lt"/>
                <a:cs typeface="+mn-lt"/>
              </a:rPr>
              <a:t>Η Ελένη στην ποίηση δεν είναι πάντα η "μοιραία γυναίκα", αλλά συχνά ένα σύμβολο ματαιότητας ή ομορφιάς.</a:t>
            </a:r>
            <a:endParaRPr lang="el-GR" sz="2400" dirty="0"/>
          </a:p>
          <a:p>
            <a:r>
              <a:rPr lang="el-GR" sz="2400" b="1">
                <a:ea typeface="+mn-lt"/>
                <a:cs typeface="+mn-lt"/>
              </a:rPr>
              <a:t>"Ελένη" – Γιώργος Σεφέρης:</a:t>
            </a:r>
            <a:r>
              <a:rPr lang="el-GR" sz="2400">
                <a:ea typeface="+mn-lt"/>
                <a:cs typeface="+mn-lt"/>
              </a:rPr>
              <a:t> Ίσως το πιο εμβληματικό ποίημα, όπου ο ποιητής αναρωτιέται για το νόημα του πολέμου με τη φράση: </a:t>
            </a:r>
            <a:r>
              <a:rPr lang="el-GR" sz="2400" i="1">
                <a:ea typeface="+mn-lt"/>
                <a:cs typeface="+mn-lt"/>
              </a:rPr>
              <a:t>"Για ένα πουκάμισο αδειανό, για μιαν Ελένη"</a:t>
            </a:r>
            <a:r>
              <a:rPr lang="el-GR" sz="2400">
                <a:ea typeface="+mn-lt"/>
                <a:cs typeface="+mn-lt"/>
              </a:rPr>
              <a:t>.</a:t>
            </a:r>
            <a:endParaRPr lang="el-GR" sz="2400" dirty="0"/>
          </a:p>
          <a:p>
            <a:r>
              <a:rPr lang="el-GR" sz="2400" b="1">
                <a:ea typeface="+mn-lt"/>
                <a:cs typeface="+mn-lt"/>
              </a:rPr>
              <a:t>"Η Ελένη" – Γιάννης Ρίτσος (από την Τέταρτη Διάσταση):</a:t>
            </a:r>
            <a:r>
              <a:rPr lang="el-GR" sz="2400">
                <a:ea typeface="+mn-lt"/>
                <a:cs typeface="+mn-lt"/>
              </a:rPr>
              <a:t> Ένας συγκλονιστικός μονόλογος μιας ηλικιωμένης πια Ελένης που αναπολεί το παρελθόν μέσα στη φθορά του χρόνου.</a:t>
            </a:r>
            <a:endParaRPr lang="el-GR" sz="2400" dirty="0"/>
          </a:p>
          <a:p>
            <a:r>
              <a:rPr lang="el-GR" sz="2400" b="1">
                <a:ea typeface="+mn-lt"/>
                <a:cs typeface="+mn-lt"/>
              </a:rPr>
              <a:t>"Ομήρου Ιλιάδα":</a:t>
            </a:r>
            <a:r>
              <a:rPr lang="el-GR" sz="2400">
                <a:ea typeface="+mn-lt"/>
                <a:cs typeface="+mn-lt"/>
              </a:rPr>
              <a:t> Η πρώτη και κύρια πηγή, όπου η Ελένη εμφανίζεται στα τείχη της Τροίας (Τειχοσκοπία).</a:t>
            </a:r>
            <a:endParaRPr lang="el-GR" sz="2400" dirty="0"/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2325122232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Θέση περιεχομένου 10">
            <a:extLst>
              <a:ext uri="{FF2B5EF4-FFF2-40B4-BE49-F238E27FC236}">
                <a16:creationId xmlns:a16="http://schemas.microsoft.com/office/drawing/2014/main" id="{45B39D00-FD04-B2EC-1738-BADDE3035C76}"/>
              </a:ext>
            </a:extLst>
          </p:cNvPr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802022786"/>
              </p:ext>
            </p:extLst>
          </p:nvPr>
        </p:nvGraphicFramePr>
        <p:xfrm>
          <a:off x="6077857" y="390071"/>
          <a:ext cx="4786496" cy="580774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737515">
                  <a:extLst>
                    <a:ext uri="{9D8B030D-6E8A-4147-A177-3AD203B41FA5}">
                      <a16:colId xmlns:a16="http://schemas.microsoft.com/office/drawing/2014/main" val="862099395"/>
                    </a:ext>
                  </a:extLst>
                </a:gridCol>
                <a:gridCol w="1603798">
                  <a:extLst>
                    <a:ext uri="{9D8B030D-6E8A-4147-A177-3AD203B41FA5}">
                      <a16:colId xmlns:a16="http://schemas.microsoft.com/office/drawing/2014/main" val="2808046229"/>
                    </a:ext>
                  </a:extLst>
                </a:gridCol>
                <a:gridCol w="1445183">
                  <a:extLst>
                    <a:ext uri="{9D8B030D-6E8A-4147-A177-3AD203B41FA5}">
                      <a16:colId xmlns:a16="http://schemas.microsoft.com/office/drawing/2014/main" val="1428970397"/>
                    </a:ext>
                  </a:extLst>
                </a:gridCol>
              </a:tblGrid>
              <a:tr h="928335"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b="1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b="1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b="1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596657"/>
                  </a:ext>
                </a:extLst>
              </a:tr>
              <a:tr h="1392503"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b="1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4628434"/>
                  </a:ext>
                </a:extLst>
              </a:tr>
              <a:tr h="1222680"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b="1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4048283"/>
                  </a:ext>
                </a:extLst>
              </a:tr>
              <a:tr h="1222680"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b="1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i="1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5296799"/>
                  </a:ext>
                </a:extLst>
              </a:tr>
              <a:tr h="1041551"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b="1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endParaRPr lang="el-GR" dirty="0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465686"/>
                  </a:ext>
                </a:extLst>
              </a:tr>
            </a:tbl>
          </a:graphicData>
        </a:graphic>
      </p:graphicFrame>
      <p:sp>
        <p:nvSpPr>
          <p:cNvPr id="13" name="Θέση κειμένου 12">
            <a:extLst>
              <a:ext uri="{FF2B5EF4-FFF2-40B4-BE49-F238E27FC236}">
                <a16:creationId xmlns:a16="http://schemas.microsoft.com/office/drawing/2014/main" id="{5B0F1DBD-7661-DD87-5ACD-56E49FABE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2938" y="3628"/>
            <a:ext cx="5317301" cy="253637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l-GR" sz="2400"/>
              <a:t>2. Ζωγραφική (Πίνακες)</a:t>
            </a:r>
          </a:p>
          <a:p>
            <a:r>
              <a:rPr lang="el-GR" sz="2400">
                <a:ea typeface="+mn-lt"/>
                <a:cs typeface="+mn-lt"/>
              </a:rPr>
              <a:t>Η μορφή της αποτέλεσε πρόκληση για τους ζωγράφους που ήθελαν να αποδώσουν την "απόλυτη ομορφι</a:t>
            </a:r>
            <a:r>
              <a:rPr lang="el-GR" sz="2800">
                <a:ea typeface="+mn-lt"/>
                <a:cs typeface="+mn-lt"/>
              </a:rPr>
              <a:t>ά".</a:t>
            </a:r>
            <a:endParaRPr lang="el-GR" sz="2800"/>
          </a:p>
          <a:p>
            <a:endParaRPr lang="el-GR" dirty="0"/>
          </a:p>
        </p:txBody>
      </p:sp>
      <p:graphicFrame>
        <p:nvGraphicFramePr>
          <p:cNvPr id="15" name="Πίνακας 14">
            <a:extLst>
              <a:ext uri="{FF2B5EF4-FFF2-40B4-BE49-F238E27FC236}">
                <a16:creationId xmlns:a16="http://schemas.microsoft.com/office/drawing/2014/main" id="{02CD4A5C-398F-20E0-2F11-8DD09A7E97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52121"/>
              </p:ext>
            </p:extLst>
          </p:nvPr>
        </p:nvGraphicFramePr>
        <p:xfrm>
          <a:off x="5615214" y="308428"/>
          <a:ext cx="6579817" cy="634362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268043">
                  <a:extLst>
                    <a:ext uri="{9D8B030D-6E8A-4147-A177-3AD203B41FA5}">
                      <a16:colId xmlns:a16="http://schemas.microsoft.com/office/drawing/2014/main" val="2937399197"/>
                    </a:ext>
                  </a:extLst>
                </a:gridCol>
                <a:gridCol w="2268043">
                  <a:extLst>
                    <a:ext uri="{9D8B030D-6E8A-4147-A177-3AD203B41FA5}">
                      <a16:colId xmlns:a16="http://schemas.microsoft.com/office/drawing/2014/main" val="3943471990"/>
                    </a:ext>
                  </a:extLst>
                </a:gridCol>
                <a:gridCol w="2043731">
                  <a:extLst>
                    <a:ext uri="{9D8B030D-6E8A-4147-A177-3AD203B41FA5}">
                      <a16:colId xmlns:a16="http://schemas.microsoft.com/office/drawing/2014/main" val="393410522"/>
                    </a:ext>
                  </a:extLst>
                </a:gridCol>
              </a:tblGrid>
              <a:tr h="569569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Καλλιτέχνης</a:t>
                      </a:r>
                      <a:endParaRPr lang="el-G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Τίτλος Έργου</a:t>
                      </a:r>
                      <a:endParaRPr lang="el-G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Σχόλιο</a:t>
                      </a:r>
                      <a:endParaRPr lang="el-G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7186786"/>
                  </a:ext>
                </a:extLst>
              </a:tr>
              <a:tr h="139013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Dante Gabriel Rossetti</a:t>
                      </a:r>
                      <a:endParaRPr lang="el-G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i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Helen of Troy</a:t>
                      </a:r>
                      <a:r>
                        <a:rPr lang="el-GR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(1863)</a:t>
                      </a: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Προραφαηλιτική απεικόνιση με έμφαση στον αισθησιασμό.</a:t>
                      </a: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1116294"/>
                  </a:ext>
                </a:extLst>
              </a:tr>
              <a:tr h="139013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Evelyn De Morgan</a:t>
                      </a:r>
                      <a:endParaRPr lang="el-G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i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Helen of Troy</a:t>
                      </a:r>
                      <a:r>
                        <a:rPr lang="el-GR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(1898)</a:t>
                      </a: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Η Ελένη μπροστά σε έναν καθρέφτη, με την Τροία στο βάθος.</a:t>
                      </a: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94384"/>
                  </a:ext>
                </a:extLst>
              </a:tr>
              <a:tr h="1534935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Gustave Moreau</a:t>
                      </a:r>
                      <a:endParaRPr lang="el-G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i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Helen at the Scaean Gates</a:t>
                      </a:r>
                      <a:endParaRPr lang="el-G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Συμβολιστική προσέγγιση, η Ελένη ως απόκοσμη φιγούρα.</a:t>
                      </a: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756050"/>
                  </a:ext>
                </a:extLst>
              </a:tr>
              <a:tr h="1283949"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b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Antonio Canova</a:t>
                      </a:r>
                      <a:endParaRPr lang="el-GR">
                        <a:solidFill>
                          <a:srgbClr val="1F1F1F"/>
                        </a:solidFill>
                        <a:effectLst/>
                        <a:latin typeface="Google Sans Text"/>
                      </a:endParaRP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 i="1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Helena</a:t>
                      </a:r>
                      <a:r>
                        <a:rPr lang="el-GR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 (Γλυπτό)</a:t>
                      </a:r>
                    </a:p>
                  </a:txBody>
                  <a:tcPr marR="114300"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>
                        <a:buNone/>
                      </a:pPr>
                      <a:r>
                        <a:rPr lang="el-GR">
                          <a:solidFill>
                            <a:srgbClr val="1F1F1F"/>
                          </a:solidFill>
                          <a:effectLst/>
                          <a:latin typeface="Google Sans Text"/>
                        </a:rPr>
                        <a:t>Η κλασική, ιδεατή ομορφιά σε λευκό μάρμαρο.</a:t>
                      </a:r>
                    </a:p>
                  </a:txBody>
                  <a:tcPr marT="152400" marB="152400" anchor="ctr">
                    <a:lnL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59278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84009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97CD6F-DE84-9A1C-1D86-2B51B223C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383" y="259443"/>
            <a:ext cx="9882641" cy="16618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l-GR"/>
              <a:t>3. Μουσική &amp; Τραγούδια</a:t>
            </a:r>
          </a:p>
          <a:p>
            <a:pPr algn="l"/>
            <a:endParaRPr lang="el-GR"/>
          </a:p>
          <a:p>
            <a:pPr algn="l"/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8246D1E-5EB8-0E31-56EC-4986A21FF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2431142"/>
            <a:ext cx="10018713" cy="3360058"/>
          </a:xfrm>
        </p:spPr>
        <p:txBody>
          <a:bodyPr/>
          <a:lstStyle/>
          <a:p>
            <a:r>
              <a:rPr lang="el-GR" b="1">
                <a:ea typeface="+mn-lt"/>
                <a:cs typeface="+mn-lt"/>
              </a:rPr>
              <a:t>"Η Ελένη" – Θάνος Μικρούτσικος &amp; Μπάμπης Στόκας:</a:t>
            </a:r>
            <a:r>
              <a:rPr lang="el-GR">
                <a:ea typeface="+mn-lt"/>
                <a:cs typeface="+mn-lt"/>
              </a:rPr>
              <a:t> Σε στίχους Άλκη Αλκαίου (</a:t>
            </a:r>
            <a:r>
              <a:rPr lang="el-GR" i="1">
                <a:ea typeface="+mn-lt"/>
                <a:cs typeface="+mn-lt"/>
              </a:rPr>
              <a:t>"Πάντα η Ελένη θα 'ναι η αιτία..."</a:t>
            </a:r>
            <a:r>
              <a:rPr lang="el-GR">
                <a:ea typeface="+mn-lt"/>
                <a:cs typeface="+mn-lt"/>
              </a:rPr>
              <a:t>).</a:t>
            </a:r>
          </a:p>
          <a:p>
            <a:pPr>
              <a:buClr>
                <a:srgbClr val="1287C3"/>
              </a:buClr>
            </a:pPr>
            <a:r>
              <a:rPr lang="el-GR" b="1">
                <a:ea typeface="+mn-lt"/>
                <a:cs typeface="+mn-lt"/>
              </a:rPr>
              <a:t>"Ωραία μου Ελένη" – Θάνος Καλλίρης:</a:t>
            </a:r>
            <a:r>
              <a:rPr lang="el-GR">
                <a:ea typeface="+mn-lt"/>
                <a:cs typeface="+mn-lt"/>
              </a:rPr>
              <a:t> Μια πιο pop, ανάλαφρη προσέγγιση του μύθου από τα 90s.</a:t>
            </a:r>
          </a:p>
          <a:p>
            <a:pPr>
              <a:buClr>
                <a:srgbClr val="1287C3"/>
              </a:buClr>
            </a:pPr>
            <a:r>
              <a:rPr lang="el-GR" b="1">
                <a:ea typeface="+mn-lt"/>
                <a:cs typeface="+mn-lt"/>
              </a:rPr>
              <a:t>"La belle Hélène" (Η Ωραία Ελένη) – Jacques Offenbach:</a:t>
            </a:r>
            <a:r>
              <a:rPr lang="el-GR">
                <a:ea typeface="+mn-lt"/>
                <a:cs typeface="+mn-lt"/>
              </a:rPr>
              <a:t> Η πασίγνωστη οπερέτα που σατιρίζει τον μύθο.</a:t>
            </a:r>
          </a:p>
          <a:p>
            <a:pPr>
              <a:buClr>
                <a:srgbClr val="1287C3"/>
              </a:buClr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453415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0F4C769-87AE-5167-5859-8D683158E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44168" y="489856"/>
            <a:ext cx="4956856" cy="1563916"/>
          </a:xfrm>
        </p:spPr>
        <p:txBody>
          <a:bodyPr/>
          <a:lstStyle/>
          <a:p>
            <a:r>
              <a:rPr lang="el-GR"/>
              <a:t>ΕΥΧΑΡΙΣΤΟΥΜΕ ΠΟΛΎ </a:t>
            </a:r>
          </a:p>
        </p:txBody>
      </p:sp>
    </p:spTree>
    <p:extLst>
      <p:ext uri="{BB962C8B-B14F-4D97-AF65-F5344CB8AC3E}">
        <p14:creationId xmlns:p14="http://schemas.microsoft.com/office/powerpoint/2010/main" val="239984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Ευρεία οθόνη</PresentationFormat>
  <Paragraphs>0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Parallax</vt:lpstr>
      <vt:lpstr>Η Ωραία Ελένη αποτελεί ένα από τα πιο διαχρονικά σύμβολα της παγκόσμιας τέχνης. Η "αιτία" του Τρωικού Πολέμου έχει εμπνεύσει από αρχαίους τραγικούς μέχρι σύγχρονους στιχουργούς.</vt:lpstr>
      <vt:lpstr>Παρουσίαση του PowerPoint</vt:lpstr>
      <vt:lpstr>Παρουσίαση του PowerPoint</vt:lpstr>
      <vt:lpstr>3. Μουσική &amp; Τραγούδια 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103</cp:revision>
  <dcterms:created xsi:type="dcterms:W3CDTF">2026-04-22T19:40:41Z</dcterms:created>
  <dcterms:modified xsi:type="dcterms:W3CDTF">2026-05-05T09:36:06Z</dcterms:modified>
</cp:coreProperties>
</file>