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viewProps" Target="viewProps.xml"/><Relationship Id="rId8" Type="http://schemas.openxmlformats.org/officeDocument/2006/relationships/presProps" Target="presProps.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63A1C593-65D0-4073-BCC9-577B9352EA97}"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9B618960-8005-486C-9A75-10CB2AAC16F9}"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2.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3"/>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63A1C593-65D0-4073-BCC9-577B9352EA97}"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0955" y="365125"/>
            <a:ext cx="10515600" cy="1325563"/>
          </a:xfrm>
        </p:spPr>
        <p:txBody>
          <a:bodyPr/>
          <a:lstStyle/>
          <a:p>
            <a:r>
              <a:rPr lang="el-GR" dirty="0">
                <a:ln w="22225">
                  <a:solidFill>
                    <a:schemeClr val="accent2"/>
                  </a:solidFill>
                  <a:prstDash val="solid"/>
                </a:ln>
                <a:solidFill>
                  <a:schemeClr val="accent2">
                    <a:lumMod val="40000"/>
                    <a:lumOff val="60000"/>
                  </a:schemeClr>
                </a:solidFill>
                <a:effectLst/>
              </a:rPr>
              <a:t>ΚΕΦ.14</a:t>
            </a:r>
            <a:br>
              <a:rPr lang="el-GR" dirty="0">
                <a:ln w="22225">
                  <a:solidFill>
                    <a:schemeClr val="accent2"/>
                  </a:solidFill>
                  <a:prstDash val="solid"/>
                </a:ln>
                <a:solidFill>
                  <a:schemeClr val="accent2">
                    <a:lumMod val="40000"/>
                    <a:lumOff val="60000"/>
                  </a:schemeClr>
                </a:solidFill>
                <a:effectLst/>
              </a:rPr>
            </a:br>
            <a:r>
              <a:rPr lang="el-GR" dirty="0">
                <a:ln w="22225">
                  <a:solidFill>
                    <a:schemeClr val="accent2"/>
                  </a:solidFill>
                  <a:prstDash val="solid"/>
                </a:ln>
                <a:solidFill>
                  <a:schemeClr val="accent2">
                    <a:lumMod val="40000"/>
                    <a:lumOff val="60000"/>
                  </a:schemeClr>
                </a:solidFill>
                <a:effectLst/>
              </a:rPr>
              <a:t>Η ΜΕΣΟΓΕΙΟΣ ΘΑΛΑΣΣΑ </a:t>
            </a:r>
            <a:endParaRPr lang="el-GR" dirty="0">
              <a:ln w="22225">
                <a:solidFill>
                  <a:schemeClr val="accent2"/>
                </a:solidFill>
                <a:prstDash val="solid"/>
              </a:ln>
              <a:solidFill>
                <a:schemeClr val="accent2">
                  <a:lumMod val="40000"/>
                  <a:lumOff val="60000"/>
                </a:schemeClr>
              </a:solidFill>
              <a:effectLst/>
            </a:endParaRPr>
          </a:p>
        </p:txBody>
      </p:sp>
      <p:sp>
        <p:nvSpPr>
          <p:cNvPr id="3" name="Content Placeholder 2"/>
          <p:cNvSpPr>
            <a:spLocks noGrp="1"/>
          </p:cNvSpPr>
          <p:nvPr>
            <p:ph sz="half" idx="2"/>
          </p:nvPr>
        </p:nvSpPr>
        <p:spPr>
          <a:xfrm>
            <a:off x="6640830" y="2109470"/>
            <a:ext cx="4643120" cy="3439160"/>
          </a:xfrm>
        </p:spPr>
        <p:txBody>
          <a:bodyPr>
            <a:normAutofit lnSpcReduction="20000"/>
          </a:bodyPr>
          <a:lstStyle/>
          <a:p>
            <a:r>
              <a:rPr lang="el-GR">
                <a:ln w="22225">
                  <a:solidFill>
                    <a:schemeClr val="accent2"/>
                  </a:solidFill>
                  <a:prstDash val="solid"/>
                </a:ln>
                <a:solidFill>
                  <a:schemeClr val="accent2">
                    <a:lumMod val="40000"/>
                    <a:lumOff val="60000"/>
                  </a:schemeClr>
                </a:solidFill>
                <a:effectLst/>
              </a:rPr>
              <a:t>ΗΛΙΑΣ ΠΛΙΩΤΑΣ</a:t>
            </a:r>
            <a:endParaRPr lang="el-GR">
              <a:ln w="22225">
                <a:solidFill>
                  <a:schemeClr val="accent2"/>
                </a:solidFill>
                <a:prstDash val="solid"/>
              </a:ln>
              <a:solidFill>
                <a:schemeClr val="accent2">
                  <a:lumMod val="40000"/>
                  <a:lumOff val="60000"/>
                </a:schemeClr>
              </a:solidFill>
              <a:effectLst/>
            </a:endParaRPr>
          </a:p>
          <a:p>
            <a:r>
              <a:rPr lang="el-GR">
                <a:ln w="22225">
                  <a:solidFill>
                    <a:schemeClr val="accent2"/>
                  </a:solidFill>
                  <a:prstDash val="solid"/>
                </a:ln>
                <a:solidFill>
                  <a:schemeClr val="accent2">
                    <a:lumMod val="40000"/>
                    <a:lumOff val="60000"/>
                  </a:schemeClr>
                </a:solidFill>
                <a:effectLst/>
              </a:rPr>
              <a:t>ΟΡΣΑΛΙΑ ΤΟΔΗ </a:t>
            </a:r>
            <a:endParaRPr lang="el-GR">
              <a:ln w="22225">
                <a:solidFill>
                  <a:schemeClr val="accent2"/>
                </a:solidFill>
                <a:prstDash val="solid"/>
              </a:ln>
              <a:solidFill>
                <a:schemeClr val="accent2">
                  <a:lumMod val="40000"/>
                  <a:lumOff val="60000"/>
                </a:schemeClr>
              </a:solidFill>
              <a:effectLst/>
            </a:endParaRPr>
          </a:p>
          <a:p>
            <a:r>
              <a:rPr lang="el-GR">
                <a:ln w="22225">
                  <a:solidFill>
                    <a:schemeClr val="accent2"/>
                  </a:solidFill>
                  <a:prstDash val="solid"/>
                </a:ln>
                <a:solidFill>
                  <a:schemeClr val="accent2">
                    <a:lumMod val="40000"/>
                    <a:lumOff val="60000"/>
                  </a:schemeClr>
                </a:solidFill>
                <a:effectLst/>
              </a:rPr>
              <a:t>ΠΑΠΑΙΩΑΝΝΟΥ ΔΗΜΗΤΡΗΣ</a:t>
            </a:r>
            <a:endParaRPr lang="el-GR">
              <a:ln w="22225">
                <a:solidFill>
                  <a:schemeClr val="accent2"/>
                </a:solidFill>
                <a:prstDash val="solid"/>
              </a:ln>
              <a:solidFill>
                <a:schemeClr val="accent2">
                  <a:lumMod val="40000"/>
                  <a:lumOff val="60000"/>
                </a:schemeClr>
              </a:solidFill>
              <a:effectLst/>
            </a:endParaRPr>
          </a:p>
          <a:p>
            <a:r>
              <a:rPr lang="el-GR">
                <a:ln w="22225">
                  <a:solidFill>
                    <a:schemeClr val="accent2"/>
                  </a:solidFill>
                  <a:prstDash val="solid"/>
                </a:ln>
                <a:solidFill>
                  <a:schemeClr val="accent2">
                    <a:lumMod val="40000"/>
                    <a:lumOff val="60000"/>
                  </a:schemeClr>
                </a:solidFill>
                <a:effectLst/>
              </a:rPr>
              <a:t>ΡΑΦΑΗΛΙΑ ΧΑΛΚΙΑ </a:t>
            </a:r>
            <a:endParaRPr lang="el-GR">
              <a:ln w="22225">
                <a:solidFill>
                  <a:schemeClr val="accent2"/>
                </a:solidFill>
                <a:prstDash val="solid"/>
              </a:ln>
              <a:solidFill>
                <a:schemeClr val="accent2">
                  <a:lumMod val="40000"/>
                  <a:lumOff val="60000"/>
                </a:schemeClr>
              </a:solidFill>
              <a:effectLst/>
            </a:endParaRPr>
          </a:p>
        </p:txBody>
      </p:sp>
      <p:pic>
        <p:nvPicPr>
          <p:cNvPr id="7" name="Content Placeholder 6"/>
          <p:cNvPicPr>
            <a:picLocks noChangeAspect="1"/>
          </p:cNvPicPr>
          <p:nvPr>
            <p:ph sz="half" idx="1"/>
          </p:nvPr>
        </p:nvPicPr>
        <p:blipFill>
          <a:blip r:embed="rId1"/>
          <a:stretch>
            <a:fillRect/>
          </a:stretch>
        </p:blipFill>
        <p:spPr>
          <a:xfrm>
            <a:off x="691515" y="1888490"/>
            <a:ext cx="5109845" cy="423926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l-GR" altLang="en-US">
                <a:ln w="22225">
                  <a:solidFill>
                    <a:schemeClr val="accent2"/>
                  </a:solidFill>
                  <a:prstDash val="solid"/>
                </a:ln>
                <a:solidFill>
                  <a:schemeClr val="accent2">
                    <a:lumMod val="40000"/>
                    <a:lumOff val="60000"/>
                  </a:schemeClr>
                </a:solidFill>
                <a:effectLst/>
              </a:rPr>
              <a:t>Η Μεσόγειος θάλασα</a:t>
            </a:r>
            <a:endParaRPr lang="el-GR" altLang="en-US">
              <a:ln w="22225">
                <a:solidFill>
                  <a:schemeClr val="accent2"/>
                </a:solidFill>
                <a:prstDash val="solid"/>
              </a:ln>
              <a:solidFill>
                <a:schemeClr val="accent2">
                  <a:lumMod val="40000"/>
                  <a:lumOff val="60000"/>
                </a:schemeClr>
              </a:solidFill>
              <a:effectLst/>
            </a:endParaRPr>
          </a:p>
        </p:txBody>
      </p:sp>
      <p:sp>
        <p:nvSpPr>
          <p:cNvPr id="3" name="Content Placeholder 2"/>
          <p:cNvSpPr>
            <a:spLocks noGrp="1"/>
          </p:cNvSpPr>
          <p:nvPr>
            <p:ph sz="half" idx="1"/>
          </p:nvPr>
        </p:nvSpPr>
        <p:spPr/>
        <p:txBody>
          <a:bodyPr>
            <a:scene3d>
              <a:camera prst="orthographicFront"/>
              <a:lightRig rig="threePt" dir="t"/>
            </a:scene3d>
          </a:bodyPr>
          <a:p>
            <a:r>
              <a:rPr lang="el-GR" altLang="en-US">
                <a:ln w="22225">
                  <a:solidFill>
                    <a:schemeClr val="accent2"/>
                  </a:solidFill>
                  <a:prstDash val="solid"/>
                </a:ln>
                <a:solidFill>
                  <a:schemeClr val="accent2">
                    <a:lumMod val="40000"/>
                    <a:lumOff val="60000"/>
                  </a:schemeClr>
                </a:solidFill>
                <a:effectLst/>
              </a:rPr>
              <a:t>Σχεδόν κλειστή </a:t>
            </a:r>
            <a:endParaRPr lang="el-GR" altLang="en-US">
              <a:ln w="22225">
                <a:solidFill>
                  <a:schemeClr val="accent2"/>
                </a:solidFill>
                <a:prstDash val="solid"/>
              </a:ln>
              <a:solidFill>
                <a:schemeClr val="accent2">
                  <a:lumMod val="40000"/>
                  <a:lumOff val="60000"/>
                </a:schemeClr>
              </a:solidFill>
              <a:effectLst/>
            </a:endParaRPr>
          </a:p>
          <a:p>
            <a:r>
              <a:rPr lang="el-GR" altLang="en-US">
                <a:ln w="22225">
                  <a:solidFill>
                    <a:schemeClr val="accent2"/>
                  </a:solidFill>
                  <a:prstDash val="solid"/>
                </a:ln>
                <a:solidFill>
                  <a:schemeClr val="accent2">
                    <a:lumMod val="40000"/>
                    <a:lumOff val="60000"/>
                  </a:schemeClr>
                </a:solidFill>
                <a:effectLst/>
              </a:rPr>
              <a:t>επικοινωνεί με 3 ανοίγματα</a:t>
            </a:r>
            <a:endParaRPr lang="el-GR" altLang="en-US">
              <a:ln w="22225">
                <a:solidFill>
                  <a:schemeClr val="accent2"/>
                </a:solidFill>
                <a:prstDash val="solid"/>
              </a:ln>
              <a:solidFill>
                <a:schemeClr val="accent2">
                  <a:lumMod val="40000"/>
                  <a:lumOff val="60000"/>
                </a:schemeClr>
              </a:solidFill>
              <a:effectLst/>
            </a:endParaRPr>
          </a:p>
          <a:p>
            <a:r>
              <a:rPr lang="el-GR" altLang="en-US" sz="2400" u="sng">
                <a:ln w="22225">
                  <a:solidFill>
                    <a:schemeClr val="accent2"/>
                  </a:solidFill>
                  <a:prstDash val="solid"/>
                </a:ln>
                <a:solidFill>
                  <a:schemeClr val="accent2">
                    <a:lumMod val="40000"/>
                    <a:lumOff val="60000"/>
                  </a:schemeClr>
                </a:solidFill>
                <a:effectLst/>
              </a:rPr>
              <a:t>2 φυσικά</a:t>
            </a:r>
            <a:r>
              <a:rPr lang="en-US" altLang="en-US" sz="2400">
                <a:ln w="22225">
                  <a:solidFill>
                    <a:schemeClr val="accent2"/>
                  </a:solidFill>
                  <a:prstDash val="solid"/>
                </a:ln>
                <a:solidFill>
                  <a:schemeClr val="accent2">
                    <a:lumMod val="40000"/>
                    <a:lumOff val="60000"/>
                  </a:schemeClr>
                </a:solidFill>
                <a:effectLst/>
              </a:rPr>
              <a:t>: o </a:t>
            </a:r>
            <a:r>
              <a:rPr lang="el-GR" altLang="en-US" sz="2400">
                <a:ln w="22225">
                  <a:solidFill>
                    <a:schemeClr val="accent2"/>
                  </a:solidFill>
                  <a:prstDash val="solid"/>
                </a:ln>
                <a:solidFill>
                  <a:schemeClr val="accent2">
                    <a:lumMod val="40000"/>
                    <a:lumOff val="60000"/>
                  </a:schemeClr>
                </a:solidFill>
                <a:effectLst/>
              </a:rPr>
              <a:t>πορθμός του Γιλβρατάρ -&gt; Ατλαντικός ωκεανός.</a:t>
            </a:r>
            <a:endParaRPr lang="el-GR" altLang="en-US" sz="2400">
              <a:ln w="22225">
                <a:solidFill>
                  <a:schemeClr val="accent2"/>
                </a:solidFill>
                <a:prstDash val="solid"/>
              </a:ln>
              <a:solidFill>
                <a:schemeClr val="accent2">
                  <a:lumMod val="40000"/>
                  <a:lumOff val="60000"/>
                </a:schemeClr>
              </a:solidFill>
              <a:effectLst/>
            </a:endParaRPr>
          </a:p>
          <a:p>
            <a:pPr marL="0" indent="0">
              <a:buNone/>
            </a:pPr>
            <a:r>
              <a:rPr lang="el-GR" altLang="en-US" sz="2400">
                <a:ln w="22225">
                  <a:solidFill>
                    <a:schemeClr val="accent2"/>
                  </a:solidFill>
                  <a:prstDash val="solid"/>
                </a:ln>
                <a:solidFill>
                  <a:schemeClr val="accent2">
                    <a:lumMod val="40000"/>
                    <a:lumOff val="60000"/>
                  </a:schemeClr>
                </a:solidFill>
                <a:effectLst/>
              </a:rPr>
              <a:t>    στενά Ελλήσποντου - Βοσπόρου -&gt;</a:t>
            </a:r>
            <a:endParaRPr lang="el-GR" altLang="en-US" sz="2400">
              <a:ln w="22225">
                <a:solidFill>
                  <a:schemeClr val="accent2"/>
                </a:solidFill>
                <a:prstDash val="solid"/>
              </a:ln>
              <a:solidFill>
                <a:schemeClr val="accent2">
                  <a:lumMod val="40000"/>
                  <a:lumOff val="60000"/>
                </a:schemeClr>
              </a:solidFill>
              <a:effectLst/>
            </a:endParaRPr>
          </a:p>
          <a:p>
            <a:pPr marL="0" indent="0">
              <a:buNone/>
            </a:pPr>
            <a:r>
              <a:rPr lang="el-GR" altLang="en-US" sz="2400">
                <a:ln w="22225">
                  <a:solidFill>
                    <a:schemeClr val="accent2"/>
                  </a:solidFill>
                  <a:prstDash val="solid"/>
                </a:ln>
                <a:solidFill>
                  <a:schemeClr val="accent2">
                    <a:lumMod val="40000"/>
                    <a:lumOff val="60000"/>
                  </a:schemeClr>
                </a:solidFill>
                <a:effectLst/>
              </a:rPr>
              <a:t>     Μαύρη θάλασσα</a:t>
            </a:r>
            <a:endParaRPr lang="el-GR" altLang="en-US" sz="2400">
              <a:ln w="22225">
                <a:solidFill>
                  <a:schemeClr val="accent2"/>
                </a:solidFill>
                <a:prstDash val="solid"/>
              </a:ln>
              <a:solidFill>
                <a:schemeClr val="accent2">
                  <a:lumMod val="40000"/>
                  <a:lumOff val="60000"/>
                </a:schemeClr>
              </a:solidFill>
              <a:effectLst/>
            </a:endParaRPr>
          </a:p>
          <a:p>
            <a:r>
              <a:rPr lang="el-GR" altLang="en-US" sz="2400" u="sng">
                <a:ln w="22225">
                  <a:solidFill>
                    <a:schemeClr val="accent2"/>
                  </a:solidFill>
                  <a:prstDash val="solid"/>
                </a:ln>
                <a:solidFill>
                  <a:schemeClr val="accent2">
                    <a:lumMod val="40000"/>
                    <a:lumOff val="60000"/>
                  </a:schemeClr>
                </a:solidFill>
                <a:effectLst/>
              </a:rPr>
              <a:t>1 τεχνητό</a:t>
            </a:r>
            <a:r>
              <a:rPr lang="el-GR" altLang="en-US" sz="2400">
                <a:ln w="22225">
                  <a:solidFill>
                    <a:schemeClr val="accent2"/>
                  </a:solidFill>
                  <a:prstDash val="solid"/>
                </a:ln>
                <a:solidFill>
                  <a:schemeClr val="accent2">
                    <a:lumMod val="40000"/>
                    <a:lumOff val="60000"/>
                  </a:schemeClr>
                </a:solidFill>
                <a:effectLst/>
              </a:rPr>
              <a:t> </a:t>
            </a:r>
            <a:r>
              <a:rPr lang="en-US" altLang="en-US" sz="2400">
                <a:ln w="22225">
                  <a:solidFill>
                    <a:schemeClr val="accent2"/>
                  </a:solidFill>
                  <a:prstDash val="solid"/>
                </a:ln>
                <a:solidFill>
                  <a:schemeClr val="accent2">
                    <a:lumMod val="40000"/>
                    <a:lumOff val="60000"/>
                  </a:schemeClr>
                </a:solidFill>
                <a:effectLst/>
              </a:rPr>
              <a:t>:</a:t>
            </a:r>
            <a:r>
              <a:rPr lang="el-GR" altLang="en-US" sz="2400">
                <a:ln w="22225">
                  <a:solidFill>
                    <a:schemeClr val="accent2"/>
                  </a:solidFill>
                  <a:prstDash val="solid"/>
                </a:ln>
                <a:solidFill>
                  <a:schemeClr val="accent2">
                    <a:lumMod val="40000"/>
                    <a:lumOff val="60000"/>
                  </a:schemeClr>
                </a:solidFill>
                <a:effectLst/>
              </a:rPr>
              <a:t> η διώρυγα του Σουεζ-&gt;</a:t>
            </a:r>
            <a:endParaRPr lang="el-GR" altLang="en-US" sz="2400">
              <a:ln w="22225">
                <a:solidFill>
                  <a:schemeClr val="accent2"/>
                </a:solidFill>
                <a:prstDash val="solid"/>
              </a:ln>
              <a:solidFill>
                <a:schemeClr val="accent2">
                  <a:lumMod val="40000"/>
                  <a:lumOff val="60000"/>
                </a:schemeClr>
              </a:solidFill>
              <a:effectLst/>
            </a:endParaRPr>
          </a:p>
          <a:p>
            <a:pPr marL="0" indent="0">
              <a:buNone/>
            </a:pPr>
            <a:r>
              <a:rPr lang="el-GR" altLang="en-US" sz="2400">
                <a:ln w="22225">
                  <a:solidFill>
                    <a:schemeClr val="accent2"/>
                  </a:solidFill>
                  <a:prstDash val="solid"/>
                </a:ln>
                <a:solidFill>
                  <a:schemeClr val="accent2">
                    <a:lumMod val="40000"/>
                    <a:lumOff val="60000"/>
                  </a:schemeClr>
                </a:solidFill>
                <a:effectLst/>
              </a:rPr>
              <a:t>     Ερυθρά θάλασσα </a:t>
            </a:r>
            <a:endParaRPr lang="el-GR" altLang="en-US" sz="2400">
              <a:ln w="22225">
                <a:solidFill>
                  <a:schemeClr val="accent2"/>
                </a:solidFill>
                <a:prstDash val="solid"/>
              </a:ln>
              <a:solidFill>
                <a:schemeClr val="accent2">
                  <a:lumMod val="40000"/>
                  <a:lumOff val="60000"/>
                </a:schemeClr>
              </a:solidFill>
              <a:effectLst/>
            </a:endParaRPr>
          </a:p>
          <a:p>
            <a:pPr marL="0" indent="0">
              <a:buNone/>
            </a:pPr>
            <a:endParaRPr lang="el-GR" altLang="en-US" sz="2400">
              <a:ln w="22225">
                <a:solidFill>
                  <a:schemeClr val="accent2"/>
                </a:solidFill>
                <a:prstDash val="solid"/>
              </a:ln>
              <a:solidFill>
                <a:schemeClr val="accent2">
                  <a:lumMod val="40000"/>
                  <a:lumOff val="60000"/>
                </a:schemeClr>
              </a:solidFill>
              <a:effectLst/>
            </a:endParaRPr>
          </a:p>
          <a:p>
            <a:pPr marL="0" indent="0">
              <a:buNone/>
            </a:pPr>
            <a:endParaRPr lang="el-GR" altLang="en-US" sz="2400">
              <a:ln w="22225">
                <a:solidFill>
                  <a:schemeClr val="accent2"/>
                </a:solidFill>
                <a:prstDash val="solid"/>
              </a:ln>
              <a:solidFill>
                <a:schemeClr val="accent2">
                  <a:lumMod val="40000"/>
                  <a:lumOff val="60000"/>
                </a:schemeClr>
              </a:solidFill>
              <a:effectLst/>
            </a:endParaRPr>
          </a:p>
        </p:txBody>
      </p:sp>
      <p:sp>
        <p:nvSpPr>
          <p:cNvPr id="6" name="Content Placeholder 5"/>
          <p:cNvSpPr/>
          <p:nvPr>
            <p:ph sz="half" idx="2"/>
          </p:nvPr>
        </p:nvSpPr>
        <p:spPr>
          <a:xfrm>
            <a:off x="6197600" y="1174750"/>
            <a:ext cx="4918710" cy="3300730"/>
          </a:xfrm>
        </p:spPr>
        <p:txBody>
          <a:bodyPr>
            <a:scene3d>
              <a:camera prst="orthographicFront"/>
              <a:lightRig rig="threePt" dir="t"/>
            </a:scene3d>
          </a:bodyPr>
          <a:p>
            <a:endParaRPr lang="en-US"/>
          </a:p>
          <a:p>
            <a:pPr marL="0" indent="0">
              <a:buNone/>
            </a:pPr>
            <a:r>
              <a:rPr lang="en-US">
                <a:solidFill>
                  <a:schemeClr val="accent1"/>
                </a:solidFill>
                <a:effectLst>
                  <a:outerShdw blurRad="38100" dist="25400" dir="5400000" algn="ctr" rotWithShape="0">
                    <a:srgbClr val="6E747A">
                      <a:alpha val="43000"/>
                    </a:srgbClr>
                  </a:outerShdw>
                </a:effectLst>
              </a:rPr>
              <a:t>Η Μεσόγειος είναι γνωστή από την αρχαιότητα ως μεγάλη κλειστή θάλασσα, που βρίσκεται ανάμεσα στην Ευρώπη και την Αφρική ενώ στα ανατολικά της βρέχει την Ασία.</a:t>
            </a:r>
            <a:endParaRPr lang="en-US">
              <a:solidFill>
                <a:schemeClr val="accent1"/>
              </a:solidFill>
              <a:effectLst>
                <a:outerShdw blurRad="38100" dist="25400" dir="5400000" algn="ctr" rotWithShape="0">
                  <a:srgbClr val="6E747A">
                    <a:alpha val="43000"/>
                  </a:srgbClr>
                </a:outerShdw>
              </a:effectLst>
            </a:endParaRPr>
          </a:p>
        </p:txBody>
      </p:sp>
    </p:spTree>
  </p:cSld>
  <p:clrMapOvr>
    <a:masterClrMapping/>
  </p:clrMapOvr>
  <mc:AlternateContent xmlns:mc="http://schemas.openxmlformats.org/markup-compatibility/2006">
    <mc:Choice xmlns:p14="http://schemas.microsoft.com/office/powerpoint/2010/main" Requires="p14">
      <p:transition spd="slow" p14:dur="1000">
        <p:comb/>
      </p:transition>
    </mc:Choice>
    <mc:Fallback>
      <p:transition spd="slow">
        <p:comb/>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le 4"/>
          <p:cNvSpPr>
            <a:spLocks noGrp="1"/>
          </p:cNvSpPr>
          <p:nvPr>
            <p:ph type="title"/>
          </p:nvPr>
        </p:nvSpPr>
        <p:spPr>
          <a:xfrm>
            <a:off x="669291" y="482283"/>
            <a:ext cx="10515600" cy="2852737"/>
          </a:xfrm>
        </p:spPr>
        <p:txBody>
          <a:bodyPr/>
          <a:p>
            <a:r>
              <a:rPr lang="el-GR" altLang="en-US"/>
              <a:t>Γεωμορφολογία </a:t>
            </a:r>
            <a:endParaRPr lang="el-GR" altLang="en-US"/>
          </a:p>
        </p:txBody>
      </p:sp>
      <p:sp>
        <p:nvSpPr>
          <p:cNvPr id="6" name="Text Placeholder 5"/>
          <p:cNvSpPr>
            <a:spLocks noGrp="1"/>
          </p:cNvSpPr>
          <p:nvPr>
            <p:ph type="body" idx="1"/>
          </p:nvPr>
        </p:nvSpPr>
        <p:spPr>
          <a:xfrm>
            <a:off x="233680" y="3335020"/>
            <a:ext cx="10515600" cy="2442845"/>
          </a:xfrm>
        </p:spPr>
        <p:txBody>
          <a:bodyPr/>
          <a:p>
            <a:r>
              <a:rPr lang="en-US"/>
              <a:t>Γεωμορφολογία</a:t>
            </a:r>
            <a:endParaRPr lang="en-US"/>
          </a:p>
          <a:p>
            <a:r>
              <a:rPr lang="en-US"/>
              <a:t>Η Μεσόγειος έχει μέσο βάθος 1.500 μέτρα και το βαθύτερο σημείο της είναι το «φρέαρ των Οινουσσών» στο Ιόνιο πέλαγος, νοτιοδυτικά της Πύλου, κοντά στο νησιωτικό σύμπλεγμα των Μεσσηνιακών Οινουσσών με βάθος 5.120 μ.</a:t>
            </a:r>
            <a:endParaRPr lang="en-US"/>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noChangeArrowheads="1"/>
          </p:cNvSpPr>
          <p:nvPr>
            <p:ph type="ctrTitle"/>
          </p:nvPr>
        </p:nvSpPr>
        <p:spPr>
          <a:xfrm>
            <a:off x="624205" y="436880"/>
            <a:ext cx="10577830" cy="818515"/>
          </a:xfrm>
        </p:spPr>
        <p:txBody>
          <a:bodyPr/>
          <a:p>
            <a:r>
              <a:rPr lang="el-GR" altLang="en-US"/>
              <a:t>Για το σημερινό μάθημα </a:t>
            </a:r>
            <a:r>
              <a:rPr lang="en-US" altLang="en-US"/>
              <a:t>:</a:t>
            </a:r>
            <a:endParaRPr lang="en-US" altLang="en-US"/>
          </a:p>
        </p:txBody>
      </p:sp>
      <p:sp>
        <p:nvSpPr>
          <p:cNvPr id="5" name="Subtitle 4"/>
          <p:cNvSpPr>
            <a:spLocks noGrp="1" noChangeArrowheads="1"/>
          </p:cNvSpPr>
          <p:nvPr>
            <p:ph type="subTitle" idx="1"/>
          </p:nvPr>
        </p:nvSpPr>
        <p:spPr>
          <a:xfrm>
            <a:off x="697865" y="1155700"/>
            <a:ext cx="10949305" cy="1498600"/>
          </a:xfrm>
        </p:spPr>
        <p:txBody>
          <a:bodyPr/>
          <a:p>
            <a:pPr marL="514350" indent="-514350">
              <a:buFont typeface="Arial" panose="020B0604020202020204" pitchFamily="34" charset="0"/>
              <a:buAutoNum type="arabicPeriod"/>
            </a:pPr>
            <a:r>
              <a:rPr lang="el-GR" altLang="en-US"/>
              <a:t>Μελετήστε προσεκτικά τις σελίδες 50-51</a:t>
            </a:r>
            <a:endParaRPr lang="el-GR" altLang="en-US"/>
          </a:p>
          <a:p>
            <a:pPr marL="514350" indent="-514350">
              <a:buFont typeface="Arial" panose="020B0604020202020204" pitchFamily="34" charset="0"/>
              <a:buAutoNum type="arabicPeriod"/>
            </a:pPr>
            <a:r>
              <a:rPr lang="el-GR" altLang="en-US"/>
              <a:t>Κάντε τις ασκήσεις , 1,2 στην σελίδα 50 και 1,2 στην σελίδα 51</a:t>
            </a:r>
            <a:endParaRPr lang="el-GR" altLang="en-US"/>
          </a:p>
          <a:p>
            <a:pPr marL="514350" indent="-514350">
              <a:buFont typeface="Arial" panose="020B0604020202020204" pitchFamily="34" charset="0"/>
              <a:buAutoNum type="arabicPeriod"/>
            </a:pPr>
            <a:r>
              <a:rPr lang="el-GR" altLang="en-US"/>
              <a:t>Συμπληρώστε το φυλλάδιο που θα σας δωθεί</a:t>
            </a:r>
            <a:endParaRPr lang="el-GR" altLang="en-US"/>
          </a:p>
          <a:p>
            <a:pPr>
              <a:buFont typeface="Arial" panose="020B0604020202020204" pitchFamily="34" charset="0"/>
            </a:pPr>
            <a:endParaRPr lang="el-GR" altLang="en-US"/>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l-GR" altLang="en-US"/>
              <a:t>Βιβλιογραφία </a:t>
            </a:r>
            <a:r>
              <a:rPr lang="en-US" altLang="en-US"/>
              <a:t>:</a:t>
            </a:r>
            <a:endParaRPr lang="en-US" altLang="en-US"/>
          </a:p>
        </p:txBody>
      </p:sp>
      <p:sp>
        <p:nvSpPr>
          <p:cNvPr id="3" name="Content Placeholder 2"/>
          <p:cNvSpPr>
            <a:spLocks noGrp="1"/>
          </p:cNvSpPr>
          <p:nvPr>
            <p:ph idx="1"/>
          </p:nvPr>
        </p:nvSpPr>
        <p:spPr>
          <a:xfrm>
            <a:off x="609600" y="1174750"/>
            <a:ext cx="9786620" cy="1565275"/>
          </a:xfrm>
        </p:spPr>
        <p:txBody>
          <a:bodyPr/>
          <a:p>
            <a:r>
              <a:rPr lang="en-US"/>
              <a:t>https://el.wikipedia.org/wiki/%CE%9C%CE%B5%CF%83%CF%8C%CE%B3%CE%B5%CE%B9%CE%BF%CF%82_%CE%98%CE%AC%CE%BB%CE%B1%CF%83%CF%83%CE%B1#%CE%9A%CE%BB%CE%AF%CE%BC%CE%B1</a:t>
            </a:r>
            <a:endParaRPr lang="en-US"/>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1045</Words>
  <Application>WPS Presentation</Application>
  <PresentationFormat>Widescreen</PresentationFormat>
  <Paragraphs>37</Paragraphs>
  <Slides>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5</vt:i4>
      </vt:variant>
    </vt:vector>
  </HeadingPairs>
  <TitlesOfParts>
    <vt:vector size="12" baseType="lpstr">
      <vt:lpstr>Arial</vt:lpstr>
      <vt:lpstr>SimSun</vt:lpstr>
      <vt:lpstr>Wingdings</vt:lpstr>
      <vt:lpstr>Microsoft YaHei</vt:lpstr>
      <vt:lpstr>Arial Unicode MS</vt:lpstr>
      <vt:lpstr>Calibri</vt:lpstr>
      <vt:lpstr>Blue Waves</vt:lpstr>
      <vt:lpstr>ΚΕΦ.14 Η ΜΕΣΟΓΕΙΟΣ ΘΑΛΑΣΣΑ </vt:lpstr>
      <vt:lpstr>Η Μεσόγειος θάλασα</vt:lpstr>
      <vt:lpstr>Γεωμορφολογία </vt:lpstr>
      <vt:lpstr>Για το σημερινό μάθημα :</vt:lpstr>
      <vt:lpstr>Βιβλιογραφία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ΚΕΦ.14 Η ΜΕΣΟΓΕΙΟΣ ΘΑΛΑΣΣΑ </dc:title>
  <dc:creator/>
  <cp:lastModifiedBy>georg</cp:lastModifiedBy>
  <cp:revision>4</cp:revision>
  <dcterms:created xsi:type="dcterms:W3CDTF">2024-02-06T17:21:00Z</dcterms:created>
  <dcterms:modified xsi:type="dcterms:W3CDTF">2024-02-15T14:27:50Z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60D095CDB97047269ED524A56A9EDAE2_13</vt:lpwstr>
  </property>
  <property fmtid="{D5CDD505-2E9C-101B-9397-08002B2CF9AE}" pid="3" name="KSOProductBuildVer">
    <vt:lpwstr>1033-12.2.0.13431</vt:lpwstr>
  </property>
</Properties>
</file>