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Lora"/>
      <p:regular r:id="rId15"/>
    </p:embeddedFont>
    <p:embeddedFont>
      <p:font typeface="Lora"/>
      <p:regular r:id="rId16"/>
    </p:embeddedFont>
    <p:embeddedFont>
      <p:font typeface="Lora"/>
      <p:regular r:id="rId17"/>
    </p:embeddedFont>
    <p:embeddedFont>
      <p:font typeface="Lora"/>
      <p:regular r:id="rId1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31267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Conflict Resolution: The Power of Reconciliation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079677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Welcome to our presentation on conflict resolution. We'll explore the dynamics of conflict, the impact it can have, and powerful strategies for resolving it through reconciliation.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837724" y="5515808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44" y="5523428"/>
            <a:ext cx="367665" cy="3676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40287" y="5497949"/>
            <a:ext cx="1322665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350" b="1" dirty="0">
                <a:solidFill>
                  <a:srgbClr val="D6E5EF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by DIM. G.</a:t>
            </a:r>
            <a:endParaRPr lang="en-US" sz="2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77239"/>
            <a:ext cx="617351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Understanding Conflict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979545"/>
            <a:ext cx="302323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Universal Experience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570809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Conflict is a natural part of life. It arises when individuals or groups have differing needs, values, or perspectives.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614761" y="39795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Not Always Negative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614761" y="4570809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While conflict can be challenging, it can also be a catalyst for growth, learning, and positive change.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164431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Causes of Conflict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227421"/>
            <a:ext cx="3614618" cy="2858214"/>
          </a:xfrm>
          <a:prstGeom prst="roundRect">
            <a:avLst>
              <a:gd name="adj" fmla="val 1256"/>
            </a:avLst>
          </a:prstGeom>
          <a:solidFill>
            <a:srgbClr val="444752"/>
          </a:solidFill>
          <a:ln/>
        </p:spPr>
      </p:sp>
      <p:sp>
        <p:nvSpPr>
          <p:cNvPr id="5" name="Text 2"/>
          <p:cNvSpPr/>
          <p:nvPr/>
        </p:nvSpPr>
        <p:spPr>
          <a:xfrm>
            <a:off x="1077039" y="2466737"/>
            <a:ext cx="3135987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Communication Breakdown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77039" y="3314224"/>
            <a:ext cx="3135987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Misunderstandings, poor communication, and a lack of active listening can fuel conflict.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1658" y="2227421"/>
            <a:ext cx="3614618" cy="2858214"/>
          </a:xfrm>
          <a:prstGeom prst="roundRect">
            <a:avLst>
              <a:gd name="adj" fmla="val 1256"/>
            </a:avLst>
          </a:prstGeom>
          <a:solidFill>
            <a:srgbClr val="444752"/>
          </a:solidFill>
          <a:ln/>
        </p:spPr>
      </p:sp>
      <p:sp>
        <p:nvSpPr>
          <p:cNvPr id="8" name="Text 5"/>
          <p:cNvSpPr/>
          <p:nvPr/>
        </p:nvSpPr>
        <p:spPr>
          <a:xfrm>
            <a:off x="4930973" y="246673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Differing Values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30973" y="2962275"/>
            <a:ext cx="31359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Disagreements about beliefs, morals, or priorities can create friction and lead to conflict.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5324951"/>
            <a:ext cx="7468553" cy="1740218"/>
          </a:xfrm>
          <a:prstGeom prst="roundRect">
            <a:avLst>
              <a:gd name="adj" fmla="val 2063"/>
            </a:avLst>
          </a:prstGeom>
          <a:solidFill>
            <a:srgbClr val="444752"/>
          </a:solidFill>
          <a:ln/>
        </p:spPr>
      </p:sp>
      <p:sp>
        <p:nvSpPr>
          <p:cNvPr id="11" name="Text 8"/>
          <p:cNvSpPr/>
          <p:nvPr/>
        </p:nvSpPr>
        <p:spPr>
          <a:xfrm>
            <a:off x="1077039" y="556426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Resource Scarcity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77039" y="6059805"/>
            <a:ext cx="698992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Limited resources like money, time, or opportunities can create competition and conflict.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27428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Impact of Conflict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35191" y="2510195"/>
            <a:ext cx="1282422" cy="8305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21931" y="2774752"/>
            <a:ext cx="108942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2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4956929" y="2749510"/>
            <a:ext cx="241696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Stress and Anxiety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4777383" y="3355419"/>
            <a:ext cx="8955524" cy="15240"/>
          </a:xfrm>
          <a:prstGeom prst="roundRect">
            <a:avLst>
              <a:gd name="adj" fmla="val 235611"/>
            </a:avLst>
          </a:prstGeom>
          <a:solidFill>
            <a:srgbClr val="5D606B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921" y="3400544"/>
            <a:ext cx="2564963" cy="8305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6095" y="3576518"/>
            <a:ext cx="160615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2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350" dirty="0"/>
          </a:p>
        </p:txBody>
      </p:sp>
      <p:sp>
        <p:nvSpPr>
          <p:cNvPr id="9" name="Text 5"/>
          <p:cNvSpPr/>
          <p:nvPr/>
        </p:nvSpPr>
        <p:spPr>
          <a:xfrm>
            <a:off x="5598200" y="3639860"/>
            <a:ext cx="304526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Damaged Relationships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5418653" y="4245769"/>
            <a:ext cx="8314253" cy="15240"/>
          </a:xfrm>
          <a:prstGeom prst="roundRect">
            <a:avLst>
              <a:gd name="adj" fmla="val 235611"/>
            </a:avLst>
          </a:prstGeom>
          <a:solidFill>
            <a:srgbClr val="5D606B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4290893"/>
            <a:ext cx="3847505" cy="8305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992999" y="4466868"/>
            <a:ext cx="166688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2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350" dirty="0"/>
          </a:p>
        </p:txBody>
      </p:sp>
      <p:sp>
        <p:nvSpPr>
          <p:cNvPr id="13" name="Text 8"/>
          <p:cNvSpPr/>
          <p:nvPr/>
        </p:nvSpPr>
        <p:spPr>
          <a:xfrm>
            <a:off x="6239470" y="4530209"/>
            <a:ext cx="281582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Reduced Productivity</a:t>
            </a:r>
            <a:endParaRPr lang="en-US" sz="2200" dirty="0"/>
          </a:p>
        </p:txBody>
      </p:sp>
      <p:sp>
        <p:nvSpPr>
          <p:cNvPr id="14" name="Shape 9"/>
          <p:cNvSpPr/>
          <p:nvPr/>
        </p:nvSpPr>
        <p:spPr>
          <a:xfrm>
            <a:off x="6059924" y="5136118"/>
            <a:ext cx="7672983" cy="15240"/>
          </a:xfrm>
          <a:prstGeom prst="roundRect">
            <a:avLst>
              <a:gd name="adj" fmla="val 235611"/>
            </a:avLst>
          </a:prstGeom>
          <a:solidFill>
            <a:srgbClr val="5D606B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379" y="5181243"/>
            <a:ext cx="5130046" cy="8305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995261" y="5357217"/>
            <a:ext cx="16216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2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350" dirty="0"/>
          </a:p>
        </p:txBody>
      </p:sp>
      <p:sp>
        <p:nvSpPr>
          <p:cNvPr id="17" name="Text 11"/>
          <p:cNvSpPr/>
          <p:nvPr/>
        </p:nvSpPr>
        <p:spPr>
          <a:xfrm>
            <a:off x="6880741" y="5420558"/>
            <a:ext cx="256865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Increased Turnover</a:t>
            </a:r>
            <a:endParaRPr lang="en-US" sz="2200" dirty="0"/>
          </a:p>
        </p:txBody>
      </p:sp>
      <p:sp>
        <p:nvSpPr>
          <p:cNvPr id="18" name="Shape 12"/>
          <p:cNvSpPr/>
          <p:nvPr/>
        </p:nvSpPr>
        <p:spPr>
          <a:xfrm>
            <a:off x="6701195" y="6026468"/>
            <a:ext cx="7031712" cy="15240"/>
          </a:xfrm>
          <a:prstGeom prst="roundRect">
            <a:avLst>
              <a:gd name="adj" fmla="val 235611"/>
            </a:avLst>
          </a:prstGeom>
          <a:solidFill>
            <a:srgbClr val="5D606B"/>
          </a:solidFill>
          <a:ln/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09" y="6071592"/>
            <a:ext cx="6412587" cy="83058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994785" y="6247567"/>
            <a:ext cx="16311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750"/>
              </a:lnSpc>
              <a:buNone/>
            </a:pPr>
            <a:r>
              <a:rPr lang="en-US" sz="2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5</a:t>
            </a:r>
            <a:endParaRPr lang="en-US" sz="2350" dirty="0"/>
          </a:p>
        </p:txBody>
      </p:sp>
      <p:sp>
        <p:nvSpPr>
          <p:cNvPr id="21" name="Text 14"/>
          <p:cNvSpPr/>
          <p:nvPr/>
        </p:nvSpPr>
        <p:spPr>
          <a:xfrm>
            <a:off x="7522012" y="6310908"/>
            <a:ext cx="191369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Legal Disputes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3914" y="830580"/>
            <a:ext cx="7476173" cy="1401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Strategies for Conflict Resolution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3914" y="2857500"/>
            <a:ext cx="536019" cy="536019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5" name="Text 2"/>
          <p:cNvSpPr/>
          <p:nvPr/>
        </p:nvSpPr>
        <p:spPr>
          <a:xfrm>
            <a:off x="1040725" y="2957274"/>
            <a:ext cx="122396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608177" y="2857500"/>
            <a:ext cx="2803208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Active Listening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608177" y="3350657"/>
            <a:ext cx="2844760" cy="1524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Pay attention to the other person's perspective and try to understand their viewpoint.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4691182" y="2857500"/>
            <a:ext cx="536019" cy="536019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9" name="Text 6"/>
          <p:cNvSpPr/>
          <p:nvPr/>
        </p:nvSpPr>
        <p:spPr>
          <a:xfrm>
            <a:off x="4868823" y="2957274"/>
            <a:ext cx="180618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5465445" y="2857500"/>
            <a:ext cx="2844760" cy="700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Empathy and Understanding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65445" y="3700939"/>
            <a:ext cx="2844760" cy="11433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Try to see the situation from the other person's point of view.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833914" y="5381387"/>
            <a:ext cx="536019" cy="536019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13" name="Text 10"/>
          <p:cNvSpPr/>
          <p:nvPr/>
        </p:nvSpPr>
        <p:spPr>
          <a:xfrm>
            <a:off x="1008221" y="5481161"/>
            <a:ext cx="187285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1608177" y="5381387"/>
            <a:ext cx="2844760" cy="700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Negotiation and Compromise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608177" y="6224826"/>
            <a:ext cx="2844760" cy="11433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Work together to find a solution that addresses the needs of all parties involved.</a:t>
            </a:r>
            <a:endParaRPr lang="en-US" sz="1850" dirty="0"/>
          </a:p>
        </p:txBody>
      </p:sp>
      <p:sp>
        <p:nvSpPr>
          <p:cNvPr id="16" name="Shape 13"/>
          <p:cNvSpPr/>
          <p:nvPr/>
        </p:nvSpPr>
        <p:spPr>
          <a:xfrm>
            <a:off x="4691182" y="5381387"/>
            <a:ext cx="536019" cy="536019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17" name="Text 14"/>
          <p:cNvSpPr/>
          <p:nvPr/>
        </p:nvSpPr>
        <p:spPr>
          <a:xfrm>
            <a:off x="4867989" y="5481161"/>
            <a:ext cx="182285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5465445" y="5381387"/>
            <a:ext cx="2803208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Mediation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5465445" y="5874544"/>
            <a:ext cx="2844760" cy="1524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neutral third party can help facilitate communication and find a solution.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733663"/>
            <a:ext cx="730091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Role of Communication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1181457" y="1796653"/>
            <a:ext cx="30480" cy="5699284"/>
          </a:xfrm>
          <a:prstGeom prst="roundRect">
            <a:avLst>
              <a:gd name="adj" fmla="val 117806"/>
            </a:avLst>
          </a:prstGeom>
          <a:solidFill>
            <a:srgbClr val="5D606B"/>
          </a:solidFill>
          <a:ln/>
        </p:spPr>
      </p:sp>
      <p:sp>
        <p:nvSpPr>
          <p:cNvPr id="5" name="Shape 2"/>
          <p:cNvSpPr/>
          <p:nvPr/>
        </p:nvSpPr>
        <p:spPr>
          <a:xfrm>
            <a:off x="1435477" y="2319814"/>
            <a:ext cx="837724" cy="30480"/>
          </a:xfrm>
          <a:prstGeom prst="roundRect">
            <a:avLst>
              <a:gd name="adj" fmla="val 117806"/>
            </a:avLst>
          </a:prstGeom>
          <a:solidFill>
            <a:srgbClr val="5D606B"/>
          </a:solidFill>
          <a:ln/>
        </p:spPr>
      </p:sp>
      <p:sp>
        <p:nvSpPr>
          <p:cNvPr id="6" name="Shape 3"/>
          <p:cNvSpPr/>
          <p:nvPr/>
        </p:nvSpPr>
        <p:spPr>
          <a:xfrm>
            <a:off x="927437" y="2065853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7" name="Text 4"/>
          <p:cNvSpPr/>
          <p:nvPr/>
        </p:nvSpPr>
        <p:spPr>
          <a:xfrm>
            <a:off x="1135082" y="2166104"/>
            <a:ext cx="123111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513290" y="203596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Clear and Concise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513290" y="2531507"/>
            <a:ext cx="57929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Express your needs and feelings in a clear and direct manner.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1435477" y="4299347"/>
            <a:ext cx="837724" cy="30480"/>
          </a:xfrm>
          <a:prstGeom prst="roundRect">
            <a:avLst>
              <a:gd name="adj" fmla="val 117806"/>
            </a:avLst>
          </a:prstGeom>
          <a:solidFill>
            <a:srgbClr val="5D606B"/>
          </a:solidFill>
          <a:ln/>
        </p:spPr>
      </p:sp>
      <p:sp>
        <p:nvSpPr>
          <p:cNvPr id="11" name="Shape 8"/>
          <p:cNvSpPr/>
          <p:nvPr/>
        </p:nvSpPr>
        <p:spPr>
          <a:xfrm>
            <a:off x="927437" y="4045387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12" name="Text 9"/>
          <p:cNvSpPr/>
          <p:nvPr/>
        </p:nvSpPr>
        <p:spPr>
          <a:xfrm>
            <a:off x="1105912" y="4145637"/>
            <a:ext cx="18157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513290" y="401550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Active Listening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513290" y="4511040"/>
            <a:ext cx="57929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Pay attention to the other person's perspective and try to understand their viewpoint.</a:t>
            </a:r>
            <a:endParaRPr lang="en-US" sz="1850" dirty="0"/>
          </a:p>
        </p:txBody>
      </p:sp>
      <p:sp>
        <p:nvSpPr>
          <p:cNvPr id="15" name="Shape 12"/>
          <p:cNvSpPr/>
          <p:nvPr/>
        </p:nvSpPr>
        <p:spPr>
          <a:xfrm>
            <a:off x="1435477" y="6278880"/>
            <a:ext cx="837724" cy="30480"/>
          </a:xfrm>
          <a:prstGeom prst="roundRect">
            <a:avLst>
              <a:gd name="adj" fmla="val 117806"/>
            </a:avLst>
          </a:prstGeom>
          <a:solidFill>
            <a:srgbClr val="5D606B"/>
          </a:solidFill>
          <a:ln/>
        </p:spPr>
      </p:sp>
      <p:sp>
        <p:nvSpPr>
          <p:cNvPr id="16" name="Shape 13"/>
          <p:cNvSpPr/>
          <p:nvPr/>
        </p:nvSpPr>
        <p:spPr>
          <a:xfrm>
            <a:off x="927437" y="6024920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  <a:ln/>
        </p:spPr>
      </p:sp>
      <p:sp>
        <p:nvSpPr>
          <p:cNvPr id="17" name="Text 14"/>
          <p:cNvSpPr/>
          <p:nvPr/>
        </p:nvSpPr>
        <p:spPr>
          <a:xfrm>
            <a:off x="1102578" y="6125170"/>
            <a:ext cx="18823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513290" y="5995035"/>
            <a:ext cx="282880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Empathy and Respect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513290" y="6490573"/>
            <a:ext cx="57929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Show that you understand and respect their feelings, even if you disagree.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3033" y="539948"/>
            <a:ext cx="5487591" cy="577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500"/>
              </a:lnSpc>
              <a:buNone/>
            </a:pP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Embracing Reconciliation</a:t>
            </a:r>
            <a:endParaRPr lang="en-US" sz="36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033" y="1411248"/>
            <a:ext cx="980956" cy="15696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48193" y="1607344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Acceptance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7448193" y="2013466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Acknowledge the wrongdoings and their impact.</a:t>
            </a:r>
            <a:endParaRPr lang="en-US" sz="15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033" y="2980849"/>
            <a:ext cx="980956" cy="15696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48193" y="3176945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Forgiveness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7448193" y="3583067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Release resentment and anger, freeing yourself from the burden of the past.</a:t>
            </a:r>
            <a:endParaRPr lang="en-US" sz="15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033" y="4550450"/>
            <a:ext cx="980956" cy="1569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48193" y="4746546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Rebuilding Trust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7448193" y="5152668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Take steps to rebuild trust and a positive relationship.</a:t>
            </a:r>
            <a:endParaRPr lang="en-US" sz="15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033" y="6120051"/>
            <a:ext cx="980956" cy="15696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48193" y="6316147"/>
            <a:ext cx="230826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Moving Forward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7448193" y="6722269"/>
            <a:ext cx="6495574" cy="62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Learn from the experience and strive for better communication and understanding.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8042" y="684133"/>
            <a:ext cx="6004203" cy="631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Benefits of Reconciliation</a:t>
            </a:r>
            <a:endParaRPr lang="en-US" sz="39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042" y="1637824"/>
            <a:ext cx="536853" cy="53685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38042" y="2389346"/>
            <a:ext cx="2759988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Improved Relationships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6238042" y="2833926"/>
            <a:ext cx="7640717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Reconciliation strengthens bonds and fosters healthier relationships.</a:t>
            </a:r>
            <a:endParaRPr lang="en-US" sz="1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042" y="3821787"/>
            <a:ext cx="536853" cy="53685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38042" y="4573310"/>
            <a:ext cx="2526506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Reduced Stress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6238042" y="5017889"/>
            <a:ext cx="7640717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Resolving conflict relieves stress and anxiety, leading to a calmer environment.</a:t>
            </a:r>
            <a:endParaRPr lang="en-US" sz="16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042" y="6005751"/>
            <a:ext cx="536853" cy="5368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38042" y="6757273"/>
            <a:ext cx="2526506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Personal Growth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6238042" y="7201853"/>
            <a:ext cx="7640717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process of reconciliation fosters empathy, self-awareness, and personal growth.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2024-12-15T11:47:42Z</dcterms:created>
  <dcterms:modified xsi:type="dcterms:W3CDTF">2024-12-15T11:47:42Z</dcterms:modified>
</cp:coreProperties>
</file>