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0" r:id="rId2"/>
    <p:sldId id="256" r:id="rId3"/>
    <p:sldId id="258" r:id="rId4"/>
    <p:sldId id="260" r:id="rId5"/>
    <p:sldId id="288" r:id="rId6"/>
    <p:sldId id="281" r:id="rId7"/>
    <p:sldId id="261" r:id="rId8"/>
    <p:sldId id="278" r:id="rId9"/>
    <p:sldId id="282" r:id="rId10"/>
    <p:sldId id="283" r:id="rId11"/>
    <p:sldId id="284" r:id="rId12"/>
    <p:sldId id="285" r:id="rId13"/>
    <p:sldId id="264" r:id="rId14"/>
    <p:sldId id="286" r:id="rId15"/>
    <p:sldId id="270" r:id="rId16"/>
    <p:sldId id="291" r:id="rId17"/>
    <p:sldId id="271" r:id="rId18"/>
    <p:sldId id="266" r:id="rId19"/>
    <p:sldId id="274" r:id="rId20"/>
    <p:sldId id="296" r:id="rId21"/>
    <p:sldId id="287" r:id="rId22"/>
    <p:sldId id="298" r:id="rId23"/>
    <p:sldId id="299" r:id="rId24"/>
    <p:sldId id="279" r:id="rId25"/>
    <p:sldId id="290" r:id="rId26"/>
    <p:sldId id="294" r:id="rId27"/>
    <p:sldId id="275" r:id="rId28"/>
    <p:sldId id="29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008000"/>
    <a:srgbClr val="33CC33"/>
    <a:srgbClr val="00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8"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8"/>
    </p:cViewPr>
  </p:sorter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tableStyles.xml" Type="http://schemas.openxmlformats.org/officeDocument/2006/relationships/tableStyles" Id="rId34"></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theme/theme1.xml" Type="http://schemas.openxmlformats.org/officeDocument/2006/relationships/theme" Id="rId33"></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viewProps.xml" Type="http://schemas.openxmlformats.org/officeDocument/2006/relationships/viewProps" Id="rId32"></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9.xml" Type="http://schemas.openxmlformats.org/officeDocument/2006/relationships/slide" Id="rId10"></Relationship><Relationship Target="slides/slide18.xml" Type="http://schemas.openxmlformats.org/officeDocument/2006/relationships/slide" Id="rId19"></Relationship><Relationship Target="presProps.xml" Type="http://schemas.openxmlformats.org/officeDocument/2006/relationships/presProps"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notesMasters/notesMaster1.xml" Type="http://schemas.openxmlformats.org/officeDocument/2006/relationships/notesMaster" Id="rId30"></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E02EC-046E-4920-9C78-5D39D916B564}" type="datetimeFigureOut">
              <a:rPr lang="el-GR" smtClean="0"/>
              <a:t>21/10/2012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265D9-1F7F-466A-8B3E-653E571355BB}" type="slidenum">
              <a:rPr lang="el-GR" smtClean="0"/>
              <a:t>‹#›</a:t>
            </a:fld>
            <a:endParaRPr lang="el-GR"/>
          </a:p>
        </p:txBody>
      </p:sp>
    </p:spTree>
    <p:extLst>
      <p:ext uri="{BB962C8B-B14F-4D97-AF65-F5344CB8AC3E}">
        <p14:creationId xmlns:p14="http://schemas.microsoft.com/office/powerpoint/2010/main" val="260682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FA853-6D00-4D53-8200-F7499A9AEDB2}" type="slidenum">
              <a:rPr lang="el-GR"/>
              <a:pPr/>
              <a:t>6</a:t>
            </a:fld>
            <a:endParaRPr lang="el-G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0" hangingPunct="0">
              <a:spcBef>
                <a:spcPct val="0"/>
              </a:spcBef>
            </a:pPr>
            <a:endParaRPr 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098EC-14D9-445A-B2F3-5F5B6DF096CD}" type="slidenum">
              <a:rPr lang="el-GR"/>
              <a:pPr/>
              <a:t>11</a:t>
            </a:fld>
            <a:endParaRPr lang="el-G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0" hangingPunct="0">
              <a:spcBef>
                <a:spcPct val="0"/>
              </a:spcBef>
            </a:pPr>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3594A-E8B6-4412-BE74-57A94E3D0014}" type="slidenum">
              <a:rPr lang="el-GR"/>
              <a:pPr/>
              <a:t>12</a:t>
            </a:fld>
            <a:endParaRPr lang="el-G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eaLnBrk="0" hangingPunct="0">
              <a:spcBef>
                <a:spcPct val="0"/>
              </a:spcBef>
            </a:pPr>
            <a:endParaRPr lang="en-US" sz="1400"/>
          </a:p>
        </p:txBody>
      </p:sp>
    </p:spTree>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72ECE-6045-442C-AB82-E8F2702C113A}" type="slidenum">
              <a:rPr lang="en-US"/>
              <a:pPr>
                <a:defRPr/>
              </a:pPr>
              <a:t>‹#›</a:t>
            </a:fld>
            <a:endParaRPr lang="en-US"/>
          </a:p>
        </p:txBody>
      </p:sp>
    </p:spTree>
    <p:extLst>
      <p:ext uri="{BB962C8B-B14F-4D97-AF65-F5344CB8AC3E}">
        <p14:creationId xmlns:p14="http://schemas.microsoft.com/office/powerpoint/2010/main" val="36436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4C1BB-77F4-492F-A25F-F6DA41654FB3}" type="slidenum">
              <a:rPr lang="en-US"/>
              <a:pPr>
                <a:defRPr/>
              </a:pPr>
              <a:t>‹#›</a:t>
            </a:fld>
            <a:endParaRPr lang="en-US"/>
          </a:p>
        </p:txBody>
      </p:sp>
    </p:spTree>
    <p:extLst>
      <p:ext uri="{BB962C8B-B14F-4D97-AF65-F5344CB8AC3E}">
        <p14:creationId xmlns:p14="http://schemas.microsoft.com/office/powerpoint/2010/main" val="416184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49E9F-293B-4363-9053-A66DE1E8E516}" type="slidenum">
              <a:rPr lang="en-US"/>
              <a:pPr>
                <a:defRPr/>
              </a:pPr>
              <a:t>‹#›</a:t>
            </a:fld>
            <a:endParaRPr lang="en-US"/>
          </a:p>
        </p:txBody>
      </p:sp>
    </p:spTree>
    <p:extLst>
      <p:ext uri="{BB962C8B-B14F-4D97-AF65-F5344CB8AC3E}">
        <p14:creationId xmlns:p14="http://schemas.microsoft.com/office/powerpoint/2010/main" val="336088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9DB48-084C-43CD-A251-CFD8DA478AC9}" type="slidenum">
              <a:rPr lang="en-US"/>
              <a:pPr>
                <a:defRPr/>
              </a:pPr>
              <a:t>‹#›</a:t>
            </a:fld>
            <a:endParaRPr lang="en-US"/>
          </a:p>
        </p:txBody>
      </p:sp>
    </p:spTree>
    <p:extLst>
      <p:ext uri="{BB962C8B-B14F-4D97-AF65-F5344CB8AC3E}">
        <p14:creationId xmlns:p14="http://schemas.microsoft.com/office/powerpoint/2010/main" val="249668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279FB-4300-4E4E-8803-7897A70CD953}" type="slidenum">
              <a:rPr lang="en-US"/>
              <a:pPr>
                <a:defRPr/>
              </a:pPr>
              <a:t>‹#›</a:t>
            </a:fld>
            <a:endParaRPr lang="en-US"/>
          </a:p>
        </p:txBody>
      </p:sp>
    </p:spTree>
    <p:extLst>
      <p:ext uri="{BB962C8B-B14F-4D97-AF65-F5344CB8AC3E}">
        <p14:creationId xmlns:p14="http://schemas.microsoft.com/office/powerpoint/2010/main" val="17941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15968-A031-4893-8FB9-7018B53218B6}" type="slidenum">
              <a:rPr lang="en-US"/>
              <a:pPr>
                <a:defRPr/>
              </a:pPr>
              <a:t>‹#›</a:t>
            </a:fld>
            <a:endParaRPr lang="en-US"/>
          </a:p>
        </p:txBody>
      </p:sp>
    </p:spTree>
    <p:extLst>
      <p:ext uri="{BB962C8B-B14F-4D97-AF65-F5344CB8AC3E}">
        <p14:creationId xmlns:p14="http://schemas.microsoft.com/office/powerpoint/2010/main" val="252564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D3E2C-732A-4401-9829-E576206AD46A}" type="slidenum">
              <a:rPr lang="en-US"/>
              <a:pPr>
                <a:defRPr/>
              </a:pPr>
              <a:t>‹#›</a:t>
            </a:fld>
            <a:endParaRPr lang="en-US"/>
          </a:p>
        </p:txBody>
      </p:sp>
    </p:spTree>
    <p:extLst>
      <p:ext uri="{BB962C8B-B14F-4D97-AF65-F5344CB8AC3E}">
        <p14:creationId xmlns:p14="http://schemas.microsoft.com/office/powerpoint/2010/main" val="239256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AD6CDE-E55A-4E0F-BDCF-C85C43AAD920}" type="slidenum">
              <a:rPr lang="en-US"/>
              <a:pPr>
                <a:defRPr/>
              </a:pPr>
              <a:t>‹#›</a:t>
            </a:fld>
            <a:endParaRPr lang="en-US"/>
          </a:p>
        </p:txBody>
      </p:sp>
    </p:spTree>
    <p:extLst>
      <p:ext uri="{BB962C8B-B14F-4D97-AF65-F5344CB8AC3E}">
        <p14:creationId xmlns:p14="http://schemas.microsoft.com/office/powerpoint/2010/main" val="167129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093D10-8273-46D1-97E7-B6A8AFD5DB33}" type="slidenum">
              <a:rPr lang="en-US"/>
              <a:pPr>
                <a:defRPr/>
              </a:pPr>
              <a:t>‹#›</a:t>
            </a:fld>
            <a:endParaRPr lang="en-US"/>
          </a:p>
        </p:txBody>
      </p:sp>
    </p:spTree>
    <p:extLst>
      <p:ext uri="{BB962C8B-B14F-4D97-AF65-F5344CB8AC3E}">
        <p14:creationId xmlns:p14="http://schemas.microsoft.com/office/powerpoint/2010/main" val="68909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1AE74-A864-495E-A87D-E8A2AEEAB8AD}" type="slidenum">
              <a:rPr lang="en-US"/>
              <a:pPr>
                <a:defRPr/>
              </a:pPr>
              <a:t>‹#›</a:t>
            </a:fld>
            <a:endParaRPr lang="en-US"/>
          </a:p>
        </p:txBody>
      </p:sp>
    </p:spTree>
    <p:extLst>
      <p:ext uri="{BB962C8B-B14F-4D97-AF65-F5344CB8AC3E}">
        <p14:creationId xmlns:p14="http://schemas.microsoft.com/office/powerpoint/2010/main" val="10746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CBDAB7-0B40-4430-9672-119A04FF85E2}" type="slidenum">
              <a:rPr lang="en-US"/>
              <a:pPr>
                <a:defRPr/>
              </a:pPr>
              <a:t>‹#›</a:t>
            </a:fld>
            <a:endParaRPr lang="en-US"/>
          </a:p>
        </p:txBody>
      </p:sp>
    </p:spTree>
    <p:extLst>
      <p:ext uri="{BB962C8B-B14F-4D97-AF65-F5344CB8AC3E}">
        <p14:creationId xmlns:p14="http://schemas.microsoft.com/office/powerpoint/2010/main" val="106188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CBEB28-BDBA-4D0E-82ED-E36E87201611}" type="slidenum">
              <a:rPr lang="en-US"/>
              <a:pPr>
                <a:defRPr/>
              </a:pPr>
              <a:t>‹#›</a:t>
            </a:fld>
            <a:endParaRPr lang="en-US"/>
          </a:p>
        </p:txBody>
      </p:sp>
    </p:spTree>
    <p:extLst>
      <p:ext uri="{BB962C8B-B14F-4D97-AF65-F5344CB8AC3E}">
        <p14:creationId xmlns:p14="http://schemas.microsoft.com/office/powerpoint/2010/main" val="350499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A784E1-30D2-45B9-95CF-87C891BC57BB}" type="slidenum">
              <a:rPr lang="en-US"/>
              <a:pPr>
                <a:defRPr/>
              </a:pPr>
              <a:t>‹#›</a:t>
            </a:fld>
            <a:endParaRPr lang="en-US"/>
          </a:p>
        </p:txBody>
      </p:sp>
    </p:spTree>
    <p:extLst>
      <p:ext uri="{BB962C8B-B14F-4D97-AF65-F5344CB8AC3E}">
        <p14:creationId xmlns:p14="http://schemas.microsoft.com/office/powerpoint/2010/main" val="209362978"/>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media/image1.jpeg" Type="http://schemas.openxmlformats.org/officeDocument/2006/relationships/image"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theme/theme1.xml" Type="http://schemas.openxmlformats.org/officeDocument/2006/relationships/theme"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duotone>
              <a:prstClr val="black"/>
              <a:schemeClr val="accent2">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B6F6701-0B33-4522-8598-46D8E58CC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6.png" Type="http://schemas.openxmlformats.org/officeDocument/2006/relationships/image" Id="rId8"></Relationship><Relationship Target="../media/image11.jpeg" Type="http://schemas.openxmlformats.org/officeDocument/2006/relationships/image" Id="rId13"></Relationship><Relationship Target="../media/image5.png" Type="http://schemas.openxmlformats.org/officeDocument/2006/relationships/image" Id="rId7"></Relationship><Relationship Target="../media/image10.gif" Type="http://schemas.openxmlformats.org/officeDocument/2006/relationships/image" Id="rId12"></Relationship><Relationship Target="../slideLayouts/slideLayout1.xml" Type="http://schemas.openxmlformats.org/officeDocument/2006/relationships/slideLayout" Id="rId2"></Relationship><Relationship Target="../drawings/vmlDrawing1.vml" Type="http://schemas.openxmlformats.org/officeDocument/2006/relationships/vmlDrawing" Id="rId1"></Relationship><Relationship Target="../media/image4.wmf" Type="http://schemas.openxmlformats.org/officeDocument/2006/relationships/image" Id="rId6"></Relationship><Relationship Target="../media/image9.gif" Type="http://schemas.openxmlformats.org/officeDocument/2006/relationships/image" Id="rId11"></Relationship><Relationship Target="../media/image3.wmf" Type="http://schemas.openxmlformats.org/officeDocument/2006/relationships/image" Id="rId5"></Relationship><Relationship Target="../media/image13.gif" Type="http://schemas.openxmlformats.org/officeDocument/2006/relationships/image" Id="rId15"></Relationship><Relationship Target="../media/image8.gif" Type="http://schemas.openxmlformats.org/officeDocument/2006/relationships/image" Id="rId10"></Relationship><Relationship Target="../media/image7.png" Type="http://schemas.openxmlformats.org/officeDocument/2006/relationships/image" Id="rId9"></Relationship><Relationship Target="../media/image12.jpeg" Type="http://schemas.openxmlformats.org/officeDocument/2006/relationships/image" Id="rId14"></Relationship><Relationship Target="../media/image2.png" Type="http://schemas.openxmlformats.org/officeDocument/2006/relationships/image" Id="rId3"></Relationship></Relationships>
</file>

<file path=ppt/slides/_rels/slide10.xml.rels><?xml version="1.0" encoding="UTF-8" ?><Relationships xmlns="http://schemas.openxmlformats.org/package/2006/relationships"><Relationship Target="../media/image34.png" Type="http://schemas.openxmlformats.org/officeDocument/2006/relationships/image" Id="rId3"></Relationship><Relationship Target="../slideLayouts/slideLayout6.xml" Type="http://schemas.openxmlformats.org/officeDocument/2006/relationships/slideLayout" Id="rId2"></Relationship><Relationship TargetMode="External" Target="file:///C:\Users\Kostas\Documents\04%20&#935;&#919;&#924;&#917;&#921;&#913;\03%20&#935;&#919;&#924;&#917;&#921;&#913;%20&#914;%20&#915;&#933;&#924;&#925;&#913;&#931;&#921;&#927;&#933;\03%20&#931;&#919;&#924;&#917;&#921;&#937;&#931;&#917;&#921;&#931;%20&#932;&#917;&#931;&#932;%20&#928;&#913;&#929;&#927;&#933;&#931;&#921;&#913;&#931;&#917;&#921;&#931;\&#917;&#925;&#927;&#932;&#919;&#932;&#913;%202.1%20&#932;&#927;%20&#925;&#917;&#929;&#927;%20&#931;&#932;&#919;%20&#918;&#937;&#919;%20&#924;&#913;&#931;\rice.avi" Type="http://schemas.openxmlformats.org/officeDocument/2006/relationships/video" Id="rId1"></Relationship></Relationships>
</file>

<file path=ppt/slides/_rels/slide11.xml.rels><?xml version="1.0" encoding="UTF-8" ?><Relationships xmlns="http://schemas.openxmlformats.org/package/2006/relationships"><Relationship Target="../notesSlides/notesSlide2.xml" Type="http://schemas.openxmlformats.org/officeDocument/2006/relationships/notesSlide" Id="rId3"></Relationship><Relationship Target="../slideLayouts/slideLayout7.xml" Type="http://schemas.openxmlformats.org/officeDocument/2006/relationships/slideLayout" Id="rId2"></Relationship><Relationship TargetMode="External" Target="file:///C:\Users\Kostas\Documents\04%20&#935;&#919;&#924;&#917;&#921;&#913;\03%20&#935;&#919;&#924;&#917;&#921;&#913;%20&#914;%20&#915;&#933;&#924;&#925;&#913;&#931;&#921;&#927;&#933;\03%20&#931;&#919;&#924;&#917;&#921;&#937;&#931;&#917;&#921;&#931;%20&#932;&#917;&#931;&#932;%20&#928;&#913;&#929;&#927;&#933;&#931;&#921;&#913;&#931;&#917;&#921;&#931;\&#917;&#925;&#927;&#932;&#919;&#932;&#913;%202.1%20&#932;&#927;%20&#925;&#917;&#929;&#927;%20&#931;&#932;&#919;%20&#918;&#937;&#919;%20&#924;&#913;&#931;\watercycle.avi" Type="http://schemas.openxmlformats.org/officeDocument/2006/relationships/video" Id="rId1"></Relationship><Relationship Target="../media/image35.png" Type="http://schemas.openxmlformats.org/officeDocument/2006/relationships/image" Id="rId4"></Relationship></Relationships>
</file>

<file path=ppt/slides/_rels/slide12.xml.rels><?xml version="1.0" encoding="UTF-8" ?><Relationships xmlns="http://schemas.openxmlformats.org/package/2006/relationships"><Relationship Target="../media/image36.jpeg" Type="http://schemas.openxmlformats.org/officeDocument/2006/relationships/image"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 Target="../media/image37.jpeg" Type="http://schemas.openxmlformats.org/officeDocument/2006/relationships/image" Id="rId4"></Relationship></Relationships>
</file>

<file path=ppt/slides/_rels/slide13.xml.rels><?xml version="1.0" encoding="UTF-8" ?><Relationships xmlns="http://schemas.openxmlformats.org/package/2006/relationships"><Relationship Target="../media/image38.png" Type="http://schemas.openxmlformats.org/officeDocument/2006/relationships/imag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39.jpeg" Type="http://schemas.openxmlformats.org/officeDocument/2006/relationships/image" Id="rId2"></Relationship><Relationship Target="../slideLayouts/slideLayout7.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46.wmf" Type="http://schemas.openxmlformats.org/officeDocument/2006/relationships/image" Id="rId8"></Relationship><Relationship Target="../media/image41.png" Type="http://schemas.openxmlformats.org/officeDocument/2006/relationships/image" Id="rId3"></Relationship><Relationship Target="../media/image45.wmf" Type="http://schemas.openxmlformats.org/officeDocument/2006/relationships/image" Id="rId7"></Relationship><Relationship Target="../media/image40.wmf" Type="http://schemas.openxmlformats.org/officeDocument/2006/relationships/image" Id="rId2"></Relationship><Relationship Target="../slideLayouts/slideLayout2.xml" Type="http://schemas.openxmlformats.org/officeDocument/2006/relationships/slideLayout" Id="rId1"></Relationship><Relationship Target="../media/image44.wmf" Type="http://schemas.openxmlformats.org/officeDocument/2006/relationships/image" Id="rId6"></Relationship><Relationship Target="../media/image49.gif" Type="http://schemas.openxmlformats.org/officeDocument/2006/relationships/image" Id="rId11"></Relationship><Relationship Target="../media/image43.wmf" Type="http://schemas.openxmlformats.org/officeDocument/2006/relationships/image" Id="rId5"></Relationship><Relationship Target="../media/image48.wmf" Type="http://schemas.openxmlformats.org/officeDocument/2006/relationships/image" Id="rId10"></Relationship><Relationship Target="../media/image42.wmf" Type="http://schemas.openxmlformats.org/officeDocument/2006/relationships/image" Id="rId4"></Relationship><Relationship Target="../media/image47.gif" Type="http://schemas.openxmlformats.org/officeDocument/2006/relationships/image" Id="rId9"></Relationship></Relationships>
</file>

<file path=ppt/slides/_rels/slide1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51.wmf" Type="http://schemas.openxmlformats.org/officeDocument/2006/relationships/image" Id="rId3"></Relationship><Relationship Target="../slideLayouts/slideLayout2.xml" Type="http://schemas.openxmlformats.org/officeDocument/2006/relationships/slideLayout" Id="rId2"></Relationship><Relationship Target="../drawings/vmlDrawing2.vml" Type="http://schemas.openxmlformats.org/officeDocument/2006/relationships/vmlDrawing" Id="rId1"></Relationship><Relationship Target="../media/image53.wmf" Type="http://schemas.openxmlformats.org/officeDocument/2006/relationships/image" Id="rId6"></Relationship><Relationship Target="../media/image47.gif" Type="http://schemas.openxmlformats.org/officeDocument/2006/relationships/image" Id="rId5"></Relationship><Relationship Target="../media/image52.wmf" Type="http://schemas.openxmlformats.org/officeDocument/2006/relationships/image" Id="rId4"></Relationship><Relationship Target="../media/image50.png" Type="http://schemas.openxmlformats.org/officeDocument/2006/relationships/image" Id="rId7"></Relationship></Relationships>
</file>

<file path=ppt/slides/_rels/slide18.xml.rels><?xml version="1.0" encoding="UTF-8" ?><Relationships xmlns="http://schemas.openxmlformats.org/package/2006/relationships"><Relationship Target="../media/image55.png" Type="http://schemas.openxmlformats.org/officeDocument/2006/relationships/image" Id="rId3"></Relationship><Relationship Target="../media/image58.png" Type="http://schemas.openxmlformats.org/officeDocument/2006/relationships/image" Id="rId7"></Relationship><Relationship Target="../media/image54.png" Type="http://schemas.openxmlformats.org/officeDocument/2006/relationships/image" Id="rId2"></Relationship><Relationship Target="../slideLayouts/slideLayout2.xml" Type="http://schemas.openxmlformats.org/officeDocument/2006/relationships/slideLayout" Id="rId1"></Relationship><Relationship Target="../media/image41.png" Type="http://schemas.openxmlformats.org/officeDocument/2006/relationships/image" Id="rId6"></Relationship><Relationship Target="../media/image57.png" Type="http://schemas.openxmlformats.org/officeDocument/2006/relationships/image" Id="rId5"></Relationship><Relationship Target="../media/image56.png" Type="http://schemas.openxmlformats.org/officeDocument/2006/relationships/image" Id="rId4"></Relationship></Relationships>
</file>

<file path=ppt/slides/_rels/slide1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59.jpeg" Type="http://schemas.openxmlformats.org/officeDocument/2006/relationships/image" Id="rId2"></Relationship><Relationship Target="../slideLayouts/slideLayout7.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66.jpeg" Type="http://schemas.openxmlformats.org/officeDocument/2006/relationships/image" Id="rId8"></Relationship><Relationship Target="../media/image61.jpeg" Type="http://schemas.openxmlformats.org/officeDocument/2006/relationships/image" Id="rId3"></Relationship><Relationship Target="../media/image65.jpeg" Type="http://schemas.openxmlformats.org/officeDocument/2006/relationships/image" Id="rId7"></Relationship><Relationship Target="../media/image70.jpeg" Type="http://schemas.openxmlformats.org/officeDocument/2006/relationships/image" Id="rId12"></Relationship><Relationship Target="../media/image60.jpeg" Type="http://schemas.openxmlformats.org/officeDocument/2006/relationships/image" Id="rId2"></Relationship><Relationship Target="../slideLayouts/slideLayout7.xml" Type="http://schemas.openxmlformats.org/officeDocument/2006/relationships/slideLayout" Id="rId1"></Relationship><Relationship Target="../media/image64.jpeg" Type="http://schemas.openxmlformats.org/officeDocument/2006/relationships/image" Id="rId6"></Relationship><Relationship Target="../media/image69.jpeg" Type="http://schemas.openxmlformats.org/officeDocument/2006/relationships/image" Id="rId11"></Relationship><Relationship Target="../media/image63.jpeg" Type="http://schemas.openxmlformats.org/officeDocument/2006/relationships/image" Id="rId5"></Relationship><Relationship Target="../media/image68.jpeg" Type="http://schemas.openxmlformats.org/officeDocument/2006/relationships/image" Id="rId10"></Relationship><Relationship Target="../media/image62.jpeg" Type="http://schemas.openxmlformats.org/officeDocument/2006/relationships/image" Id="rId4"></Relationship><Relationship Target="../media/image67.jpeg" Type="http://schemas.openxmlformats.org/officeDocument/2006/relationships/image" Id="rId9"></Relationship></Relationships>
</file>

<file path=ppt/slides/_rels/slide22.xml.rels><?xml version="1.0" encoding="UTF-8" ?><Relationships xmlns="http://schemas.openxmlformats.org/package/2006/relationships"><Relationship Target="../media/image71.png" Type="http://schemas.openxmlformats.org/officeDocument/2006/relationships/image" Id="rId2"></Relationship><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72.jpeg" Type="http://schemas.openxmlformats.org/officeDocument/2006/relationships/image" Id="rId2"></Relationship><Relationship Target="../slideLayouts/slideLayout7.xml" Type="http://schemas.openxmlformats.org/officeDocument/2006/relationships/slideLayout" Id="rId1"></Relationship></Relationships>
</file>

<file path=ppt/slides/_rels/slide27.xml.rels><?xml version="1.0" encoding="UTF-8" ?><Relationships xmlns="http://schemas.openxmlformats.org/package/2006/relationships"><Relationship Target="../media/image74.jpeg" Type="http://schemas.openxmlformats.org/officeDocument/2006/relationships/image" Id="rId3"></Relationship><Relationship Target="../media/image73.jpeg" Type="http://schemas.openxmlformats.org/officeDocument/2006/relationships/image" Id="rId2"></Relationship><Relationship Target="../slideLayouts/slideLayout13.xml" Type="http://schemas.openxmlformats.org/officeDocument/2006/relationships/slideLayout" Id="rId1"></Relationship><Relationship Target="../media/image75.png" Type="http://schemas.openxmlformats.org/officeDocument/2006/relationships/image" Id="rId4"></Relationship></Relationships>
</file>

<file path=ppt/slides/_rels/slide28.xml.rels><?xml version="1.0" encoding="UTF-8" ?><Relationships xmlns="http://schemas.openxmlformats.org/package/2006/relationships"><Relationship Target="../media/image76.jpeg" Type="http://schemas.openxmlformats.org/officeDocument/2006/relationships/imag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5.jpeg" Type="http://schemas.openxmlformats.org/officeDocument/2006/relationships/image" Id="rId3"></Relationship><Relationship Target="../media/image14.png" Type="http://schemas.openxmlformats.org/officeDocument/2006/relationships/imag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media/image17.jpeg" Type="http://schemas.openxmlformats.org/officeDocument/2006/relationships/image" Id="rId3"></Relationship><Relationship Target="../media/image21.jpeg" Type="http://schemas.openxmlformats.org/officeDocument/2006/relationships/image" Id="rId7"></Relationship><Relationship Target="../media/image16.jpeg" Type="http://schemas.openxmlformats.org/officeDocument/2006/relationships/image" Id="rId2"></Relationship><Relationship Target="../slideLayouts/slideLayout6.xml" Type="http://schemas.openxmlformats.org/officeDocument/2006/relationships/slideLayout" Id="rId1"></Relationship><Relationship Target="../media/image20.jpeg" Type="http://schemas.openxmlformats.org/officeDocument/2006/relationships/image" Id="rId6"></Relationship><Relationship Target="../media/image19.png" Type="http://schemas.openxmlformats.org/officeDocument/2006/relationships/image" Id="rId5"></Relationship><Relationship Target="../media/image18.jpeg" Type="http://schemas.openxmlformats.org/officeDocument/2006/relationships/image" Id="rId4"></Relationship></Relationships>
</file>

<file path=ppt/slides/_rels/slide5.xml.rels><?xml version="1.0" encoding="UTF-8" ?><Relationships xmlns="http://schemas.openxmlformats.org/package/2006/relationships"><Relationship Target="../media/image28.jpeg" Type="http://schemas.openxmlformats.org/officeDocument/2006/relationships/image" Id="rId8"></Relationship><Relationship Target="../media/image23.jpeg" Type="http://schemas.openxmlformats.org/officeDocument/2006/relationships/image" Id="rId3"></Relationship><Relationship Target="../media/image27.jpeg" Type="http://schemas.openxmlformats.org/officeDocument/2006/relationships/image" Id="rId7"></Relationship><Relationship Target="../media/image22.jpeg" Type="http://schemas.openxmlformats.org/officeDocument/2006/relationships/image" Id="rId2"></Relationship><Relationship Target="../slideLayouts/slideLayout6.xml" Type="http://schemas.openxmlformats.org/officeDocument/2006/relationships/slideLayout" Id="rId1"></Relationship><Relationship Target="../media/image26.jpeg" Type="http://schemas.openxmlformats.org/officeDocument/2006/relationships/image" Id="rId6"></Relationship><Relationship Target="../media/image25.jpeg" Type="http://schemas.openxmlformats.org/officeDocument/2006/relationships/image" Id="rId5"></Relationship><Relationship Target="../media/image30.jpeg" Type="http://schemas.openxmlformats.org/officeDocument/2006/relationships/image" Id="rId10"></Relationship><Relationship Target="../media/image24.jpeg" Type="http://schemas.openxmlformats.org/officeDocument/2006/relationships/image" Id="rId4"></Relationship><Relationship Target="../media/image29.jpeg" Type="http://schemas.openxmlformats.org/officeDocument/2006/relationships/image" Id="rId9"></Relationship></Relationships>
</file>

<file path=ppt/slides/_rels/slide6.xml.rels><?xml version="1.0" encoding="UTF-8" ?><Relationships xmlns="http://schemas.openxmlformats.org/package/2006/relationships"><Relationship Target="../media/image31.jpeg" Type="http://schemas.openxmlformats.org/officeDocument/2006/relationships/image" Id="rId3"></Relationship><Relationship Target="../notesSlides/notesSlide1.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7.xml.rels><?xml version="1.0" encoding="UTF-8" ?><Relationships xmlns="http://schemas.openxmlformats.org/package/2006/relationships"><Relationship Target="../media/image32.jpe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33.jpeg" Type="http://schemas.openxmlformats.org/officeDocument/2006/relationships/image" Id="rId2"></Relationship><Relationship Target="../slideLayouts/slideLayout6.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3130550" y="3420260"/>
            <a:ext cx="25209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sz="1400" b="1" u="none" dirty="0">
                <a:solidFill>
                  <a:srgbClr val="FF0000"/>
                </a:solidFill>
                <a:effectLst>
                  <a:outerShdw blurRad="38100" dist="38100" dir="2700000" algn="tl">
                    <a:srgbClr val="C0C0C0"/>
                  </a:outerShdw>
                </a:effectLst>
              </a:rPr>
              <a:t>Β΄ Γυμνασίου  </a:t>
            </a:r>
          </a:p>
          <a:p>
            <a:r>
              <a:rPr lang="el-GR" sz="1400" b="1" u="none" dirty="0">
                <a:solidFill>
                  <a:srgbClr val="FF6600"/>
                </a:solidFill>
                <a:effectLst>
                  <a:outerShdw blurRad="38100" dist="38100" dir="2700000" algn="tl">
                    <a:srgbClr val="C0C0C0"/>
                  </a:outerShdw>
                </a:effectLst>
              </a:rPr>
              <a:t>Γενική Ενότητα </a:t>
            </a:r>
            <a:r>
              <a:rPr lang="el-GR" sz="1400" b="1" u="none" dirty="0" smtClean="0">
                <a:solidFill>
                  <a:srgbClr val="FF6600"/>
                </a:solidFill>
                <a:effectLst>
                  <a:outerShdw blurRad="38100" dist="38100" dir="2700000" algn="tl">
                    <a:srgbClr val="C0C0C0"/>
                  </a:outerShdw>
                </a:effectLst>
              </a:rPr>
              <a:t>Ι</a:t>
            </a:r>
            <a:r>
              <a:rPr lang="en-US" sz="1400" b="1" u="none" dirty="0" smtClean="0">
                <a:solidFill>
                  <a:srgbClr val="FF6600"/>
                </a:solidFill>
                <a:effectLst>
                  <a:outerShdw blurRad="38100" dist="38100" dir="2700000" algn="tl">
                    <a:srgbClr val="C0C0C0"/>
                  </a:outerShdw>
                </a:effectLst>
              </a:rPr>
              <a:t>I</a:t>
            </a:r>
            <a:endParaRPr lang="el-GR" sz="1400" b="1" u="none" dirty="0">
              <a:solidFill>
                <a:srgbClr val="FF6600"/>
              </a:solidFill>
              <a:effectLst>
                <a:outerShdw blurRad="38100" dist="38100" dir="2700000" algn="tl">
                  <a:srgbClr val="C0C0C0"/>
                </a:outerShdw>
              </a:effectLst>
            </a:endParaRPr>
          </a:p>
          <a:p>
            <a:r>
              <a:rPr lang="el-GR" sz="1400" b="1" u="none" dirty="0">
                <a:solidFill>
                  <a:srgbClr val="FF6600"/>
                </a:solidFill>
                <a:effectLst>
                  <a:outerShdw blurRad="38100" dist="38100" dir="2700000" algn="tl">
                    <a:srgbClr val="C0C0C0"/>
                  </a:outerShdw>
                </a:effectLst>
              </a:rPr>
              <a:t>Ενότητα </a:t>
            </a:r>
            <a:r>
              <a:rPr lang="en-US" sz="1400" b="1" u="none" dirty="0" smtClean="0">
                <a:solidFill>
                  <a:srgbClr val="FF6600"/>
                </a:solidFill>
                <a:effectLst>
                  <a:outerShdw blurRad="38100" dist="38100" dir="2700000" algn="tl">
                    <a:srgbClr val="C0C0C0"/>
                  </a:outerShdw>
                </a:effectLst>
              </a:rPr>
              <a:t>2.</a:t>
            </a:r>
            <a:r>
              <a:rPr lang="el-GR" sz="1400" b="1" u="none" dirty="0" smtClean="0">
                <a:solidFill>
                  <a:srgbClr val="FF6600"/>
                </a:solidFill>
                <a:effectLst>
                  <a:outerShdw blurRad="38100" dist="38100" dir="2700000" algn="tl">
                    <a:srgbClr val="C0C0C0"/>
                  </a:outerShdw>
                </a:effectLst>
              </a:rPr>
              <a:t>1 </a:t>
            </a:r>
            <a:r>
              <a:rPr lang="el-GR" sz="1400" b="1" u="none" dirty="0">
                <a:solidFill>
                  <a:srgbClr val="FF6600"/>
                </a:solidFill>
                <a:effectLst>
                  <a:outerShdw blurRad="38100" dist="38100" dir="2700000" algn="tl">
                    <a:srgbClr val="C0C0C0"/>
                  </a:outerShdw>
                </a:effectLst>
              </a:rPr>
              <a:t>Σελ. </a:t>
            </a:r>
            <a:r>
              <a:rPr lang="el-GR" sz="1400" b="1" u="none" dirty="0" smtClean="0">
                <a:solidFill>
                  <a:srgbClr val="FF6600"/>
                </a:solidFill>
                <a:effectLst>
                  <a:outerShdw blurRad="38100" dist="38100" dir="2700000" algn="tl">
                    <a:srgbClr val="C0C0C0"/>
                  </a:outerShdw>
                </a:effectLst>
              </a:rPr>
              <a:t>24</a:t>
            </a:r>
            <a:r>
              <a:rPr lang="en-US" sz="1400" b="1" u="none" dirty="0" smtClean="0">
                <a:solidFill>
                  <a:srgbClr val="FF6600"/>
                </a:solidFill>
                <a:effectLst>
                  <a:outerShdw blurRad="38100" dist="38100" dir="2700000" algn="tl">
                    <a:srgbClr val="C0C0C0"/>
                  </a:outerShdw>
                </a:effectLst>
              </a:rPr>
              <a:t>-</a:t>
            </a:r>
            <a:r>
              <a:rPr lang="el-GR" sz="1400" b="1" u="none" dirty="0" smtClean="0">
                <a:solidFill>
                  <a:srgbClr val="FF6600"/>
                </a:solidFill>
                <a:effectLst>
                  <a:outerShdw blurRad="38100" dist="38100" dir="2700000" algn="tl">
                    <a:srgbClr val="C0C0C0"/>
                  </a:outerShdw>
                </a:effectLst>
              </a:rPr>
              <a:t>27</a:t>
            </a:r>
          </a:p>
          <a:p>
            <a:r>
              <a:rPr lang="el-GR" sz="1400" b="1" dirty="0" smtClean="0">
                <a:solidFill>
                  <a:srgbClr val="FF6600"/>
                </a:solidFill>
                <a:effectLst>
                  <a:outerShdw blurRad="38100" dist="38100" dir="2700000" algn="tl">
                    <a:srgbClr val="C0C0C0"/>
                  </a:outerShdw>
                </a:effectLst>
              </a:rPr>
              <a:t>Άσκηση 3</a:t>
            </a:r>
            <a:endParaRPr lang="el-GR" sz="1400" b="1" u="none" dirty="0">
              <a:solidFill>
                <a:srgbClr val="FF6600"/>
              </a:solidFill>
              <a:effectLst>
                <a:outerShdw blurRad="38100" dist="38100" dir="2700000" algn="tl">
                  <a:srgbClr val="C0C0C0"/>
                </a:outerShdw>
              </a:effectLst>
            </a:endParaRPr>
          </a:p>
        </p:txBody>
      </p:sp>
      <p:sp>
        <p:nvSpPr>
          <p:cNvPr id="352260" name="Rectangle 4"/>
          <p:cNvSpPr>
            <a:spLocks noChangeArrowheads="1"/>
          </p:cNvSpPr>
          <p:nvPr/>
        </p:nvSpPr>
        <p:spPr bwMode="auto">
          <a:xfrm>
            <a:off x="684213" y="1885950"/>
            <a:ext cx="7848600" cy="457200"/>
          </a:xfrm>
          <a:prstGeom prst="rect">
            <a:avLst/>
          </a:prstGeom>
          <a:solidFill>
            <a:srgbClr val="FFC000"/>
          </a:solidFill>
          <a:ln>
            <a:noFill/>
          </a:ln>
          <a:effectLst/>
        </p:spPr>
        <p:txBody>
          <a:bodyPr>
            <a:spAutoFit/>
          </a:bodyPr>
          <a:lstStyle/>
          <a:p>
            <a:pPr algn="ctr"/>
            <a:r>
              <a:rPr lang="el-GR" sz="2400" b="1" u="none" dirty="0" smtClean="0">
                <a:solidFill>
                  <a:srgbClr val="002060"/>
                </a:solidFill>
                <a:effectLst>
                  <a:outerShdw blurRad="38100" dist="38100" dir="2700000" algn="tl">
                    <a:srgbClr val="C0C0C0"/>
                  </a:outerShdw>
                </a:effectLst>
                <a:latin typeface="Comic Sans MS" pitchFamily="66" charset="0"/>
              </a:rPr>
              <a:t>Το νερό στη ζωή μας </a:t>
            </a:r>
            <a:endParaRPr lang="el-GR" sz="2400" b="1" u="none" dirty="0">
              <a:solidFill>
                <a:srgbClr val="002060"/>
              </a:solidFill>
              <a:effectLst>
                <a:outerShdw blurRad="38100" dist="38100" dir="2700000" algn="tl">
                  <a:srgbClr val="C0C0C0"/>
                </a:outerShdw>
              </a:effectLst>
              <a:latin typeface="Comic Sans MS" pitchFamily="66" charset="0"/>
            </a:endParaRPr>
          </a:p>
        </p:txBody>
      </p:sp>
      <p:pic>
        <p:nvPicPr>
          <p:cNvPr id="352261" name="Image 5"/>
          <p:cNvPicPr>
            <a:picLocks noChangeAspect="true"/>
          </p:cNvPicPr>
          <p:nvPr/>
        </p:nvPicPr>
        <p:blipFill>
          <a:blip r:embed="rId3" cstate="print"/>
          <a:stretch>
            <a:fillRect/>
          </a:stretch>
        </p:blipFill>
        <p:spPr>
          <a:xfrm>
            <a:off x="611188" y="333375"/>
            <a:ext cx="936625" cy="1150938"/>
          </a:xfrm>
          <a:prstGeom prst="rect"/>
        </p:spPr>
      </p:pic>
      <p:pic>
        <p:nvPicPr>
          <p:cNvPr id="352262" name="Picture 6" descr="j02166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3488" y="341313"/>
            <a:ext cx="9493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52263" name="Picture 7" descr="Εικόνα1ξγξκ"/>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9825" y="3500438"/>
            <a:ext cx="754063"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52264" name="Group 8"/>
          <p:cNvGrpSpPr>
            <a:grpSpLocks/>
          </p:cNvGrpSpPr>
          <p:nvPr/>
        </p:nvGrpSpPr>
        <p:grpSpPr bwMode="auto">
          <a:xfrm>
            <a:off x="971550" y="2349500"/>
            <a:ext cx="7151688" cy="1014413"/>
            <a:chOff x="567" y="1434"/>
            <a:chExt cx="4596" cy="639"/>
          </a:xfrm>
        </p:grpSpPr>
        <p:pic>
          <p:nvPicPr>
            <p:cNvPr id="352265" name="Picture 9" descr="bb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 y="1434"/>
              <a:ext cx="877" cy="545"/>
            </a:xfrm>
            <a:prstGeom prst="rect">
              <a:avLst/>
            </a:prstGeom>
            <a:noFill/>
            <a:extLst>
              <a:ext uri="{909E8E84-426E-40DD-AFC4-6F175D3DCCD1}">
                <a14:hiddenFill xmlns:a14="http://schemas.microsoft.com/office/drawing/2010/main">
                  <a:solidFill>
                    <a:srgbClr val="FFFFFF"/>
                  </a:solidFill>
                </a14:hiddenFill>
              </a:ext>
            </a:extLst>
          </p:spPr>
        </p:pic>
        <p:pic>
          <p:nvPicPr>
            <p:cNvPr id="352266" name="Picture 10" descr="ginter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1480"/>
              <a:ext cx="858" cy="593"/>
            </a:xfrm>
            <a:prstGeom prst="rect">
              <a:avLst/>
            </a:prstGeom>
            <a:noFill/>
            <a:extLst>
              <a:ext uri="{909E8E84-426E-40DD-AFC4-6F175D3DCCD1}">
                <a14:hiddenFill xmlns:a14="http://schemas.microsoft.com/office/drawing/2010/main">
                  <a:solidFill>
                    <a:srgbClr val="FFFFFF"/>
                  </a:solidFill>
                </a14:hiddenFill>
              </a:ext>
            </a:extLst>
          </p:spPr>
        </p:pic>
      </p:grpSp>
      <p:pic>
        <p:nvPicPr>
          <p:cNvPr id="352267" name="Picture 11" descr="ΣΡΔΔΓΡ"/>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1341438"/>
            <a:ext cx="42672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52268" name="Picture 12" descr="ΤΑΙΝΙΑ"/>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164263" y="5013325"/>
            <a:ext cx="1216025" cy="1227138"/>
          </a:xfrm>
          <a:prstGeom prst="rect">
            <a:avLst/>
          </a:prstGeom>
          <a:noFill/>
          <a:extLst>
            <a:ext uri="{909E8E84-426E-40DD-AFC4-6F175D3DCCD1}">
              <a14:hiddenFill xmlns:a14="http://schemas.microsoft.com/office/drawing/2010/main">
                <a:solidFill>
                  <a:srgbClr val="FFFFFF"/>
                </a:solidFill>
              </a14:hiddenFill>
            </a:ext>
          </a:extLst>
        </p:spPr>
      </p:pic>
      <p:pic>
        <p:nvPicPr>
          <p:cNvPr id="352269" name="Picture 13" descr="ΔΙΑΦΑΝΕΙΕΣ"/>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4581525"/>
            <a:ext cx="1471612" cy="1622425"/>
          </a:xfrm>
          <a:prstGeom prst="rect">
            <a:avLst/>
          </a:prstGeom>
          <a:noFill/>
          <a:extLst>
            <a:ext uri="{909E8E84-426E-40DD-AFC4-6F175D3DCCD1}">
              <a14:hiddenFill xmlns:a14="http://schemas.microsoft.com/office/drawing/2010/main">
                <a:solidFill>
                  <a:srgbClr val="FFFFFF"/>
                </a:solidFill>
              </a14:hiddenFill>
            </a:ext>
          </a:extLst>
        </p:spPr>
      </p:pic>
      <p:pic>
        <p:nvPicPr>
          <p:cNvPr id="352270" name="Picture 14" descr="zz_writer.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716463" y="5300663"/>
            <a:ext cx="935037" cy="935037"/>
          </a:xfrm>
          <a:prstGeom prst="rect">
            <a:avLst/>
          </a:prstGeom>
          <a:noFill/>
          <a:extLst>
            <a:ext uri="{909E8E84-426E-40DD-AFC4-6F175D3DCCD1}">
              <a14:hiddenFill xmlns:a14="http://schemas.microsoft.com/office/drawing/2010/main">
                <a:solidFill>
                  <a:srgbClr val="FFFFFF"/>
                </a:solidFill>
              </a14:hiddenFill>
            </a:ext>
          </a:extLst>
        </p:spPr>
      </p:pic>
      <p:pic>
        <p:nvPicPr>
          <p:cNvPr id="352271" name="Picture 15" descr="T091064010-7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9438" y="3294063"/>
            <a:ext cx="8572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52272" name="Picture 16" descr="afisa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4292600"/>
            <a:ext cx="16859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52273" name="Picture 17" descr="ΔΙΑΛΥΜΑ"/>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956550" y="4941888"/>
            <a:ext cx="8191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9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4662" y="260648"/>
            <a:ext cx="912178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sz="2800" dirty="0">
                <a:solidFill>
                  <a:srgbClr val="00FFFF"/>
                </a:solidFill>
              </a:rPr>
              <a:t>Το νερό υπάρχει παντού. Από τον αέρα μέχρι και στους ξηρούς κόκκους ρυζιού</a:t>
            </a:r>
            <a:r>
              <a:rPr lang="en-US" sz="2800" dirty="0">
                <a:solidFill>
                  <a:srgbClr val="00FFFF"/>
                </a:solidFill>
              </a:rPr>
              <a:t>.</a:t>
            </a:r>
            <a:endParaRPr lang="el-GR" sz="2800" dirty="0">
              <a:solidFill>
                <a:srgbClr val="00FFFF"/>
              </a:solidFill>
            </a:endParaRPr>
          </a:p>
        </p:txBody>
      </p:sp>
      <p:sp>
        <p:nvSpPr>
          <p:cNvPr id="4" name="Ορθογώνιο 3"/>
          <p:cNvSpPr/>
          <p:nvPr/>
        </p:nvSpPr>
        <p:spPr>
          <a:xfrm>
            <a:off x="71558" y="2276872"/>
            <a:ext cx="2860532" cy="3416320"/>
          </a:xfrm>
          <a:prstGeom prst="rect">
            <a:avLst/>
          </a:prstGeom>
        </p:spPr>
        <p:txBody>
          <a:bodyPr wrap="square">
            <a:spAutoFit/>
          </a:bodyPr>
          <a:lstStyle/>
          <a:p>
            <a:r>
              <a:rPr lang="el-GR" dirty="0">
                <a:solidFill>
                  <a:schemeClr val="bg1"/>
                </a:solidFill>
              </a:rPr>
              <a:t>Στο απλό αυτό πείραμα μερικοί κόκκοι ρυζιού τοποθετούνται σε δοκιμαστικό σωλήνα και θερμαίνονται.</a:t>
            </a:r>
          </a:p>
          <a:p>
            <a:r>
              <a:rPr lang="el-GR" dirty="0">
                <a:solidFill>
                  <a:schemeClr val="bg1"/>
                </a:solidFill>
              </a:rPr>
              <a:t>Παρατηρούμε ότι στα τοιχώματα του σωλήνα συγκεντρώνεται νερό από τη συμπύκνωση των υδρατμών που προήλθαν από τη θέρμανση του ρυζιού.</a:t>
            </a:r>
          </a:p>
        </p:txBody>
      </p:sp>
      <p:pic>
        <p:nvPicPr>
          <p:cNvPr id="5" name="rice.avi">
            <a:hlinkClick r:id="" action="ppaction://media"/>
          </p:cNvPr>
          <p:cNvPicPr>
            <a:picLocks noRot="1" noChangeAspect="1"/>
          </p:cNvPicPr>
          <p:nvPr>
            <a:videoFile r:link="rId1"/>
          </p:nvPr>
        </p:nvPicPr>
        <p:blipFill>
          <a:blip r:embed="rId3"/>
          <a:stretch>
            <a:fillRect/>
          </a:stretch>
        </p:blipFill>
        <p:spPr>
          <a:xfrm>
            <a:off x="3089265" y="1950528"/>
            <a:ext cx="5760640" cy="4320480"/>
          </a:xfrm>
          <a:prstGeom prst="rect">
            <a:avLst/>
          </a:prstGeom>
        </p:spPr>
      </p:pic>
    </p:spTree>
    <p:extLst>
      <p:ext uri="{BB962C8B-B14F-4D97-AF65-F5344CB8AC3E}">
        <p14:creationId xmlns:p14="http://schemas.microsoft.com/office/powerpoint/2010/main" val="2774018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14300" y="85839"/>
            <a:ext cx="57150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eaLnBrk="1" hangingPunct="1">
              <a:spcBef>
                <a:spcPct val="50000"/>
              </a:spcBef>
              <a:defRPr sz="3200" b="1" i="1">
                <a:solidFill>
                  <a:schemeClr val="accent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i="0" dirty="0" err="1">
                <a:solidFill>
                  <a:srgbClr val="00FFFF"/>
                </a:solidFill>
              </a:rPr>
              <a:t>Το</a:t>
            </a:r>
            <a:r>
              <a:rPr lang="en-US" i="0" dirty="0">
                <a:solidFill>
                  <a:srgbClr val="00FFFF"/>
                </a:solidFill>
              </a:rPr>
              <a:t> </a:t>
            </a:r>
            <a:r>
              <a:rPr lang="en-US" i="0" dirty="0" err="1">
                <a:solidFill>
                  <a:srgbClr val="00FFFF"/>
                </a:solidFill>
              </a:rPr>
              <a:t>νερό</a:t>
            </a:r>
            <a:r>
              <a:rPr lang="en-US" i="0" dirty="0">
                <a:solidFill>
                  <a:srgbClr val="00FFFF"/>
                </a:solidFill>
              </a:rPr>
              <a:t> υπ</a:t>
            </a:r>
            <a:r>
              <a:rPr lang="en-US" i="0" dirty="0" err="1">
                <a:solidFill>
                  <a:srgbClr val="00FFFF"/>
                </a:solidFill>
              </a:rPr>
              <a:t>άρχει</a:t>
            </a:r>
            <a:r>
              <a:rPr lang="en-US" i="0" dirty="0">
                <a:solidFill>
                  <a:srgbClr val="00FFFF"/>
                </a:solidFill>
              </a:rPr>
              <a:t> πα</a:t>
            </a:r>
            <a:r>
              <a:rPr lang="en-US" i="0" dirty="0" err="1">
                <a:solidFill>
                  <a:srgbClr val="00FFFF"/>
                </a:solidFill>
              </a:rPr>
              <a:t>ντού</a:t>
            </a:r>
            <a:r>
              <a:rPr lang="en-US" i="0" dirty="0">
                <a:solidFill>
                  <a:srgbClr val="00FFFF"/>
                </a:solidFill>
              </a:rPr>
              <a:t> </a:t>
            </a:r>
            <a:endParaRPr lang="el-GR" i="0" dirty="0">
              <a:solidFill>
                <a:srgbClr val="00FFFF"/>
              </a:solidFill>
            </a:endParaRPr>
          </a:p>
        </p:txBody>
      </p:sp>
      <p:sp>
        <p:nvSpPr>
          <p:cNvPr id="87043" name="Text Box 3"/>
          <p:cNvSpPr txBox="1">
            <a:spLocks noChangeArrowheads="1"/>
          </p:cNvSpPr>
          <p:nvPr/>
        </p:nvSpPr>
        <p:spPr bwMode="auto">
          <a:xfrm>
            <a:off x="108720" y="665277"/>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solidFill>
                  <a:schemeClr val="bg1"/>
                </a:solidFill>
              </a:rPr>
              <a:t>Το</a:t>
            </a:r>
            <a:r>
              <a:rPr lang="en-US" sz="2400" dirty="0">
                <a:solidFill>
                  <a:schemeClr val="bg1"/>
                </a:solidFill>
              </a:rPr>
              <a:t> </a:t>
            </a:r>
            <a:r>
              <a:rPr lang="en-US" sz="2400" dirty="0" err="1">
                <a:solidFill>
                  <a:schemeClr val="bg1"/>
                </a:solidFill>
              </a:rPr>
              <a:t>νερό</a:t>
            </a:r>
            <a:r>
              <a:rPr lang="en-US" sz="2400" dirty="0">
                <a:solidFill>
                  <a:schemeClr val="bg1"/>
                </a:solidFill>
              </a:rPr>
              <a:t> υπ</a:t>
            </a:r>
            <a:r>
              <a:rPr lang="en-US" sz="2400" dirty="0" err="1">
                <a:solidFill>
                  <a:schemeClr val="bg1"/>
                </a:solidFill>
              </a:rPr>
              <a:t>άρχει</a:t>
            </a:r>
            <a:r>
              <a:rPr lang="en-US" sz="2400" dirty="0">
                <a:solidFill>
                  <a:schemeClr val="bg1"/>
                </a:solidFill>
              </a:rPr>
              <a:t> πα</a:t>
            </a:r>
            <a:r>
              <a:rPr lang="en-US" sz="2400" dirty="0" err="1">
                <a:solidFill>
                  <a:schemeClr val="bg1"/>
                </a:solidFill>
              </a:rPr>
              <a:t>ντού</a:t>
            </a:r>
            <a:r>
              <a:rPr lang="en-US" sz="2400" dirty="0">
                <a:solidFill>
                  <a:schemeClr val="bg1"/>
                </a:solidFill>
              </a:rPr>
              <a:t> </a:t>
            </a:r>
            <a:r>
              <a:rPr lang="en-US" sz="2400" dirty="0" err="1">
                <a:solidFill>
                  <a:schemeClr val="bg1"/>
                </a:solidFill>
              </a:rPr>
              <a:t>στη</a:t>
            </a:r>
            <a:r>
              <a:rPr lang="en-US" sz="2400" dirty="0">
                <a:solidFill>
                  <a:schemeClr val="bg1"/>
                </a:solidFill>
              </a:rPr>
              <a:t> </a:t>
            </a:r>
            <a:r>
              <a:rPr lang="en-US" sz="2400" dirty="0" err="1">
                <a:solidFill>
                  <a:schemeClr val="bg1"/>
                </a:solidFill>
              </a:rPr>
              <a:t>φύση</a:t>
            </a:r>
            <a:r>
              <a:rPr lang="en-US" sz="2400" dirty="0">
                <a:solidFill>
                  <a:schemeClr val="bg1"/>
                </a:solidFill>
              </a:rPr>
              <a:t> και </a:t>
            </a:r>
            <a:r>
              <a:rPr lang="en-US" sz="2400" dirty="0" err="1">
                <a:solidFill>
                  <a:schemeClr val="bg1"/>
                </a:solidFill>
              </a:rPr>
              <a:t>κυκλοφορεί</a:t>
            </a:r>
            <a:r>
              <a:rPr lang="en-US" sz="2400" dirty="0">
                <a:solidFill>
                  <a:schemeClr val="bg1"/>
                </a:solidFill>
              </a:rPr>
              <a:t> </a:t>
            </a:r>
            <a:r>
              <a:rPr lang="en-US" sz="2400" dirty="0" err="1">
                <a:solidFill>
                  <a:schemeClr val="bg1"/>
                </a:solidFill>
              </a:rPr>
              <a:t>σε</a:t>
            </a:r>
            <a:r>
              <a:rPr lang="en-US" sz="2400" dirty="0">
                <a:solidFill>
                  <a:schemeClr val="bg1"/>
                </a:solidFill>
              </a:rPr>
              <a:t> </a:t>
            </a:r>
            <a:r>
              <a:rPr lang="en-US" sz="2400" dirty="0" err="1">
                <a:solidFill>
                  <a:schemeClr val="bg1"/>
                </a:solidFill>
              </a:rPr>
              <a:t>έν</a:t>
            </a:r>
            <a:r>
              <a:rPr lang="en-US" sz="2400" dirty="0">
                <a:solidFill>
                  <a:schemeClr val="bg1"/>
                </a:solidFill>
              </a:rPr>
              <a:t>α διαρκή κύκλο που λέγεται </a:t>
            </a:r>
            <a:r>
              <a:rPr lang="en-US" sz="2400" b="1" dirty="0">
                <a:solidFill>
                  <a:schemeClr val="bg1"/>
                </a:solidFill>
              </a:rPr>
              <a:t>κύκλος του νερού στη φύση</a:t>
            </a:r>
            <a:r>
              <a:rPr lang="en-US" sz="2400" dirty="0">
                <a:solidFill>
                  <a:schemeClr val="bg1"/>
                </a:solidFill>
              </a:rPr>
              <a:t> ή</a:t>
            </a:r>
            <a:r>
              <a:rPr lang="el-GR" sz="2400" dirty="0">
                <a:solidFill>
                  <a:schemeClr val="bg1"/>
                </a:solidFill>
              </a:rPr>
              <a:t> </a:t>
            </a:r>
            <a:r>
              <a:rPr lang="en-US" sz="2400" b="1" dirty="0" err="1">
                <a:solidFill>
                  <a:schemeClr val="bg1"/>
                </a:solidFill>
              </a:rPr>
              <a:t>υδρολογικός</a:t>
            </a:r>
            <a:r>
              <a:rPr lang="en-US" sz="2400" b="1" dirty="0">
                <a:solidFill>
                  <a:schemeClr val="bg1"/>
                </a:solidFill>
              </a:rPr>
              <a:t> </a:t>
            </a:r>
            <a:r>
              <a:rPr lang="en-US" sz="2400" b="1" dirty="0" err="1">
                <a:solidFill>
                  <a:schemeClr val="bg1"/>
                </a:solidFill>
              </a:rPr>
              <a:t>κύκλος</a:t>
            </a:r>
            <a:r>
              <a:rPr lang="en-US" sz="2400" dirty="0">
                <a:solidFill>
                  <a:schemeClr val="bg1"/>
                </a:solidFill>
              </a:rPr>
              <a:t>. </a:t>
            </a:r>
            <a:endParaRPr lang="el-GR" sz="2400" dirty="0">
              <a:solidFill>
                <a:schemeClr val="bg1"/>
              </a:solidFill>
            </a:endParaRPr>
          </a:p>
        </p:txBody>
      </p:sp>
      <p:pic>
        <p:nvPicPr>
          <p:cNvPr id="2" name="watercycle.avi">
            <a:hlinkClick r:id="" action="ppaction://media"/>
          </p:cNvPr>
          <p:cNvPicPr>
            <a:picLocks noRot="1" noChangeAspect="1"/>
          </p:cNvPicPr>
          <p:nvPr>
            <a:videoFile r:link="rId1"/>
          </p:nvPr>
        </p:nvPicPr>
        <p:blipFill>
          <a:blip r:embed="rId4"/>
          <a:stretch>
            <a:fillRect/>
          </a:stretch>
        </p:blipFill>
        <p:spPr>
          <a:xfrm>
            <a:off x="1547664" y="1772816"/>
            <a:ext cx="6528726" cy="4896544"/>
          </a:xfrm>
          <a:prstGeom prst="rect">
            <a:avLst/>
          </a:prstGeom>
        </p:spPr>
      </p:pic>
    </p:spTree>
    <p:extLst>
      <p:ext uri="{BB962C8B-B14F-4D97-AF65-F5344CB8AC3E}">
        <p14:creationId xmlns:p14="http://schemas.microsoft.com/office/powerpoint/2010/main" val="3023278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Text Box 8"/>
          <p:cNvSpPr txBox="1">
            <a:spLocks noChangeArrowheads="1"/>
          </p:cNvSpPr>
          <p:nvPr/>
        </p:nvSpPr>
        <p:spPr bwMode="auto">
          <a:xfrm>
            <a:off x="467544" y="221637"/>
            <a:ext cx="81003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chemeClr val="bg1"/>
                </a:solidFill>
              </a:rPr>
              <a:t>Τα απ</a:t>
            </a:r>
            <a:r>
              <a:rPr lang="en-US" sz="2400" dirty="0" err="1">
                <a:solidFill>
                  <a:schemeClr val="bg1"/>
                </a:solidFill>
              </a:rPr>
              <a:t>οθέμ</a:t>
            </a:r>
            <a:r>
              <a:rPr lang="en-US" sz="2400" dirty="0">
                <a:solidFill>
                  <a:schemeClr val="bg1"/>
                </a:solidFill>
              </a:rPr>
              <a:t>ατ</a:t>
            </a:r>
            <a:r>
              <a:rPr lang="el-GR" sz="2400" dirty="0">
                <a:solidFill>
                  <a:schemeClr val="bg1"/>
                </a:solidFill>
              </a:rPr>
              <a:t>α</a:t>
            </a:r>
            <a:r>
              <a:rPr lang="en-US" sz="2400" dirty="0">
                <a:solidFill>
                  <a:schemeClr val="bg1"/>
                </a:solidFill>
              </a:rPr>
              <a:t> </a:t>
            </a:r>
            <a:r>
              <a:rPr lang="en-US" sz="2400" dirty="0" err="1">
                <a:solidFill>
                  <a:schemeClr val="bg1"/>
                </a:solidFill>
              </a:rPr>
              <a:t>της</a:t>
            </a:r>
            <a:r>
              <a:rPr lang="en-US" sz="2400" dirty="0">
                <a:solidFill>
                  <a:schemeClr val="bg1"/>
                </a:solidFill>
              </a:rPr>
              <a:t> </a:t>
            </a:r>
            <a:r>
              <a:rPr lang="en-US" sz="2400" dirty="0" err="1">
                <a:solidFill>
                  <a:schemeClr val="bg1"/>
                </a:solidFill>
              </a:rPr>
              <a:t>Γης</a:t>
            </a:r>
            <a:r>
              <a:rPr lang="en-US" sz="2400" dirty="0">
                <a:solidFill>
                  <a:schemeClr val="bg1"/>
                </a:solidFill>
              </a:rPr>
              <a:t> </a:t>
            </a:r>
            <a:r>
              <a:rPr lang="en-US" sz="2400" dirty="0" err="1">
                <a:solidFill>
                  <a:schemeClr val="bg1"/>
                </a:solidFill>
              </a:rPr>
              <a:t>σε</a:t>
            </a:r>
            <a:r>
              <a:rPr lang="en-US" sz="2400" dirty="0">
                <a:solidFill>
                  <a:schemeClr val="bg1"/>
                </a:solidFill>
              </a:rPr>
              <a:t> </a:t>
            </a:r>
            <a:r>
              <a:rPr lang="en-US" sz="2400" dirty="0" err="1">
                <a:solidFill>
                  <a:schemeClr val="bg1"/>
                </a:solidFill>
              </a:rPr>
              <a:t>νερό</a:t>
            </a:r>
            <a:r>
              <a:rPr lang="en-US" sz="2400" dirty="0">
                <a:solidFill>
                  <a:schemeClr val="bg1"/>
                </a:solidFill>
              </a:rPr>
              <a:t> υπ</a:t>
            </a:r>
            <a:r>
              <a:rPr lang="en-US" sz="2400" dirty="0" err="1">
                <a:solidFill>
                  <a:schemeClr val="bg1"/>
                </a:solidFill>
              </a:rPr>
              <a:t>ολογίζοντ</a:t>
            </a:r>
            <a:r>
              <a:rPr lang="en-US" sz="2400" dirty="0">
                <a:solidFill>
                  <a:schemeClr val="bg1"/>
                </a:solidFill>
              </a:rPr>
              <a:t>αι της σε 1,4 δισεκατομμύρια κυβικά χιλιόμετρα. </a:t>
            </a:r>
            <a:endParaRPr lang="el-GR" sz="2400" dirty="0">
              <a:solidFill>
                <a:schemeClr val="bg1"/>
              </a:solidFill>
            </a:endParaRPr>
          </a:p>
          <a:p>
            <a:pPr>
              <a:spcBef>
                <a:spcPct val="50000"/>
              </a:spcBef>
            </a:pPr>
            <a:r>
              <a:rPr lang="en-US" sz="2400" dirty="0" err="1">
                <a:solidFill>
                  <a:schemeClr val="bg1"/>
                </a:solidFill>
              </a:rPr>
              <a:t>Τόση</a:t>
            </a:r>
            <a:r>
              <a:rPr lang="en-US" sz="2400" dirty="0">
                <a:solidFill>
                  <a:schemeClr val="bg1"/>
                </a:solidFill>
              </a:rPr>
              <a:t> π</a:t>
            </a:r>
            <a:r>
              <a:rPr lang="en-US" sz="2400" dirty="0" err="1">
                <a:solidFill>
                  <a:schemeClr val="bg1"/>
                </a:solidFill>
              </a:rPr>
              <a:t>οσότητ</a:t>
            </a:r>
            <a:r>
              <a:rPr lang="en-US" sz="2400" dirty="0">
                <a:solidFill>
                  <a:schemeClr val="bg1"/>
                </a:solidFill>
              </a:rPr>
              <a:t>α κι όμως</a:t>
            </a:r>
            <a:r>
              <a:rPr lang="el-GR" sz="2400" dirty="0">
                <a:solidFill>
                  <a:schemeClr val="bg1"/>
                </a:solidFill>
              </a:rPr>
              <a:t> το γλυκό νερό</a:t>
            </a:r>
            <a:r>
              <a:rPr lang="en-US" sz="2400" dirty="0">
                <a:solidFill>
                  <a:schemeClr val="bg1"/>
                </a:solidFill>
              </a:rPr>
              <a:t> … σπα</a:t>
            </a:r>
            <a:r>
              <a:rPr lang="en-US" sz="2400" dirty="0" err="1">
                <a:solidFill>
                  <a:schemeClr val="bg1"/>
                </a:solidFill>
              </a:rPr>
              <a:t>νίζει</a:t>
            </a:r>
            <a:r>
              <a:rPr lang="en-US" sz="2400" dirty="0">
                <a:solidFill>
                  <a:schemeClr val="bg1"/>
                </a:solidFill>
              </a:rPr>
              <a:t>. </a:t>
            </a:r>
            <a:endParaRPr lang="el-GR" sz="2400" dirty="0">
              <a:solidFill>
                <a:schemeClr val="bg1"/>
              </a:solidFill>
            </a:endParaRPr>
          </a:p>
        </p:txBody>
      </p:sp>
      <p:pic>
        <p:nvPicPr>
          <p:cNvPr id="61449" name="Picture 9" descr="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76872"/>
            <a:ext cx="653193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http://t3.gstatic.com/images?q=tbn:ANd9GcSxdBdLBBsCC-RcGljfz24kAhkjSGPh6Mq0zb38xwqnn3Ciq_cr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190" y="1916832"/>
            <a:ext cx="298132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40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
            <a:ext cx="8229600" cy="620713"/>
          </a:xfrm>
        </p:spPr>
        <p:txBody>
          <a:bodyPr/>
          <a:lstStyle/>
          <a:p>
            <a:pPr eaLnBrk="1" hangingPunct="1"/>
            <a:r>
              <a:rPr lang="el-GR" sz="4000" b="1" dirty="0" smtClean="0">
                <a:solidFill>
                  <a:srgbClr val="FFC000"/>
                </a:solidFill>
                <a:latin typeface="Comic Sans MS" pitchFamily="66" charset="0"/>
              </a:rPr>
              <a:t>Οι χρήσεις του νερού</a:t>
            </a:r>
            <a:r>
              <a:rPr lang="en-US" sz="4000" dirty="0" smtClean="0">
                <a:solidFill>
                  <a:srgbClr val="FFC000"/>
                </a:solidFill>
              </a:rPr>
              <a:t> </a:t>
            </a:r>
          </a:p>
        </p:txBody>
      </p:sp>
      <p:sp>
        <p:nvSpPr>
          <p:cNvPr id="8195" name="Rectangle 3"/>
          <p:cNvSpPr>
            <a:spLocks noGrp="1" noChangeArrowheads="1"/>
          </p:cNvSpPr>
          <p:nvPr>
            <p:ph type="body" idx="1"/>
          </p:nvPr>
        </p:nvSpPr>
        <p:spPr/>
        <p:txBody>
          <a:bodyPr/>
          <a:lstStyle/>
          <a:p>
            <a:pPr eaLnBrk="1" hangingPunct="1"/>
            <a:endParaRPr lang="el-GR"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66" name="Text Box 78"/>
          <p:cNvSpPr txBox="1">
            <a:spLocks noChangeArrowheads="1"/>
          </p:cNvSpPr>
          <p:nvPr/>
        </p:nvSpPr>
        <p:spPr bwMode="auto">
          <a:xfrm>
            <a:off x="1700301" y="188640"/>
            <a:ext cx="5715000"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1" hangingPunct="1">
              <a:defRPr sz="4000" b="1">
                <a:solidFill>
                  <a:srgbClr val="00FFFF"/>
                </a:solidFill>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l-GR" sz="3600" dirty="0"/>
              <a:t>Οι χρήσεις του</a:t>
            </a:r>
            <a:r>
              <a:rPr lang="en-US" sz="3600" dirty="0"/>
              <a:t> </a:t>
            </a:r>
            <a:r>
              <a:rPr lang="el-GR" sz="3600" dirty="0"/>
              <a:t>νερού</a:t>
            </a:r>
          </a:p>
        </p:txBody>
      </p:sp>
      <p:sp>
        <p:nvSpPr>
          <p:cNvPr id="63567" name="Text Box 79"/>
          <p:cNvSpPr txBox="1">
            <a:spLocks noChangeArrowheads="1"/>
          </p:cNvSpPr>
          <p:nvPr/>
        </p:nvSpPr>
        <p:spPr bwMode="auto">
          <a:xfrm>
            <a:off x="-14199" y="1316667"/>
            <a:ext cx="9144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chemeClr val="bg1"/>
                </a:solidFill>
              </a:rPr>
              <a:t>Τα </a:t>
            </a:r>
            <a:r>
              <a:rPr lang="el-GR" sz="2400" dirty="0">
                <a:solidFill>
                  <a:schemeClr val="bg1"/>
                </a:solidFill>
              </a:rPr>
              <a:t>γλυκό</a:t>
            </a:r>
            <a:r>
              <a:rPr lang="en-US" sz="2400" dirty="0">
                <a:solidFill>
                  <a:schemeClr val="bg1"/>
                </a:solidFill>
              </a:rPr>
              <a:t> </a:t>
            </a:r>
            <a:r>
              <a:rPr lang="en-US" sz="2400" dirty="0" err="1">
                <a:solidFill>
                  <a:schemeClr val="bg1"/>
                </a:solidFill>
              </a:rPr>
              <a:t>νερό</a:t>
            </a:r>
            <a:r>
              <a:rPr lang="en-US" sz="2400" dirty="0">
                <a:solidFill>
                  <a:schemeClr val="bg1"/>
                </a:solidFill>
              </a:rPr>
              <a:t> (π</a:t>
            </a:r>
            <a:r>
              <a:rPr lang="en-US" sz="2400" dirty="0" err="1">
                <a:solidFill>
                  <a:schemeClr val="bg1"/>
                </a:solidFill>
              </a:rPr>
              <a:t>όσιμο</a:t>
            </a:r>
            <a:r>
              <a:rPr lang="en-US" sz="2400" dirty="0">
                <a:solidFill>
                  <a:schemeClr val="bg1"/>
                </a:solidFill>
              </a:rPr>
              <a:t> ή </a:t>
            </a:r>
            <a:r>
              <a:rPr lang="en-US" sz="2400" dirty="0" err="1">
                <a:solidFill>
                  <a:schemeClr val="bg1"/>
                </a:solidFill>
              </a:rPr>
              <a:t>όχι</a:t>
            </a:r>
            <a:r>
              <a:rPr lang="en-US" sz="2400" dirty="0">
                <a:solidFill>
                  <a:schemeClr val="bg1"/>
                </a:solidFill>
              </a:rPr>
              <a:t>) </a:t>
            </a:r>
            <a:r>
              <a:rPr lang="en-US" sz="2400" dirty="0" err="1">
                <a:solidFill>
                  <a:schemeClr val="bg1"/>
                </a:solidFill>
              </a:rPr>
              <a:t>χρησιμο</a:t>
            </a:r>
            <a:r>
              <a:rPr lang="en-US" sz="2400" dirty="0">
                <a:solidFill>
                  <a:schemeClr val="bg1"/>
                </a:solidFill>
              </a:rPr>
              <a:t>ποιείται σε όλες τις ανθρώπινες δραστηριότητες και κυρίως </a:t>
            </a:r>
            <a:endParaRPr lang="el-GR" sz="2400" dirty="0" smtClean="0">
              <a:solidFill>
                <a:schemeClr val="bg1"/>
              </a:solidFill>
            </a:endParaRPr>
          </a:p>
          <a:p>
            <a:pPr>
              <a:spcBef>
                <a:spcPct val="50000"/>
              </a:spcBef>
            </a:pPr>
            <a:endParaRPr lang="el-GR" sz="2400" dirty="0">
              <a:solidFill>
                <a:schemeClr val="bg1"/>
              </a:solidFill>
            </a:endParaRPr>
          </a:p>
          <a:p>
            <a:pPr>
              <a:spcBef>
                <a:spcPct val="50000"/>
              </a:spcBef>
            </a:pPr>
            <a:endParaRPr lang="el-GR" sz="2400" dirty="0" smtClean="0">
              <a:solidFill>
                <a:schemeClr val="bg1"/>
              </a:solidFill>
            </a:endParaRPr>
          </a:p>
          <a:p>
            <a:pPr marL="342900" indent="-342900">
              <a:spcBef>
                <a:spcPct val="50000"/>
              </a:spcBef>
              <a:buFont typeface="Arial" pitchFamily="34" charset="0"/>
              <a:buChar char="•"/>
            </a:pPr>
            <a:r>
              <a:rPr lang="en-US" sz="2400" dirty="0" err="1" smtClean="0">
                <a:solidFill>
                  <a:schemeClr val="bg1"/>
                </a:solidFill>
              </a:rPr>
              <a:t>στη</a:t>
            </a:r>
            <a:r>
              <a:rPr lang="en-US" sz="2400" dirty="0" smtClean="0">
                <a:solidFill>
                  <a:schemeClr val="bg1"/>
                </a:solidFill>
              </a:rPr>
              <a:t> </a:t>
            </a:r>
            <a:r>
              <a:rPr lang="en-US" sz="2400" dirty="0">
                <a:solidFill>
                  <a:schemeClr val="bg1"/>
                </a:solidFill>
              </a:rPr>
              <a:t>γεωργία, </a:t>
            </a:r>
            <a:endParaRPr lang="el-GR" sz="2400" dirty="0" smtClean="0">
              <a:solidFill>
                <a:schemeClr val="bg1"/>
              </a:solidFill>
            </a:endParaRPr>
          </a:p>
          <a:p>
            <a:pPr marL="342900" indent="-342900">
              <a:spcBef>
                <a:spcPct val="50000"/>
              </a:spcBef>
              <a:buFont typeface="Arial" pitchFamily="34" charset="0"/>
              <a:buChar char="•"/>
            </a:pPr>
            <a:r>
              <a:rPr lang="en-US" sz="2400" dirty="0" err="1" smtClean="0">
                <a:solidFill>
                  <a:schemeClr val="bg1"/>
                </a:solidFill>
              </a:rPr>
              <a:t>στη</a:t>
            </a:r>
            <a:r>
              <a:rPr lang="en-US" sz="2400" dirty="0" smtClean="0">
                <a:solidFill>
                  <a:schemeClr val="bg1"/>
                </a:solidFill>
              </a:rPr>
              <a:t> </a:t>
            </a:r>
            <a:r>
              <a:rPr lang="en-US" sz="2400" dirty="0">
                <a:solidFill>
                  <a:schemeClr val="bg1"/>
                </a:solidFill>
              </a:rPr>
              <a:t>βιομηχανία και </a:t>
            </a:r>
            <a:endParaRPr lang="el-GR" sz="2400" dirty="0" smtClean="0">
              <a:solidFill>
                <a:schemeClr val="bg1"/>
              </a:solidFill>
            </a:endParaRPr>
          </a:p>
          <a:p>
            <a:pPr marL="342900" indent="-342900">
              <a:spcBef>
                <a:spcPct val="50000"/>
              </a:spcBef>
              <a:buFont typeface="Arial" pitchFamily="34" charset="0"/>
              <a:buChar char="•"/>
            </a:pPr>
            <a:r>
              <a:rPr lang="en-US" sz="2400" dirty="0" err="1" smtClean="0">
                <a:solidFill>
                  <a:schemeClr val="bg1"/>
                </a:solidFill>
              </a:rPr>
              <a:t>γι</a:t>
            </a:r>
            <a:r>
              <a:rPr lang="en-US" sz="2400" dirty="0" smtClean="0">
                <a:solidFill>
                  <a:schemeClr val="bg1"/>
                </a:solidFill>
              </a:rPr>
              <a:t>α </a:t>
            </a:r>
            <a:r>
              <a:rPr lang="en-US" sz="2400" dirty="0">
                <a:solidFill>
                  <a:schemeClr val="bg1"/>
                </a:solidFill>
              </a:rPr>
              <a:t>οικιακή χρήση. </a:t>
            </a:r>
            <a:endParaRPr lang="el-GR" sz="2400" dirty="0">
              <a:solidFill>
                <a:schemeClr val="bg1"/>
              </a:solidFill>
            </a:endParaRPr>
          </a:p>
        </p:txBody>
      </p:sp>
      <p:grpSp>
        <p:nvGrpSpPr>
          <p:cNvPr id="3" name="Ομάδα 2"/>
          <p:cNvGrpSpPr/>
          <p:nvPr/>
        </p:nvGrpSpPr>
        <p:grpSpPr>
          <a:xfrm>
            <a:off x="3419872" y="2195228"/>
            <a:ext cx="5472608" cy="4559627"/>
            <a:chOff x="3419872" y="2195228"/>
            <a:chExt cx="5472608" cy="4559627"/>
          </a:xfrm>
        </p:grpSpPr>
        <p:pic>
          <p:nvPicPr>
            <p:cNvPr id="63569" name="Picture 81" descr="pict2_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195228"/>
              <a:ext cx="5472608" cy="45596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9872" y="2636912"/>
              <a:ext cx="1656184" cy="523220"/>
            </a:xfrm>
            <a:prstGeom prst="rect">
              <a:avLst/>
            </a:prstGeom>
            <a:solidFill>
              <a:schemeClr val="accent4">
                <a:lumMod val="95000"/>
                <a:lumOff val="5000"/>
              </a:schemeClr>
            </a:solidFill>
          </p:spPr>
          <p:txBody>
            <a:bodyPr wrap="square" rtlCol="0">
              <a:spAutoFit/>
            </a:bodyPr>
            <a:lstStyle/>
            <a:p>
              <a:r>
                <a:rPr lang="el-GR" sz="2800" dirty="0" smtClean="0"/>
                <a:t>κξηκη</a:t>
              </a:r>
              <a:endParaRPr lang="el-GR" sz="2800" dirty="0"/>
            </a:p>
          </p:txBody>
        </p:sp>
      </p:grpSp>
    </p:spTree>
    <p:extLst>
      <p:ext uri="{BB962C8B-B14F-4D97-AF65-F5344CB8AC3E}">
        <p14:creationId xmlns:p14="http://schemas.microsoft.com/office/powerpoint/2010/main" val="65962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00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05314"/>
            <a:ext cx="2178050" cy="204152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467317" y="141479"/>
            <a:ext cx="8229600" cy="623225"/>
          </a:xfrm>
        </p:spPr>
        <p:txBody>
          <a:bodyPr/>
          <a:lstStyle/>
          <a:p>
            <a:pPr eaLnBrk="1" hangingPunct="1"/>
            <a:r>
              <a:rPr lang="el-GR" b="1" dirty="0" smtClean="0">
                <a:solidFill>
                  <a:srgbClr val="00FFFF"/>
                </a:solidFill>
                <a:latin typeface="Comic Sans MS" pitchFamily="66" charset="0"/>
              </a:rPr>
              <a:t>1. Αστική χρήση του νερού</a:t>
            </a:r>
            <a:r>
              <a:rPr lang="el-GR" b="1" dirty="0" smtClean="0"/>
              <a:t> </a:t>
            </a:r>
            <a:endParaRPr lang="en-US" b="1" dirty="0" smtClean="0"/>
          </a:p>
        </p:txBody>
      </p:sp>
      <p:sp>
        <p:nvSpPr>
          <p:cNvPr id="9219" name="Rectangle 3"/>
          <p:cNvSpPr>
            <a:spLocks noGrp="1" noChangeArrowheads="1"/>
          </p:cNvSpPr>
          <p:nvPr>
            <p:ph type="body" idx="1"/>
          </p:nvPr>
        </p:nvSpPr>
        <p:spPr>
          <a:xfrm>
            <a:off x="102332" y="1052736"/>
            <a:ext cx="4906888" cy="2700141"/>
          </a:xfrm>
        </p:spPr>
        <p:txBody>
          <a:bodyPr/>
          <a:lstStyle/>
          <a:p>
            <a:pPr eaLnBrk="1" hangingPunct="1"/>
            <a:r>
              <a:rPr lang="el-GR" dirty="0" smtClean="0">
                <a:solidFill>
                  <a:schemeClr val="bg1"/>
                </a:solidFill>
                <a:latin typeface="Comic Sans MS" pitchFamily="66" charset="0"/>
              </a:rPr>
              <a:t> Στο σπίτι </a:t>
            </a:r>
          </a:p>
          <a:p>
            <a:pPr eaLnBrk="1" hangingPunct="1"/>
            <a:r>
              <a:rPr lang="el-GR" dirty="0" smtClean="0">
                <a:solidFill>
                  <a:schemeClr val="bg1"/>
                </a:solidFill>
                <a:latin typeface="Comic Sans MS" pitchFamily="66" charset="0"/>
              </a:rPr>
              <a:t>Στην πόλη για το πότισμα των πάρκων, το πλύσιμο των δρόμων για τις πυρκαγιές </a:t>
            </a:r>
            <a:r>
              <a:rPr lang="en-US" dirty="0" smtClean="0">
                <a:solidFill>
                  <a:schemeClr val="bg1"/>
                </a:solidFill>
                <a:latin typeface="Comic Sans MS" pitchFamily="66" charset="0"/>
              </a:rPr>
              <a:t>…</a:t>
            </a:r>
            <a:r>
              <a:rPr lang="el-GR" dirty="0" smtClean="0">
                <a:solidFill>
                  <a:schemeClr val="bg1"/>
                </a:solidFill>
              </a:rPr>
              <a:t> </a:t>
            </a:r>
            <a:endParaRPr lang="en-US" dirty="0" smtClean="0">
              <a:solidFill>
                <a:schemeClr val="bg1"/>
              </a:solidFill>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268760"/>
            <a:ext cx="2123703" cy="17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07504" y="4581128"/>
            <a:ext cx="2544823"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l-GR" sz="2800" b="1" dirty="0">
                <a:solidFill>
                  <a:srgbClr val="00FFFF"/>
                </a:solidFill>
                <a:effectLst>
                  <a:outerShdw blurRad="38100" dist="38100" dir="2700000" algn="tl">
                    <a:srgbClr val="000000"/>
                  </a:outerShdw>
                </a:effectLst>
              </a:rPr>
              <a:t>Το νερό στο σπίτι</a:t>
            </a:r>
            <a:endParaRPr lang="en-GB" sz="2800" b="1" dirty="0">
              <a:solidFill>
                <a:srgbClr val="00FFFF"/>
              </a:solidFill>
              <a:effectLst>
                <a:outerShdw blurRad="38100" dist="38100" dir="2700000" algn="tl">
                  <a:srgbClr val="000000"/>
                </a:outerShdw>
              </a:effectLst>
            </a:endParaRPr>
          </a:p>
        </p:txBody>
      </p:sp>
      <p:pic>
        <p:nvPicPr>
          <p:cNvPr id="7" name="Picture 5" descr="HH0160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5588929"/>
            <a:ext cx="1448842" cy="121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H0159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290" y="3671094"/>
            <a:ext cx="1329446"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H0166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0802" y="4479012"/>
            <a:ext cx="1577206" cy="11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D0044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2212" y="5673215"/>
            <a:ext cx="1141413" cy="108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H01314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7037" y="3744120"/>
            <a:ext cx="1707773" cy="186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AG00180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334000"/>
            <a:ext cx="320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HH01534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8290" y="5334000"/>
            <a:ext cx="116153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j0076148"/>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805041" y="3204371"/>
            <a:ext cx="1608584" cy="107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820081361"/>
              </p:ext>
            </p:extLst>
          </p:nvPr>
        </p:nvGraphicFramePr>
        <p:xfrm>
          <a:off x="395536" y="332654"/>
          <a:ext cx="5112568" cy="6192688"/>
        </p:xfrm>
        <a:graphic>
          <a:graphicData uri="http://schemas.openxmlformats.org/drawingml/2006/table">
            <a:tbl>
              <a:tblPr firstRow="1" bandRow="1">
                <a:tableStyleId>{5C22544A-7EE6-4342-B048-85BDC9FD1C3A}</a:tableStyleId>
              </a:tblPr>
              <a:tblGrid>
                <a:gridCol w="3633086"/>
                <a:gridCol w="1479482"/>
              </a:tblGrid>
              <a:tr h="577842">
                <a:tc gridSpan="2">
                  <a:txBody>
                    <a:bodyPr/>
                    <a:lstStyle/>
                    <a:p>
                      <a:pPr algn="ctr"/>
                      <a:r>
                        <a:rPr lang="el-GR" sz="2000" dirty="0" smtClean="0">
                          <a:solidFill>
                            <a:srgbClr val="FFC000"/>
                          </a:solidFill>
                        </a:rPr>
                        <a:t>Οικιακή κατανάλωση νερού</a:t>
                      </a:r>
                      <a:endParaRPr lang="el-GR" sz="2000" dirty="0">
                        <a:solidFill>
                          <a:srgbClr val="FFC000"/>
                        </a:solidFill>
                      </a:endParaRPr>
                    </a:p>
                  </a:txBody>
                  <a:tcPr anchor="ctr">
                    <a:solidFill>
                      <a:schemeClr val="accent6">
                        <a:lumMod val="75000"/>
                      </a:schemeClr>
                    </a:solidFill>
                  </a:tcPr>
                </a:tc>
                <a:tc hMerge="1">
                  <a:txBody>
                    <a:bodyPr/>
                    <a:lstStyle/>
                    <a:p>
                      <a:endParaRPr lang="el-GR" dirty="0"/>
                    </a:p>
                  </a:txBody>
                  <a:tcPr/>
                </a:tc>
              </a:tr>
              <a:tr h="414268">
                <a:tc>
                  <a:txBody>
                    <a:bodyPr/>
                    <a:lstStyle/>
                    <a:p>
                      <a:pPr algn="ctr"/>
                      <a:r>
                        <a:rPr lang="el-GR" dirty="0" smtClean="0"/>
                        <a:t>Χρήση</a:t>
                      </a:r>
                      <a:endParaRPr lang="el-GR" dirty="0"/>
                    </a:p>
                  </a:txBody>
                  <a:tcPr>
                    <a:solidFill>
                      <a:schemeClr val="accent1">
                        <a:lumMod val="75000"/>
                      </a:schemeClr>
                    </a:solidFill>
                  </a:tcPr>
                </a:tc>
                <a:tc>
                  <a:txBody>
                    <a:bodyPr/>
                    <a:lstStyle/>
                    <a:p>
                      <a:pPr algn="ctr"/>
                      <a:r>
                        <a:rPr lang="el-GR" dirty="0" smtClean="0"/>
                        <a:t>Λίτρα</a:t>
                      </a:r>
                      <a:endParaRPr lang="el-GR" dirty="0"/>
                    </a:p>
                  </a:txBody>
                  <a:tcPr>
                    <a:solidFill>
                      <a:schemeClr val="accent1">
                        <a:lumMod val="75000"/>
                      </a:schemeClr>
                    </a:solidFill>
                  </a:tcPr>
                </a:tc>
              </a:tr>
              <a:tr h="577842">
                <a:tc>
                  <a:txBody>
                    <a:bodyPr/>
                    <a:lstStyle/>
                    <a:p>
                      <a:r>
                        <a:rPr lang="el-GR" dirty="0" smtClean="0"/>
                        <a:t>Καζανάκι</a:t>
                      </a:r>
                      <a:endParaRPr lang="el-GR" dirty="0"/>
                    </a:p>
                  </a:txBody>
                  <a:tcPr anchor="ctr"/>
                </a:tc>
                <a:tc>
                  <a:txBody>
                    <a:bodyPr/>
                    <a:lstStyle/>
                    <a:p>
                      <a:r>
                        <a:rPr lang="el-GR" dirty="0" smtClean="0"/>
                        <a:t>9 / φορά </a:t>
                      </a:r>
                      <a:endParaRPr lang="el-GR" dirty="0"/>
                    </a:p>
                  </a:txBody>
                  <a:tcPr anchor="ctr"/>
                </a:tc>
              </a:tr>
              <a:tr h="577842">
                <a:tc>
                  <a:txBody>
                    <a:bodyPr/>
                    <a:lstStyle/>
                    <a:p>
                      <a:r>
                        <a:rPr lang="el-GR" dirty="0" smtClean="0"/>
                        <a:t>Γεμάτη μπανιέρα </a:t>
                      </a:r>
                      <a:endParaRPr lang="el-GR" dirty="0"/>
                    </a:p>
                  </a:txBody>
                  <a:tcPr anchor="ctr"/>
                </a:tc>
                <a:tc>
                  <a:txBody>
                    <a:bodyPr/>
                    <a:lstStyle/>
                    <a:p>
                      <a:r>
                        <a:rPr lang="el-GR" dirty="0" smtClean="0"/>
                        <a:t>150</a:t>
                      </a:r>
                      <a:endParaRPr lang="el-GR" dirty="0"/>
                    </a:p>
                  </a:txBody>
                  <a:tcPr anchor="ctr"/>
                </a:tc>
              </a:tr>
              <a:tr h="577842">
                <a:tc>
                  <a:txBody>
                    <a:bodyPr/>
                    <a:lstStyle/>
                    <a:p>
                      <a:r>
                        <a:rPr lang="el-GR" dirty="0" smtClean="0"/>
                        <a:t>Ντους </a:t>
                      </a:r>
                      <a:endParaRPr lang="el-GR" dirty="0"/>
                    </a:p>
                  </a:txBody>
                  <a:tcPr anchor="ctr"/>
                </a:tc>
                <a:tc>
                  <a:txBody>
                    <a:bodyPr/>
                    <a:lstStyle/>
                    <a:p>
                      <a:r>
                        <a:rPr lang="el-GR" dirty="0" smtClean="0"/>
                        <a:t>15 / λεπτό </a:t>
                      </a:r>
                      <a:endParaRPr lang="el-GR" dirty="0"/>
                    </a:p>
                  </a:txBody>
                  <a:tcPr anchor="ctr"/>
                </a:tc>
              </a:tr>
              <a:tr h="577842">
                <a:tc>
                  <a:txBody>
                    <a:bodyPr/>
                    <a:lstStyle/>
                    <a:p>
                      <a:r>
                        <a:rPr lang="el-GR" dirty="0" smtClean="0"/>
                        <a:t>Πλύσιμο χεριών και προσώπου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30 / 2 λεπτά </a:t>
                      </a:r>
                    </a:p>
                  </a:txBody>
                  <a:tcPr anchor="ctr"/>
                </a:tc>
              </a:tr>
              <a:tr h="577842">
                <a:tc>
                  <a:txBody>
                    <a:bodyPr/>
                    <a:lstStyle/>
                    <a:p>
                      <a:r>
                        <a:rPr lang="el-GR" dirty="0" smtClean="0"/>
                        <a:t>Πλυντήριο ρούχων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150 / φορά</a:t>
                      </a:r>
                    </a:p>
                  </a:txBody>
                  <a:tcPr anchor="ctr"/>
                </a:tc>
              </a:tr>
              <a:tr h="577842">
                <a:tc>
                  <a:txBody>
                    <a:bodyPr/>
                    <a:lstStyle/>
                    <a:p>
                      <a:r>
                        <a:rPr lang="el-GR" dirty="0" smtClean="0"/>
                        <a:t>Πλυντήριο πιάτων</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50 / φορά</a:t>
                      </a:r>
                    </a:p>
                  </a:txBody>
                  <a:tcPr anchor="ctr"/>
                </a:tc>
              </a:tr>
              <a:tr h="577842">
                <a:tc>
                  <a:txBody>
                    <a:bodyPr/>
                    <a:lstStyle/>
                    <a:p>
                      <a:r>
                        <a:rPr lang="el-GR" dirty="0" smtClean="0"/>
                        <a:t>Πλύσιμο φρούτων και λαχανικών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 / λεπτό</a:t>
                      </a:r>
                    </a:p>
                  </a:txBody>
                  <a:tcPr anchor="ctr"/>
                </a:tc>
              </a:tr>
              <a:tr h="577842">
                <a:tc>
                  <a:txBody>
                    <a:bodyPr/>
                    <a:lstStyle/>
                    <a:p>
                      <a:r>
                        <a:rPr lang="el-GR" dirty="0" smtClean="0"/>
                        <a:t>Πλύσιμο πιάτων στο χέρι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150 / ημέρα</a:t>
                      </a:r>
                    </a:p>
                  </a:txBody>
                  <a:tcPr anchor="ctr"/>
                </a:tc>
              </a:tr>
              <a:tr h="577842">
                <a:tc>
                  <a:txBody>
                    <a:bodyPr/>
                    <a:lstStyle/>
                    <a:p>
                      <a:r>
                        <a:rPr lang="el-GR" dirty="0" smtClean="0"/>
                        <a:t>Πλύσιμο αυτοκινήτου</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150 / φορά</a:t>
                      </a:r>
                    </a:p>
                  </a:txBody>
                  <a:tcPr anchor="ctr"/>
                </a:tc>
              </a:tr>
            </a:tbl>
          </a:graphicData>
        </a:graphic>
      </p:graphicFrame>
      <p:sp>
        <p:nvSpPr>
          <p:cNvPr id="6" name="Ορθογώνιο 5"/>
          <p:cNvSpPr/>
          <p:nvPr/>
        </p:nvSpPr>
        <p:spPr>
          <a:xfrm rot="2818494">
            <a:off x="5193896" y="2556948"/>
            <a:ext cx="3833701"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l-GR" dirty="0" smtClean="0"/>
              <a:t>Χρειάζονται 2,27 λίτρα νερού για να μαγειρέψουμε µια κατσαρόλα μακαρόνια και η διπλάσια ποσότητα νερού για να πλύνουμε την κατσαρόλα!</a:t>
            </a:r>
            <a:endParaRPr lang="el-GR" dirty="0"/>
          </a:p>
        </p:txBody>
      </p:sp>
    </p:spTree>
    <p:extLst>
      <p:ext uri="{BB962C8B-B14F-4D97-AF65-F5344CB8AC3E}">
        <p14:creationId xmlns:p14="http://schemas.microsoft.com/office/powerpoint/2010/main" val="190834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706090"/>
          </a:xfrm>
        </p:spPr>
        <p:txBody>
          <a:bodyPr/>
          <a:lstStyle/>
          <a:p>
            <a:pPr eaLnBrk="1" hangingPunct="1"/>
            <a:r>
              <a:rPr lang="el-GR" sz="3600" b="1" dirty="0" smtClean="0">
                <a:solidFill>
                  <a:srgbClr val="00FFFF"/>
                </a:solidFill>
                <a:latin typeface="Comic Sans MS" pitchFamily="66" charset="0"/>
              </a:rPr>
              <a:t>2. Βιομηχανική χρήση του νερού</a:t>
            </a:r>
            <a:r>
              <a:rPr lang="en-US" dirty="0" smtClean="0"/>
              <a:t> </a:t>
            </a:r>
          </a:p>
        </p:txBody>
      </p:sp>
      <p:sp>
        <p:nvSpPr>
          <p:cNvPr id="11267" name="Rectangle 3"/>
          <p:cNvSpPr>
            <a:spLocks noGrp="1" noChangeArrowheads="1"/>
          </p:cNvSpPr>
          <p:nvPr>
            <p:ph type="body" idx="1"/>
          </p:nvPr>
        </p:nvSpPr>
        <p:spPr>
          <a:xfrm>
            <a:off x="179512" y="980728"/>
            <a:ext cx="8589838" cy="3024188"/>
          </a:xfrm>
        </p:spPr>
        <p:txBody>
          <a:bodyPr/>
          <a:lstStyle/>
          <a:p>
            <a:pPr eaLnBrk="1" hangingPunct="1"/>
            <a:r>
              <a:rPr lang="el-GR" sz="2400" b="1" dirty="0">
                <a:solidFill>
                  <a:schemeClr val="bg1"/>
                </a:solidFill>
                <a:latin typeface="Comic Sans MS" pitchFamily="66" charset="0"/>
              </a:rPr>
              <a:t>ως ψυκτικό υγρό </a:t>
            </a:r>
          </a:p>
          <a:p>
            <a:pPr eaLnBrk="1" hangingPunct="1"/>
            <a:r>
              <a:rPr lang="el-GR" sz="2400" b="1" dirty="0">
                <a:solidFill>
                  <a:schemeClr val="bg1"/>
                </a:solidFill>
                <a:latin typeface="Comic Sans MS" pitchFamily="66" charset="0"/>
              </a:rPr>
              <a:t>για το πλύσιμο μηχανημάτων, σκευών και πρώτων υλών</a:t>
            </a:r>
          </a:p>
          <a:p>
            <a:pPr eaLnBrk="1" hangingPunct="1"/>
            <a:r>
              <a:rPr lang="el-GR" sz="2400" b="1" dirty="0" smtClean="0">
                <a:solidFill>
                  <a:schemeClr val="bg1"/>
                </a:solidFill>
                <a:latin typeface="Comic Sans MS" pitchFamily="66" charset="0"/>
              </a:rPr>
              <a:t>στη μεταλλουργία</a:t>
            </a:r>
            <a:endParaRPr lang="el-GR" sz="2400" b="1" dirty="0">
              <a:solidFill>
                <a:schemeClr val="bg1"/>
              </a:solidFill>
              <a:latin typeface="Comic Sans MS" pitchFamily="66" charset="0"/>
            </a:endParaRPr>
          </a:p>
          <a:p>
            <a:pPr eaLnBrk="1" hangingPunct="1"/>
            <a:r>
              <a:rPr lang="el-GR" sz="2400" b="1" dirty="0" smtClean="0">
                <a:solidFill>
                  <a:schemeClr val="bg1"/>
                </a:solidFill>
                <a:latin typeface="Comic Sans MS" pitchFamily="66" charset="0"/>
              </a:rPr>
              <a:t>σε </a:t>
            </a:r>
            <a:r>
              <a:rPr lang="el-GR" sz="2400" b="1" dirty="0">
                <a:solidFill>
                  <a:schemeClr val="bg1"/>
                </a:solidFill>
                <a:latin typeface="Comic Sans MS" pitchFamily="66" charset="0"/>
              </a:rPr>
              <a:t>πολλά προϊόντα</a:t>
            </a:r>
          </a:p>
          <a:p>
            <a:pPr eaLnBrk="1" hangingPunct="1"/>
            <a:r>
              <a:rPr lang="el-GR" sz="2400" b="1" dirty="0" smtClean="0">
                <a:solidFill>
                  <a:schemeClr val="bg1"/>
                </a:solidFill>
                <a:latin typeface="Comic Sans MS" pitchFamily="66" charset="0"/>
              </a:rPr>
              <a:t>στις  </a:t>
            </a:r>
            <a:r>
              <a:rPr lang="el-GR" sz="2400" b="1" dirty="0">
                <a:solidFill>
                  <a:schemeClr val="bg1"/>
                </a:solidFill>
                <a:latin typeface="Comic Sans MS" pitchFamily="66" charset="0"/>
              </a:rPr>
              <a:t>μονάδες παραγωγής ενέργειας με υδατοπτώσεις (περίπου το 60 </a:t>
            </a:r>
            <a:r>
              <a:rPr lang="el-GR" sz="2400" b="1" dirty="0" smtClean="0">
                <a:solidFill>
                  <a:schemeClr val="bg1"/>
                </a:solidFill>
                <a:latin typeface="Comic Sans MS" pitchFamily="66" charset="0"/>
              </a:rPr>
              <a:t>%)</a:t>
            </a:r>
            <a:endParaRPr lang="en-US" sz="2400" b="1" dirty="0" smtClean="0">
              <a:solidFill>
                <a:schemeClr val="bg1"/>
              </a:solidFill>
              <a:latin typeface="Comic Sans MS" pitchFamily="66" charset="0"/>
            </a:endParaRPr>
          </a:p>
        </p:txBody>
      </p:sp>
      <p:pic>
        <p:nvPicPr>
          <p:cNvPr id="18436" name="Picture 4" descr="AN0095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229100"/>
            <a:ext cx="2206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D081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00485"/>
            <a:ext cx="1583978" cy="161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AG00180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5334000"/>
            <a:ext cx="320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BS0117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789040"/>
            <a:ext cx="1066610" cy="176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Αντικείμενο 1"/>
          <p:cNvPicPr>
            <a:picLocks noChangeAspect="true"/>
          </p:cNvPicPr>
          <p:nvPr/>
        </p:nvPicPr>
        <p:blipFill>
          <a:blip r:embed="rId7" cstate="print"/>
          <a:stretch>
            <a:fillRect/>
          </a:stretch>
        </p:blipFill>
        <p:spPr>
          <a:xfrm>
            <a:off x="2140726" y="3889672"/>
            <a:ext cx="3042915" cy="1987600"/>
          </a:xfrm>
          <a:prstGeom prst="rec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dissolve">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dissolve">
                                      <p:cBhvr>
                                        <p:cTn id="2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260648"/>
            <a:ext cx="8229600" cy="634082"/>
          </a:xfrm>
        </p:spPr>
        <p:txBody>
          <a:bodyPr/>
          <a:lstStyle/>
          <a:p>
            <a:pPr eaLnBrk="1" hangingPunct="1"/>
            <a:r>
              <a:rPr lang="el-GR" sz="3600" b="1" dirty="0" smtClean="0">
                <a:solidFill>
                  <a:srgbClr val="00FFFF"/>
                </a:solidFill>
                <a:latin typeface="Comic Sans MS" pitchFamily="66" charset="0"/>
              </a:rPr>
              <a:t>3. Γεωργική χρήση του νερού</a:t>
            </a:r>
            <a:endParaRPr lang="en-US" sz="3600" b="1" dirty="0" smtClean="0">
              <a:solidFill>
                <a:srgbClr val="00FFFF"/>
              </a:solidFill>
              <a:latin typeface="Comic Sans MS" pitchFamily="66" charset="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68" y="1171777"/>
            <a:ext cx="3075384" cy="270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90" y="1227816"/>
            <a:ext cx="2637371" cy="26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07" y="4243305"/>
            <a:ext cx="1222922" cy="113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138" y="5738900"/>
            <a:ext cx="1265891" cy="103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098" y="5032879"/>
            <a:ext cx="1354324" cy="10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7"/>
          <p:cNvSpPr>
            <a:spLocks noChangeArrowheads="1"/>
          </p:cNvSpPr>
          <p:nvPr/>
        </p:nvSpPr>
        <p:spPr bwMode="auto">
          <a:xfrm>
            <a:off x="3353754" y="4454113"/>
            <a:ext cx="2375817" cy="1124743"/>
          </a:xfrm>
          <a:prstGeom prst="cloudCallout">
            <a:avLst>
              <a:gd name="adj1" fmla="val -24454"/>
              <a:gd name="adj2" fmla="val 36995"/>
            </a:avLst>
          </a:prstGeom>
          <a:solidFill>
            <a:schemeClr val="accent1"/>
          </a:solidFill>
          <a:ln w="9525">
            <a:solidFill>
              <a:schemeClr val="tx1"/>
            </a:solidFill>
            <a:round/>
            <a:headEnd/>
            <a:tailEnd/>
          </a:ln>
        </p:spPr>
        <p:txBody>
          <a:bodyPr/>
          <a:lstStyle/>
          <a:p>
            <a:pPr algn="ctr"/>
            <a:r>
              <a:rPr lang="el-GR" sz="2000" b="1" dirty="0">
                <a:solidFill>
                  <a:schemeClr val="accent2"/>
                </a:solidFill>
              </a:rPr>
              <a:t>Τεχνητή βροχή ή;</a:t>
            </a:r>
            <a:r>
              <a:rPr lang="el-GR" sz="2000" b="1" dirty="0">
                <a:solidFill>
                  <a:srgbClr val="00FFFF"/>
                </a:solidFill>
              </a:rPr>
              <a:t> </a:t>
            </a:r>
            <a:endParaRPr lang="en-US" sz="2000" dirty="0"/>
          </a:p>
        </p:txBody>
      </p:sp>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8973" y="4188221"/>
            <a:ext cx="3185025" cy="238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4396865" y="5846123"/>
            <a:ext cx="2665413" cy="70788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l-GR" sz="2000" b="1" dirty="0">
                <a:solidFill>
                  <a:schemeClr val="accent1"/>
                </a:solidFill>
              </a:rPr>
              <a:t>Άρδευση σε σταγόνες</a:t>
            </a:r>
            <a:r>
              <a:rPr lang="el-GR" sz="1600" dirty="0">
                <a:solidFill>
                  <a:schemeClr val="accent1"/>
                </a:solidFill>
              </a:rPr>
              <a:t>;</a:t>
            </a:r>
            <a:endParaRPr lang="en-US" sz="1600"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5536"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l-GR" sz="2800" b="1" dirty="0">
                <a:solidFill>
                  <a:srgbClr val="00FFFF"/>
                </a:solidFill>
              </a:rPr>
              <a:t>ΚΑΚΗ ΔΙΑΧΕΙΡΙΣΗ ΤΟΥ ΝΕΡΟΥ ΣΤΗ ΓΕΩΡΓΙΑ</a:t>
            </a:r>
            <a:r>
              <a:rPr lang="el-GR" sz="2800" dirty="0">
                <a:solidFill>
                  <a:schemeClr val="tx2"/>
                </a:solidFill>
                <a:latin typeface="Arial" charset="0"/>
              </a:rPr>
              <a:t> </a:t>
            </a:r>
            <a:endParaRPr lang="en-US" sz="2800" dirty="0">
              <a:solidFill>
                <a:schemeClr val="tx2"/>
              </a:solidFill>
              <a:latin typeface="Arial" charset="0"/>
            </a:endParaRPr>
          </a:p>
        </p:txBody>
      </p:sp>
      <p:sp>
        <p:nvSpPr>
          <p:cNvPr id="15363" name="Rectangle 5"/>
          <p:cNvSpPr>
            <a:spLocks noChangeArrowheads="1"/>
          </p:cNvSpPr>
          <p:nvPr/>
        </p:nvSpPr>
        <p:spPr bwMode="auto">
          <a:xfrm>
            <a:off x="241300" y="2349500"/>
            <a:ext cx="89027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l-GR" sz="2800" b="1" dirty="0">
                <a:solidFill>
                  <a:schemeClr val="bg1"/>
                </a:solidFill>
              </a:rPr>
              <a:t>Ακατάλληλες μέθοδοι άρδευσης </a:t>
            </a:r>
          </a:p>
          <a:p>
            <a:pPr marL="2335213" indent="-539750">
              <a:spcBef>
                <a:spcPct val="20000"/>
              </a:spcBef>
              <a:buFont typeface="Wingdings" pitchFamily="2" charset="2"/>
              <a:buChar char="Ø"/>
            </a:pPr>
            <a:r>
              <a:rPr lang="el-GR" sz="2800" b="1" dirty="0">
                <a:solidFill>
                  <a:srgbClr val="FFFF00"/>
                </a:solidFill>
              </a:rPr>
              <a:t>σπατάλη νερού </a:t>
            </a:r>
          </a:p>
          <a:p>
            <a:pPr marL="342900" indent="-342900">
              <a:spcBef>
                <a:spcPct val="20000"/>
              </a:spcBef>
              <a:buFontTx/>
              <a:buChar char="•"/>
            </a:pPr>
            <a:r>
              <a:rPr lang="el-GR" sz="2800" b="1" dirty="0">
                <a:solidFill>
                  <a:schemeClr val="bg1"/>
                </a:solidFill>
              </a:rPr>
              <a:t>Ελλιπής αποστράγγιση των υδάτων </a:t>
            </a:r>
          </a:p>
          <a:p>
            <a:pPr marL="1795463" indent="539750">
              <a:spcBef>
                <a:spcPct val="20000"/>
              </a:spcBef>
              <a:buFont typeface="Wingdings" pitchFamily="2" charset="2"/>
              <a:buChar char="Ø"/>
            </a:pPr>
            <a:r>
              <a:rPr lang="el-GR" sz="2800" b="1" dirty="0" smtClean="0">
                <a:solidFill>
                  <a:srgbClr val="FFFF00"/>
                </a:solidFill>
              </a:rPr>
              <a:t>αλατοποίηση </a:t>
            </a:r>
            <a:r>
              <a:rPr lang="el-GR" sz="2800" b="1" dirty="0">
                <a:solidFill>
                  <a:srgbClr val="FFFF00"/>
                </a:solidFill>
              </a:rPr>
              <a:t>του εδάφους</a:t>
            </a:r>
            <a:r>
              <a:rPr lang="el-GR" sz="2800" b="1" dirty="0">
                <a:solidFill>
                  <a:srgbClr val="00FFFF"/>
                </a:solidFill>
              </a:rPr>
              <a:t> </a:t>
            </a:r>
          </a:p>
          <a:p>
            <a:pPr marL="342900" indent="-342900">
              <a:spcBef>
                <a:spcPct val="20000"/>
              </a:spcBef>
              <a:buFontTx/>
              <a:buChar char="•"/>
            </a:pPr>
            <a:r>
              <a:rPr lang="el-GR" sz="2800" b="1" dirty="0" err="1">
                <a:solidFill>
                  <a:schemeClr val="bg1"/>
                </a:solidFill>
              </a:rPr>
              <a:t>Υπεράντληση</a:t>
            </a:r>
            <a:r>
              <a:rPr lang="el-GR" sz="2800" b="1" dirty="0">
                <a:solidFill>
                  <a:schemeClr val="bg1"/>
                </a:solidFill>
              </a:rPr>
              <a:t> των υπόγειων υδάτων </a:t>
            </a:r>
          </a:p>
          <a:p>
            <a:pPr marL="1795463" indent="539750">
              <a:spcBef>
                <a:spcPct val="20000"/>
              </a:spcBef>
              <a:buFont typeface="Wingdings" pitchFamily="2" charset="2"/>
              <a:buChar char="Ø"/>
            </a:pPr>
            <a:r>
              <a:rPr lang="el-GR" sz="2800" b="1" dirty="0" smtClean="0">
                <a:solidFill>
                  <a:srgbClr val="FFFF00"/>
                </a:solidFill>
              </a:rPr>
              <a:t>κατολισθήσεις </a:t>
            </a:r>
            <a:r>
              <a:rPr lang="el-GR" sz="2800" b="1" dirty="0">
                <a:solidFill>
                  <a:srgbClr val="FFFF00"/>
                </a:solidFill>
              </a:rPr>
              <a:t>εδαφών</a:t>
            </a:r>
            <a:r>
              <a:rPr lang="el-GR" sz="3200" dirty="0">
                <a:latin typeface="Arial" charset="0"/>
              </a:rPr>
              <a:t>  </a:t>
            </a:r>
            <a:endParaRPr lang="en-US" sz="32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2"/>
          <p:cNvSpPr txBox="1">
            <a:spLocks noChangeArrowheads="1"/>
          </p:cNvSpPr>
          <p:nvPr/>
        </p:nvSpPr>
        <p:spPr bwMode="auto">
          <a:xfrm>
            <a:off x="364761" y="1988840"/>
            <a:ext cx="842486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l-GR" sz="2800" b="1" dirty="0">
                <a:solidFill>
                  <a:schemeClr val="bg1"/>
                </a:solidFill>
              </a:rPr>
              <a:t>Μετά τη μελέτη αυτού του κεφαλαίου θα μπορείς</a:t>
            </a:r>
            <a:r>
              <a:rPr lang="el-GR" sz="2800" b="1" dirty="0" smtClean="0">
                <a:solidFill>
                  <a:schemeClr val="bg1"/>
                </a:solidFill>
              </a:rPr>
              <a:t>:</a:t>
            </a:r>
          </a:p>
          <a:p>
            <a:pPr algn="ctr" eaLnBrk="1" hangingPunct="1"/>
            <a:endParaRPr lang="en-US" sz="2800" b="1" dirty="0">
              <a:solidFill>
                <a:schemeClr val="bg1"/>
              </a:solidFill>
            </a:endParaRPr>
          </a:p>
          <a:p>
            <a:pPr marL="441325" indent="-441325" eaLnBrk="1" hangingPunct="1">
              <a:tabLst>
                <a:tab pos="441325" algn="l"/>
              </a:tabLst>
            </a:pPr>
            <a:r>
              <a:rPr lang="el-GR" sz="2400" b="1" dirty="0">
                <a:solidFill>
                  <a:schemeClr val="bg1"/>
                </a:solidFill>
              </a:rPr>
              <a:t>1. Να εκτιμάς τη μεγάλη σημασία του νερού για τη δημιουργία και για τη διατήρηση της ζωής στον πλανήτη. </a:t>
            </a:r>
          </a:p>
          <a:p>
            <a:pPr marL="441325" indent="-441325" eaLnBrk="1" hangingPunct="1">
              <a:tabLst>
                <a:tab pos="441325" algn="l"/>
              </a:tabLst>
            </a:pPr>
            <a:r>
              <a:rPr lang="el-GR" sz="2400" b="1" dirty="0" smtClean="0">
                <a:solidFill>
                  <a:schemeClr val="bg1"/>
                </a:solidFill>
              </a:rPr>
              <a:t>2. </a:t>
            </a:r>
            <a:r>
              <a:rPr lang="el-GR" sz="2400" b="1" dirty="0">
                <a:solidFill>
                  <a:schemeClr val="bg1"/>
                </a:solidFill>
              </a:rPr>
              <a:t>Να απαριθμείς τις καθημερινές ανάγκες του ανθρώπου σε νερό.</a:t>
            </a:r>
            <a:endParaRPr lang="en-US" sz="2400" b="1" dirty="0">
              <a:solidFill>
                <a:schemeClr val="bg1"/>
              </a:solidFill>
            </a:endParaRPr>
          </a:p>
        </p:txBody>
      </p:sp>
      <p:sp>
        <p:nvSpPr>
          <p:cNvPr id="2061" name="Text Box 13"/>
          <p:cNvSpPr txBox="1">
            <a:spLocks noChangeArrowheads="1"/>
          </p:cNvSpPr>
          <p:nvPr/>
        </p:nvSpPr>
        <p:spPr bwMode="auto">
          <a:xfrm>
            <a:off x="611188" y="260648"/>
            <a:ext cx="7704137" cy="762000"/>
          </a:xfrm>
          <a:prstGeom prst="rect">
            <a:avLst/>
          </a:prstGeom>
          <a:noFill/>
          <a:ln w="9525">
            <a:noFill/>
            <a:miter lim="800000"/>
            <a:headEnd/>
            <a:tailEnd/>
          </a:ln>
          <a:effectLst/>
        </p:spPr>
        <p:txBody>
          <a:bodyPr>
            <a:spAutoFit/>
          </a:bodyPr>
          <a:lstStyle/>
          <a:p>
            <a:pPr algn="ctr">
              <a:spcBef>
                <a:spcPct val="50000"/>
              </a:spcBef>
              <a:defRPr/>
            </a:pPr>
            <a:r>
              <a:rPr lang="el-GR" sz="4400" b="1" dirty="0">
                <a:solidFill>
                  <a:srgbClr val="FFC000"/>
                </a:solidFill>
                <a:effectLst>
                  <a:outerShdw blurRad="38100" dist="38100" dir="2700000" algn="tl">
                    <a:srgbClr val="000000"/>
                  </a:outerShdw>
                </a:effectLst>
              </a:rPr>
              <a:t>2.1  Το νερό στη ζωή μας</a:t>
            </a:r>
            <a:r>
              <a:rPr lang="en-US" sz="4000" b="1" dirty="0">
                <a:solidFill>
                  <a:srgbClr val="FFC000"/>
                </a:solidFill>
              </a:rPr>
              <a:t> </a:t>
            </a:r>
          </a:p>
        </p:txBody>
      </p:sp>
      <p:sp>
        <p:nvSpPr>
          <p:cNvPr id="2052" name="Text Box 14"/>
          <p:cNvSpPr txBox="1">
            <a:spLocks noChangeArrowheads="1"/>
          </p:cNvSpPr>
          <p:nvPr/>
        </p:nvSpPr>
        <p:spPr bwMode="auto">
          <a:xfrm>
            <a:off x="0" y="62372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l-GR" sz="2800" i="1" dirty="0" smtClean="0">
                <a:solidFill>
                  <a:schemeClr val="bg1"/>
                </a:solidFill>
                <a:sym typeface="Webdings" pitchFamily="18" charset="2"/>
              </a:rPr>
              <a:t></a:t>
            </a:r>
            <a:r>
              <a:rPr lang="el-GR" sz="2000" b="1" i="1" dirty="0" smtClean="0">
                <a:solidFill>
                  <a:schemeClr val="bg1"/>
                </a:solidFill>
              </a:rPr>
              <a:t> </a:t>
            </a:r>
            <a:r>
              <a:rPr lang="el-GR" sz="2000" b="1" i="1" dirty="0">
                <a:solidFill>
                  <a:schemeClr val="bg1"/>
                </a:solidFill>
              </a:rPr>
              <a:t>αστική, βιομηχανική, γεωργική χρήση του νερού</a:t>
            </a:r>
            <a:r>
              <a:rPr lang="en-US" sz="2000" dirty="0">
                <a:latin typeface="Arial"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env-edu.gr/documents/images/Wat-Th-I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15" y="1988840"/>
            <a:ext cx="8690015" cy="44644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txBox="1">
            <a:spLocks noChangeArrowheads="1"/>
          </p:cNvSpPr>
          <p:nvPr/>
        </p:nvSpPr>
        <p:spPr>
          <a:xfrm>
            <a:off x="489154" y="33265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l-GR" sz="3600" dirty="0" smtClean="0">
                <a:solidFill>
                  <a:srgbClr val="00FFFF"/>
                </a:solidFill>
                <a:latin typeface="Comic Sans MS" pitchFamily="66" charset="0"/>
              </a:rPr>
              <a:t>Τα ποσοστά κατανάλωσης του νερού σε διάφορες χώρες</a:t>
            </a:r>
            <a:endParaRPr lang="en-US" sz="3600" dirty="0" smtClean="0">
              <a:solidFill>
                <a:srgbClr val="00FFFF"/>
              </a:solidFill>
              <a:latin typeface="Comic Sans MS" pitchFamily="66" charset="0"/>
            </a:endParaRPr>
          </a:p>
        </p:txBody>
      </p:sp>
    </p:spTree>
    <p:extLst>
      <p:ext uri="{BB962C8B-B14F-4D97-AF65-F5344CB8AC3E}">
        <p14:creationId xmlns:p14="http://schemas.microsoft.com/office/powerpoint/2010/main" val="2691500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9" name="Picture 1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307850"/>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0" name="Picture 14"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07850"/>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1" name="Picture 15"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07850"/>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2" name="Picture 16" descr="Untitle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307850"/>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3" name="Picture 17" descr="Untitled-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307850"/>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4" name="Picture 18" descr="Untitled-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7721" y="2049428"/>
            <a:ext cx="1505551" cy="1154256"/>
          </a:xfrm>
          <a:prstGeom prst="rect">
            <a:avLst/>
          </a:prstGeom>
          <a:noFill/>
          <a:extLst>
            <a:ext uri="{909E8E84-426E-40DD-AFC4-6F175D3DCCD1}">
              <a14:hiddenFill xmlns:a14="http://schemas.microsoft.com/office/drawing/2010/main">
                <a:solidFill>
                  <a:srgbClr val="FFFFFF"/>
                </a:solidFill>
              </a14:hiddenFill>
            </a:ext>
          </a:extLst>
        </p:spPr>
      </p:pic>
      <p:pic>
        <p:nvPicPr>
          <p:cNvPr id="75795" name="Picture 19" descr="Untitled-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1049" y="2049428"/>
            <a:ext cx="1505551" cy="1154256"/>
          </a:xfrm>
          <a:prstGeom prst="rect">
            <a:avLst/>
          </a:prstGeom>
          <a:noFill/>
          <a:extLst>
            <a:ext uri="{909E8E84-426E-40DD-AFC4-6F175D3DCCD1}">
              <a14:hiddenFill xmlns:a14="http://schemas.microsoft.com/office/drawing/2010/main">
                <a:solidFill>
                  <a:srgbClr val="FFFFFF"/>
                </a:solidFill>
              </a14:hiddenFill>
            </a:ext>
          </a:extLst>
        </p:spPr>
      </p:pic>
      <p:pic>
        <p:nvPicPr>
          <p:cNvPr id="75796" name="Picture 20" descr="Untitled-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2024028"/>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7" name="Picture 21" descr="Untitled-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024028"/>
            <a:ext cx="15240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5798" name="Picture 22" descr="Untitled-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2049428"/>
            <a:ext cx="1524000" cy="1168400"/>
          </a:xfrm>
          <a:prstGeom prst="rect">
            <a:avLst/>
          </a:prstGeom>
          <a:noFill/>
          <a:extLst>
            <a:ext uri="{909E8E84-426E-40DD-AFC4-6F175D3DCCD1}">
              <a14:hiddenFill xmlns:a14="http://schemas.microsoft.com/office/drawing/2010/main">
                <a:solidFill>
                  <a:srgbClr val="FFFFFF"/>
                </a:solidFill>
              </a14:hiddenFill>
            </a:ext>
          </a:extLst>
        </p:spPr>
      </p:pic>
      <p:sp>
        <p:nvSpPr>
          <p:cNvPr id="75800" name="Text Box 24"/>
          <p:cNvSpPr txBox="1">
            <a:spLocks noChangeArrowheads="1"/>
          </p:cNvSpPr>
          <p:nvPr/>
        </p:nvSpPr>
        <p:spPr bwMode="auto">
          <a:xfrm>
            <a:off x="304800" y="254906"/>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solidFill>
                  <a:schemeClr val="bg1"/>
                </a:solidFill>
              </a:rPr>
              <a:t>Γι</a:t>
            </a:r>
            <a:r>
              <a:rPr lang="en-US" sz="2400" dirty="0">
                <a:solidFill>
                  <a:schemeClr val="bg1"/>
                </a:solidFill>
              </a:rPr>
              <a:t>α την παραγωγή όλων των φυσικών, γεωργικών και βιομηχανικών υλικών και προϊόντων απαιτούνται τεράστιες ποσότητες νερού</a:t>
            </a:r>
            <a:r>
              <a:rPr lang="en-US" sz="2400" dirty="0" smtClean="0">
                <a:solidFill>
                  <a:schemeClr val="bg1"/>
                </a:solidFill>
              </a:rPr>
              <a:t>.</a:t>
            </a:r>
            <a:endParaRPr lang="el-GR" sz="2400" dirty="0">
              <a:solidFill>
                <a:schemeClr val="bg1"/>
              </a:solidFill>
            </a:endParaRPr>
          </a:p>
        </p:txBody>
      </p:sp>
      <p:sp>
        <p:nvSpPr>
          <p:cNvPr id="75801" name="Text Box 25"/>
          <p:cNvSpPr txBox="1">
            <a:spLocks noChangeArrowheads="1"/>
          </p:cNvSpPr>
          <p:nvPr/>
        </p:nvSpPr>
        <p:spPr bwMode="auto">
          <a:xfrm>
            <a:off x="1524000" y="2887628"/>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a:t>
            </a:r>
            <a:endParaRPr lang="en-US" sz="1600">
              <a:solidFill>
                <a:schemeClr val="bg1"/>
              </a:solidFill>
              <a:latin typeface="Arial Black" pitchFamily="34" charset="0"/>
            </a:endParaRPr>
          </a:p>
        </p:txBody>
      </p:sp>
      <p:sp>
        <p:nvSpPr>
          <p:cNvPr id="75802" name="Text Box 26"/>
          <p:cNvSpPr txBox="1">
            <a:spLocks noChangeArrowheads="1"/>
          </p:cNvSpPr>
          <p:nvPr/>
        </p:nvSpPr>
        <p:spPr bwMode="auto">
          <a:xfrm>
            <a:off x="1122363" y="512223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 Κ</a:t>
            </a:r>
            <a:r>
              <a:rPr lang="en-US" sz="1600">
                <a:solidFill>
                  <a:schemeClr val="bg1"/>
                </a:solidFill>
                <a:latin typeface="Arial Black" pitchFamily="34" charset="0"/>
              </a:rPr>
              <a:t>g</a:t>
            </a:r>
          </a:p>
        </p:txBody>
      </p:sp>
      <p:sp>
        <p:nvSpPr>
          <p:cNvPr id="75803" name="Text Box 27"/>
          <p:cNvSpPr txBox="1">
            <a:spLocks noChangeArrowheads="1"/>
          </p:cNvSpPr>
          <p:nvPr/>
        </p:nvSpPr>
        <p:spPr bwMode="auto">
          <a:xfrm>
            <a:off x="2895600" y="512223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 Κ</a:t>
            </a:r>
            <a:r>
              <a:rPr lang="en-US" sz="1600">
                <a:solidFill>
                  <a:schemeClr val="bg1"/>
                </a:solidFill>
                <a:latin typeface="Arial Black" pitchFamily="34" charset="0"/>
              </a:rPr>
              <a:t>g</a:t>
            </a:r>
          </a:p>
        </p:txBody>
      </p:sp>
      <p:sp>
        <p:nvSpPr>
          <p:cNvPr id="75804" name="Text Box 28"/>
          <p:cNvSpPr txBox="1">
            <a:spLocks noChangeArrowheads="1"/>
          </p:cNvSpPr>
          <p:nvPr/>
        </p:nvSpPr>
        <p:spPr bwMode="auto">
          <a:xfrm>
            <a:off x="4743946" y="512223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5" name="Text Box 29"/>
          <p:cNvSpPr txBox="1">
            <a:spLocks noChangeArrowheads="1"/>
          </p:cNvSpPr>
          <p:nvPr/>
        </p:nvSpPr>
        <p:spPr bwMode="auto">
          <a:xfrm>
            <a:off x="6400800" y="512223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6" name="Text Box 30"/>
          <p:cNvSpPr txBox="1">
            <a:spLocks noChangeArrowheads="1"/>
          </p:cNvSpPr>
          <p:nvPr/>
        </p:nvSpPr>
        <p:spPr bwMode="auto">
          <a:xfrm>
            <a:off x="8200330" y="512223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8" name="Text Box 32"/>
          <p:cNvSpPr txBox="1">
            <a:spLocks noChangeArrowheads="1"/>
          </p:cNvSpPr>
          <p:nvPr/>
        </p:nvSpPr>
        <p:spPr bwMode="auto">
          <a:xfrm>
            <a:off x="2895600" y="281142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9" name="Text Box 33"/>
          <p:cNvSpPr txBox="1">
            <a:spLocks noChangeArrowheads="1"/>
          </p:cNvSpPr>
          <p:nvPr/>
        </p:nvSpPr>
        <p:spPr bwMode="auto">
          <a:xfrm>
            <a:off x="4648200" y="281142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 Κ</a:t>
            </a:r>
            <a:r>
              <a:rPr lang="en-US" sz="1600">
                <a:solidFill>
                  <a:schemeClr val="bg1"/>
                </a:solidFill>
                <a:latin typeface="Arial Black" pitchFamily="34" charset="0"/>
              </a:rPr>
              <a:t>g</a:t>
            </a:r>
          </a:p>
        </p:txBody>
      </p:sp>
      <p:sp>
        <p:nvSpPr>
          <p:cNvPr id="75810" name="Text Box 34"/>
          <p:cNvSpPr txBox="1">
            <a:spLocks noChangeArrowheads="1"/>
          </p:cNvSpPr>
          <p:nvPr/>
        </p:nvSpPr>
        <p:spPr bwMode="auto">
          <a:xfrm>
            <a:off x="6470650" y="2811428"/>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11" name="Text Box 35"/>
          <p:cNvSpPr txBox="1">
            <a:spLocks noChangeArrowheads="1"/>
          </p:cNvSpPr>
          <p:nvPr/>
        </p:nvSpPr>
        <p:spPr bwMode="auto">
          <a:xfrm>
            <a:off x="707009" y="3203684"/>
            <a:ext cx="83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1800" b="1" i="1" dirty="0">
                <a:solidFill>
                  <a:schemeClr val="bg1"/>
                </a:solidFill>
              </a:rPr>
              <a:t>150 </a:t>
            </a:r>
            <a:r>
              <a:rPr lang="en-US" sz="1800" b="1" i="1" dirty="0">
                <a:solidFill>
                  <a:schemeClr val="bg1"/>
                </a:solidFill>
              </a:rPr>
              <a:t>L</a:t>
            </a:r>
          </a:p>
        </p:txBody>
      </p:sp>
      <p:sp>
        <p:nvSpPr>
          <p:cNvPr id="75812" name="Text Box 36"/>
          <p:cNvSpPr txBox="1">
            <a:spLocks noChangeArrowheads="1"/>
          </p:cNvSpPr>
          <p:nvPr/>
        </p:nvSpPr>
        <p:spPr bwMode="auto">
          <a:xfrm>
            <a:off x="2383409" y="3203684"/>
            <a:ext cx="83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25</a:t>
            </a:r>
            <a:r>
              <a:rPr lang="el-GR" sz="1800" b="1" i="1" dirty="0">
                <a:solidFill>
                  <a:schemeClr val="bg1"/>
                </a:solidFill>
              </a:rPr>
              <a:t>0 </a:t>
            </a:r>
            <a:r>
              <a:rPr lang="en-US" sz="1800" b="1" i="1" dirty="0">
                <a:solidFill>
                  <a:schemeClr val="bg1"/>
                </a:solidFill>
              </a:rPr>
              <a:t>L</a:t>
            </a:r>
          </a:p>
        </p:txBody>
      </p:sp>
      <p:sp>
        <p:nvSpPr>
          <p:cNvPr id="75813" name="Text Box 37"/>
          <p:cNvSpPr txBox="1">
            <a:spLocks noChangeArrowheads="1"/>
          </p:cNvSpPr>
          <p:nvPr/>
        </p:nvSpPr>
        <p:spPr bwMode="auto">
          <a:xfrm>
            <a:off x="4136009" y="3203684"/>
            <a:ext cx="83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30</a:t>
            </a:r>
            <a:r>
              <a:rPr lang="el-GR" sz="1800" b="1" i="1" dirty="0">
                <a:solidFill>
                  <a:schemeClr val="bg1"/>
                </a:solidFill>
              </a:rPr>
              <a:t>0 </a:t>
            </a:r>
            <a:r>
              <a:rPr lang="en-US" sz="1800" b="1" i="1" dirty="0">
                <a:solidFill>
                  <a:schemeClr val="bg1"/>
                </a:solidFill>
              </a:rPr>
              <a:t>L</a:t>
            </a:r>
          </a:p>
        </p:txBody>
      </p:sp>
      <p:sp>
        <p:nvSpPr>
          <p:cNvPr id="75814" name="Text Box 38"/>
          <p:cNvSpPr txBox="1">
            <a:spLocks noChangeArrowheads="1"/>
          </p:cNvSpPr>
          <p:nvPr/>
        </p:nvSpPr>
        <p:spPr bwMode="auto">
          <a:xfrm>
            <a:off x="5888609" y="3203684"/>
            <a:ext cx="83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60</a:t>
            </a:r>
            <a:r>
              <a:rPr lang="el-GR" sz="1800" b="1" i="1" dirty="0">
                <a:solidFill>
                  <a:schemeClr val="bg1"/>
                </a:solidFill>
              </a:rPr>
              <a:t>0 </a:t>
            </a:r>
            <a:r>
              <a:rPr lang="en-US" sz="1800" b="1" i="1" dirty="0">
                <a:solidFill>
                  <a:schemeClr val="bg1"/>
                </a:solidFill>
              </a:rPr>
              <a:t>L</a:t>
            </a:r>
          </a:p>
        </p:txBody>
      </p:sp>
      <p:sp>
        <p:nvSpPr>
          <p:cNvPr id="75815" name="Text Box 39"/>
          <p:cNvSpPr txBox="1">
            <a:spLocks noChangeArrowheads="1"/>
          </p:cNvSpPr>
          <p:nvPr/>
        </p:nvSpPr>
        <p:spPr bwMode="auto">
          <a:xfrm>
            <a:off x="7578134" y="3203684"/>
            <a:ext cx="1074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1.00</a:t>
            </a:r>
            <a:r>
              <a:rPr lang="el-GR" sz="1800" b="1" i="1" dirty="0">
                <a:solidFill>
                  <a:schemeClr val="bg1"/>
                </a:solidFill>
              </a:rPr>
              <a:t>0 </a:t>
            </a:r>
            <a:r>
              <a:rPr lang="en-US" sz="1800" b="1" i="1" dirty="0">
                <a:solidFill>
                  <a:schemeClr val="bg1"/>
                </a:solidFill>
              </a:rPr>
              <a:t>L</a:t>
            </a:r>
          </a:p>
        </p:txBody>
      </p:sp>
      <p:sp>
        <p:nvSpPr>
          <p:cNvPr id="75816" name="Text Box 40"/>
          <p:cNvSpPr txBox="1">
            <a:spLocks noChangeArrowheads="1"/>
          </p:cNvSpPr>
          <p:nvPr/>
        </p:nvSpPr>
        <p:spPr bwMode="auto">
          <a:xfrm>
            <a:off x="643934" y="5450850"/>
            <a:ext cx="1074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1.20</a:t>
            </a:r>
            <a:r>
              <a:rPr lang="el-GR" sz="1800" b="1" i="1" dirty="0">
                <a:solidFill>
                  <a:schemeClr val="bg1"/>
                </a:solidFill>
              </a:rPr>
              <a:t>0 </a:t>
            </a:r>
            <a:r>
              <a:rPr lang="en-US" sz="1800" b="1" i="1" dirty="0">
                <a:solidFill>
                  <a:schemeClr val="bg1"/>
                </a:solidFill>
              </a:rPr>
              <a:t>L</a:t>
            </a:r>
          </a:p>
        </p:txBody>
      </p:sp>
      <p:sp>
        <p:nvSpPr>
          <p:cNvPr id="75817" name="Text Box 41"/>
          <p:cNvSpPr txBox="1">
            <a:spLocks noChangeArrowheads="1"/>
          </p:cNvSpPr>
          <p:nvPr/>
        </p:nvSpPr>
        <p:spPr bwMode="auto">
          <a:xfrm>
            <a:off x="2320334" y="5450850"/>
            <a:ext cx="1074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2.00</a:t>
            </a:r>
            <a:r>
              <a:rPr lang="el-GR" sz="1800" b="1" i="1" dirty="0">
                <a:solidFill>
                  <a:schemeClr val="bg1"/>
                </a:solidFill>
              </a:rPr>
              <a:t>0 </a:t>
            </a:r>
            <a:r>
              <a:rPr lang="en-US" sz="1800" b="1" i="1" dirty="0">
                <a:solidFill>
                  <a:schemeClr val="bg1"/>
                </a:solidFill>
              </a:rPr>
              <a:t>L</a:t>
            </a:r>
          </a:p>
        </p:txBody>
      </p:sp>
      <p:sp>
        <p:nvSpPr>
          <p:cNvPr id="75818" name="Text Box 42"/>
          <p:cNvSpPr txBox="1">
            <a:spLocks noChangeArrowheads="1"/>
          </p:cNvSpPr>
          <p:nvPr/>
        </p:nvSpPr>
        <p:spPr bwMode="auto">
          <a:xfrm>
            <a:off x="3996734" y="5450850"/>
            <a:ext cx="1074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2.50</a:t>
            </a:r>
            <a:r>
              <a:rPr lang="el-GR" sz="1800" b="1" i="1" dirty="0">
                <a:solidFill>
                  <a:schemeClr val="bg1"/>
                </a:solidFill>
              </a:rPr>
              <a:t>0 </a:t>
            </a:r>
            <a:r>
              <a:rPr lang="en-US" sz="1800" b="1" i="1" dirty="0">
                <a:solidFill>
                  <a:schemeClr val="bg1"/>
                </a:solidFill>
              </a:rPr>
              <a:t>L</a:t>
            </a:r>
          </a:p>
        </p:txBody>
      </p:sp>
      <p:sp>
        <p:nvSpPr>
          <p:cNvPr id="75819" name="Text Box 43"/>
          <p:cNvSpPr txBox="1">
            <a:spLocks noChangeArrowheads="1"/>
          </p:cNvSpPr>
          <p:nvPr/>
        </p:nvSpPr>
        <p:spPr bwMode="auto">
          <a:xfrm>
            <a:off x="5825534" y="5450850"/>
            <a:ext cx="1074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8.50</a:t>
            </a:r>
            <a:r>
              <a:rPr lang="el-GR" sz="1800" b="1" i="1" dirty="0">
                <a:solidFill>
                  <a:schemeClr val="bg1"/>
                </a:solidFill>
              </a:rPr>
              <a:t>0 </a:t>
            </a:r>
            <a:r>
              <a:rPr lang="en-US" sz="1800" b="1" i="1" dirty="0">
                <a:solidFill>
                  <a:schemeClr val="bg1"/>
                </a:solidFill>
              </a:rPr>
              <a:t>L</a:t>
            </a:r>
          </a:p>
        </p:txBody>
      </p:sp>
      <p:sp>
        <p:nvSpPr>
          <p:cNvPr id="2" name="Ορθογώνιο 1"/>
          <p:cNvSpPr/>
          <p:nvPr/>
        </p:nvSpPr>
        <p:spPr>
          <a:xfrm>
            <a:off x="611560" y="1566084"/>
            <a:ext cx="1015021" cy="369332"/>
          </a:xfrm>
          <a:prstGeom prst="rect">
            <a:avLst/>
          </a:prstGeom>
        </p:spPr>
        <p:txBody>
          <a:bodyPr wrap="none">
            <a:spAutoFit/>
          </a:bodyPr>
          <a:lstStyle/>
          <a:p>
            <a:r>
              <a:rPr lang="el-GR" b="1" dirty="0" smtClean="0">
                <a:solidFill>
                  <a:srgbClr val="00FFFF"/>
                </a:solidFill>
              </a:rPr>
              <a:t>1 αυγό </a:t>
            </a:r>
            <a:endParaRPr lang="el-GR" dirty="0"/>
          </a:p>
        </p:txBody>
      </p:sp>
      <p:sp>
        <p:nvSpPr>
          <p:cNvPr id="75820" name="Text Box 44"/>
          <p:cNvSpPr txBox="1">
            <a:spLocks noChangeArrowheads="1"/>
          </p:cNvSpPr>
          <p:nvPr/>
        </p:nvSpPr>
        <p:spPr bwMode="auto">
          <a:xfrm>
            <a:off x="7488552" y="5450850"/>
            <a:ext cx="1215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1800" b="1" i="1" dirty="0" smtClean="0">
                <a:solidFill>
                  <a:schemeClr val="bg1"/>
                </a:solidFill>
              </a:rPr>
              <a:t>20</a:t>
            </a:r>
            <a:r>
              <a:rPr lang="en-US" sz="1800" b="1" i="1" dirty="0" smtClean="0">
                <a:solidFill>
                  <a:schemeClr val="bg1"/>
                </a:solidFill>
              </a:rPr>
              <a:t>.00</a:t>
            </a:r>
            <a:r>
              <a:rPr lang="el-GR" sz="1800" b="1" i="1" dirty="0">
                <a:solidFill>
                  <a:schemeClr val="bg1"/>
                </a:solidFill>
              </a:rPr>
              <a:t>0 </a:t>
            </a:r>
            <a:r>
              <a:rPr lang="en-US" sz="1800" b="1" i="1" dirty="0">
                <a:solidFill>
                  <a:schemeClr val="bg1"/>
                </a:solidFill>
              </a:rPr>
              <a:t>L</a:t>
            </a:r>
          </a:p>
        </p:txBody>
      </p:sp>
      <p:sp>
        <p:nvSpPr>
          <p:cNvPr id="3" name="Ορθογώνιο 2"/>
          <p:cNvSpPr/>
          <p:nvPr/>
        </p:nvSpPr>
        <p:spPr>
          <a:xfrm>
            <a:off x="3635896" y="1578496"/>
            <a:ext cx="1955985"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 </a:t>
            </a:r>
            <a:r>
              <a:rPr lang="el-GR" b="1" dirty="0" smtClean="0">
                <a:solidFill>
                  <a:srgbClr val="00FFFF"/>
                </a:solidFill>
              </a:rPr>
              <a:t>καλαμπόκι </a:t>
            </a:r>
            <a:endParaRPr lang="el-GR" dirty="0"/>
          </a:p>
        </p:txBody>
      </p:sp>
      <p:sp>
        <p:nvSpPr>
          <p:cNvPr id="4" name="Ορθογώνιο 3"/>
          <p:cNvSpPr/>
          <p:nvPr/>
        </p:nvSpPr>
        <p:spPr>
          <a:xfrm>
            <a:off x="5575668" y="1556792"/>
            <a:ext cx="1588620" cy="369332"/>
          </a:xfrm>
          <a:prstGeom prst="rect">
            <a:avLst/>
          </a:prstGeom>
        </p:spPr>
        <p:txBody>
          <a:bodyPr wrap="square">
            <a:spAutoFit/>
          </a:bodyPr>
          <a:lstStyle/>
          <a:p>
            <a:pPr algn="ctr"/>
            <a:r>
              <a:rPr lang="el-GR" b="1" dirty="0" smtClean="0">
                <a:solidFill>
                  <a:srgbClr val="00FFFF"/>
                </a:solidFill>
              </a:rPr>
              <a:t>1 </a:t>
            </a:r>
            <a:r>
              <a:rPr lang="en-US" b="1" dirty="0" smtClean="0">
                <a:solidFill>
                  <a:srgbClr val="00FFFF"/>
                </a:solidFill>
              </a:rPr>
              <a:t>Kg</a:t>
            </a:r>
            <a:r>
              <a:rPr lang="el-GR" b="1" dirty="0" smtClean="0">
                <a:solidFill>
                  <a:srgbClr val="00FFFF"/>
                </a:solidFill>
              </a:rPr>
              <a:t> ψωμί </a:t>
            </a:r>
            <a:endParaRPr lang="el-GR" dirty="0"/>
          </a:p>
        </p:txBody>
      </p:sp>
      <p:sp>
        <p:nvSpPr>
          <p:cNvPr id="5" name="Ορθογώνιο 4"/>
          <p:cNvSpPr/>
          <p:nvPr/>
        </p:nvSpPr>
        <p:spPr>
          <a:xfrm>
            <a:off x="7388416" y="1556792"/>
            <a:ext cx="1576072" cy="369332"/>
          </a:xfrm>
          <a:prstGeom prst="rect">
            <a:avLst/>
          </a:prstGeom>
        </p:spPr>
        <p:txBody>
          <a:bodyPr wrap="none">
            <a:spAutoFit/>
          </a:bodyPr>
          <a:lstStyle/>
          <a:p>
            <a:r>
              <a:rPr lang="el-GR" b="1" dirty="0" smtClean="0">
                <a:solidFill>
                  <a:srgbClr val="00FFFF"/>
                </a:solidFill>
              </a:rPr>
              <a:t>1 εφημερίδα </a:t>
            </a:r>
            <a:endParaRPr lang="el-GR" dirty="0"/>
          </a:p>
        </p:txBody>
      </p:sp>
      <p:sp>
        <p:nvSpPr>
          <p:cNvPr id="6" name="Ορθογώνιο 5"/>
          <p:cNvSpPr/>
          <p:nvPr/>
        </p:nvSpPr>
        <p:spPr>
          <a:xfrm>
            <a:off x="2005448" y="1551740"/>
            <a:ext cx="1558440"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ατσάλι </a:t>
            </a:r>
            <a:endParaRPr lang="el-GR" dirty="0"/>
          </a:p>
        </p:txBody>
      </p:sp>
      <p:sp>
        <p:nvSpPr>
          <p:cNvPr id="40" name="Ορθογώνιο 39"/>
          <p:cNvSpPr/>
          <p:nvPr/>
        </p:nvSpPr>
        <p:spPr>
          <a:xfrm>
            <a:off x="-3777" y="3851756"/>
            <a:ext cx="2127505"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πορτοκάλια </a:t>
            </a:r>
            <a:endParaRPr lang="el-GR" dirty="0"/>
          </a:p>
        </p:txBody>
      </p:sp>
      <p:sp>
        <p:nvSpPr>
          <p:cNvPr id="41" name="Ορθογώνιο 40"/>
          <p:cNvSpPr/>
          <p:nvPr/>
        </p:nvSpPr>
        <p:spPr>
          <a:xfrm>
            <a:off x="2178700" y="3821306"/>
            <a:ext cx="1313180"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λάδι </a:t>
            </a:r>
            <a:endParaRPr lang="el-GR" dirty="0"/>
          </a:p>
        </p:txBody>
      </p:sp>
      <p:sp>
        <p:nvSpPr>
          <p:cNvPr id="7" name="Ορθογώνιο 6"/>
          <p:cNvSpPr/>
          <p:nvPr/>
        </p:nvSpPr>
        <p:spPr>
          <a:xfrm>
            <a:off x="5436096" y="3821306"/>
            <a:ext cx="1851789"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αλουμίνιο </a:t>
            </a:r>
            <a:endParaRPr lang="el-GR" dirty="0"/>
          </a:p>
        </p:txBody>
      </p:sp>
      <p:sp>
        <p:nvSpPr>
          <p:cNvPr id="43" name="Ορθογώνιο 42"/>
          <p:cNvSpPr/>
          <p:nvPr/>
        </p:nvSpPr>
        <p:spPr>
          <a:xfrm>
            <a:off x="7385982" y="3857276"/>
            <a:ext cx="1494320"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κρέας </a:t>
            </a:r>
            <a:endParaRPr lang="el-GR" dirty="0"/>
          </a:p>
        </p:txBody>
      </p:sp>
      <p:sp>
        <p:nvSpPr>
          <p:cNvPr id="8" name="Ορθογώνιο 7"/>
          <p:cNvSpPr/>
          <p:nvPr/>
        </p:nvSpPr>
        <p:spPr>
          <a:xfrm>
            <a:off x="2095951" y="6237312"/>
            <a:ext cx="1656223" cy="369332"/>
          </a:xfrm>
          <a:prstGeom prst="rect">
            <a:avLst/>
          </a:prstGeom>
        </p:spPr>
        <p:txBody>
          <a:bodyPr wrap="none">
            <a:spAutoFit/>
          </a:bodyPr>
          <a:lstStyle/>
          <a:p>
            <a:r>
              <a:rPr lang="el-GR" b="1" dirty="0" smtClean="0">
                <a:solidFill>
                  <a:srgbClr val="00FFFF"/>
                </a:solidFill>
              </a:rPr>
              <a:t>1 αυτοκίνητο </a:t>
            </a:r>
            <a:endParaRPr lang="el-GR" dirty="0"/>
          </a:p>
        </p:txBody>
      </p:sp>
      <p:sp>
        <p:nvSpPr>
          <p:cNvPr id="45" name="Text Box 44"/>
          <p:cNvSpPr txBox="1">
            <a:spLocks noChangeArrowheads="1"/>
          </p:cNvSpPr>
          <p:nvPr/>
        </p:nvSpPr>
        <p:spPr bwMode="auto">
          <a:xfrm>
            <a:off x="5766551" y="6237312"/>
            <a:ext cx="1356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b="1" i="1" dirty="0" smtClean="0">
                <a:solidFill>
                  <a:schemeClr val="bg1"/>
                </a:solidFill>
              </a:rPr>
              <a:t>30</a:t>
            </a:r>
            <a:r>
              <a:rPr lang="el-GR" sz="1800" b="1" i="1" dirty="0" smtClean="0">
                <a:solidFill>
                  <a:schemeClr val="bg1"/>
                </a:solidFill>
              </a:rPr>
              <a:t>0</a:t>
            </a:r>
            <a:r>
              <a:rPr lang="en-US" sz="1800" b="1" i="1" dirty="0" smtClean="0">
                <a:solidFill>
                  <a:schemeClr val="bg1"/>
                </a:solidFill>
              </a:rPr>
              <a:t>.00</a:t>
            </a:r>
            <a:r>
              <a:rPr lang="el-GR" sz="1800" b="1" i="1" dirty="0">
                <a:solidFill>
                  <a:schemeClr val="bg1"/>
                </a:solidFill>
              </a:rPr>
              <a:t>0 </a:t>
            </a:r>
            <a:r>
              <a:rPr lang="en-US" sz="1800" b="1" i="1" dirty="0">
                <a:solidFill>
                  <a:schemeClr val="bg1"/>
                </a:solidFill>
              </a:rPr>
              <a:t>L</a:t>
            </a:r>
          </a:p>
        </p:txBody>
      </p:sp>
      <p:sp>
        <p:nvSpPr>
          <p:cNvPr id="46" name="Ορθογώνιο 45"/>
          <p:cNvSpPr/>
          <p:nvPr/>
        </p:nvSpPr>
        <p:spPr>
          <a:xfrm>
            <a:off x="3646105" y="3789040"/>
            <a:ext cx="1797287"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ελαστικά </a:t>
            </a:r>
            <a:endParaRPr lang="el-GR" dirty="0"/>
          </a:p>
        </p:txBody>
      </p:sp>
      <p:pic>
        <p:nvPicPr>
          <p:cNvPr id="37890" name="Picture 2" descr="http://userdata.scar.gr/2098/mainp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3068" y="5925260"/>
            <a:ext cx="1752600" cy="93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69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9327" y="58011"/>
            <a:ext cx="8229600" cy="539632"/>
          </a:xfrm>
        </p:spPr>
        <p:txBody>
          <a:bodyPr/>
          <a:lstStyle/>
          <a:p>
            <a:pPr algn="l" eaLnBrk="1" hangingPunct="1"/>
            <a:r>
              <a:rPr lang="el-GR" sz="3600" b="1" dirty="0" smtClean="0">
                <a:solidFill>
                  <a:srgbClr val="FFC000"/>
                </a:solidFill>
                <a:latin typeface="Comic Sans MS" pitchFamily="66" charset="0"/>
              </a:rPr>
              <a:t>Αξιολόγηση</a:t>
            </a:r>
            <a:endParaRPr lang="en-US" sz="3600" b="1" dirty="0" smtClean="0">
              <a:solidFill>
                <a:srgbClr val="FFC000"/>
              </a:solidFill>
              <a:latin typeface="Comic Sans MS" pitchFamily="66" charset="0"/>
            </a:endParaRP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28272"/>
            <a:ext cx="7920880" cy="59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61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19902286">
            <a:off x="111413" y="1861864"/>
            <a:ext cx="8229600" cy="1483256"/>
          </a:xfrm>
        </p:spPr>
        <p:txBody>
          <a:bodyPr/>
          <a:lstStyle/>
          <a:p>
            <a:r>
              <a:rPr lang="el-GR" sz="6000" b="1" dirty="0" smtClean="0">
                <a:solidFill>
                  <a:srgbClr val="FFC000"/>
                </a:solidFill>
                <a:latin typeface="Comic Sans MS" pitchFamily="66" charset="0"/>
              </a:rPr>
              <a:t>… Εκτός ύλης</a:t>
            </a:r>
            <a:endParaRPr lang="el-GR" sz="6000" b="1" dirty="0">
              <a:solidFill>
                <a:srgbClr val="FFC000"/>
              </a:solidFill>
              <a:latin typeface="Comic Sans MS" pitchFamily="66" charset="0"/>
            </a:endParaRPr>
          </a:p>
        </p:txBody>
      </p:sp>
    </p:spTree>
    <p:extLst>
      <p:ext uri="{BB962C8B-B14F-4D97-AF65-F5344CB8AC3E}">
        <p14:creationId xmlns:p14="http://schemas.microsoft.com/office/powerpoint/2010/main" val="316500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 Ορθογώνιο"/>
          <p:cNvSpPr>
            <a:spLocks noChangeArrowheads="1"/>
          </p:cNvSpPr>
          <p:nvPr/>
        </p:nvSpPr>
        <p:spPr bwMode="auto">
          <a:xfrm>
            <a:off x="179512" y="116632"/>
            <a:ext cx="8784976"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b="1" dirty="0" smtClean="0">
                <a:solidFill>
                  <a:srgbClr val="FFC000"/>
                </a:solidFill>
              </a:rPr>
              <a:t>Πληροφορίες για το πόσιμο </a:t>
            </a:r>
            <a:r>
              <a:rPr lang="el-GR" sz="2400" b="1" dirty="0">
                <a:solidFill>
                  <a:srgbClr val="FFC000"/>
                </a:solidFill>
              </a:rPr>
              <a:t>νερό</a:t>
            </a:r>
            <a:endParaRPr lang="en-US" sz="2400" b="1" dirty="0">
              <a:solidFill>
                <a:srgbClr val="FFC000"/>
              </a:solidFill>
            </a:endParaRPr>
          </a:p>
          <a:p>
            <a:endParaRPr lang="el-GR" sz="2400" b="1" dirty="0">
              <a:solidFill>
                <a:schemeClr val="bg1"/>
              </a:solidFill>
            </a:endParaRPr>
          </a:p>
          <a:p>
            <a:pPr marL="342900" indent="-342900">
              <a:buFont typeface="Arial" pitchFamily="34" charset="0"/>
              <a:buChar char="•"/>
            </a:pPr>
            <a:r>
              <a:rPr lang="el-GR" sz="2400" dirty="0">
                <a:solidFill>
                  <a:schemeClr val="bg1"/>
                </a:solidFill>
              </a:rPr>
              <a:t>Το πόσιμο νερό πρέπει να είναι διαυγές, άχρωμο, άοσμο, δροσερό (θερμοκρασίας 7 - 11 βαθμών Κελσίου). </a:t>
            </a:r>
            <a:endParaRPr lang="el-GR" sz="2400" dirty="0" smtClean="0">
              <a:solidFill>
                <a:schemeClr val="bg1"/>
              </a:solidFill>
            </a:endParaRPr>
          </a:p>
          <a:p>
            <a:endParaRPr lang="el-GR" sz="2400" dirty="0" smtClean="0">
              <a:solidFill>
                <a:schemeClr val="bg1"/>
              </a:solidFill>
            </a:endParaRPr>
          </a:p>
          <a:p>
            <a:pPr marL="342900" indent="-342900">
              <a:buFont typeface="Arial" pitchFamily="34" charset="0"/>
              <a:buChar char="•"/>
            </a:pPr>
            <a:r>
              <a:rPr lang="el-GR" sz="2400" dirty="0" smtClean="0">
                <a:solidFill>
                  <a:schemeClr val="bg1"/>
                </a:solidFill>
              </a:rPr>
              <a:t>Πρέπει </a:t>
            </a:r>
            <a:r>
              <a:rPr lang="el-GR" sz="2400" dirty="0">
                <a:solidFill>
                  <a:schemeClr val="bg1"/>
                </a:solidFill>
              </a:rPr>
              <a:t>να περιέχει μικρή ποσότητα ανόργανων αλάτων (0,5 </a:t>
            </a:r>
            <a:r>
              <a:rPr lang="el-GR" sz="2400" dirty="0" err="1">
                <a:solidFill>
                  <a:schemeClr val="bg1"/>
                </a:solidFill>
              </a:rPr>
              <a:t>γραμ</a:t>
            </a:r>
            <a:r>
              <a:rPr lang="el-GR" sz="2400" dirty="0">
                <a:solidFill>
                  <a:schemeClr val="bg1"/>
                </a:solidFill>
              </a:rPr>
              <a:t>. στο λίτρο), γιατί το καθαρό νερό χωρίς διαλυμένα άλατα είναι βλαβερό για τον οργανισμό, εξαιτίας της μεγάλης </a:t>
            </a:r>
            <a:r>
              <a:rPr lang="el-GR" sz="2400" dirty="0" err="1">
                <a:solidFill>
                  <a:schemeClr val="bg1"/>
                </a:solidFill>
              </a:rPr>
              <a:t>διαπιδυτότητας</a:t>
            </a:r>
            <a:r>
              <a:rPr lang="el-GR" sz="2400" dirty="0">
                <a:solidFill>
                  <a:schemeClr val="bg1"/>
                </a:solidFill>
              </a:rPr>
              <a:t> των κυττάρων. Γι' αυτόν ακριβώς το λόγο τα θαλασσινά ψάρια πεθαίνουν όταν μεταφερθούν σε γλυκό νερό και ψάρια του γλυκού νερού πεθαίνουν αμέσως μόλις τοποθετηθούν μέσα σε </a:t>
            </a:r>
            <a:r>
              <a:rPr lang="el-GR" sz="2400" dirty="0" err="1">
                <a:solidFill>
                  <a:schemeClr val="bg1"/>
                </a:solidFill>
              </a:rPr>
              <a:t>απεσταγμένο</a:t>
            </a:r>
            <a:r>
              <a:rPr lang="el-GR" sz="2400" dirty="0">
                <a:solidFill>
                  <a:schemeClr val="bg1"/>
                </a:solidFill>
              </a:rPr>
              <a:t> νερό, γιατί καταστρέφονται τα ερυθρά αιμοσφαίρια (</a:t>
            </a:r>
            <a:r>
              <a:rPr lang="el-GR" sz="2400" dirty="0" err="1">
                <a:solidFill>
                  <a:schemeClr val="bg1"/>
                </a:solidFill>
              </a:rPr>
              <a:t>αιμόλυση</a:t>
            </a:r>
            <a:r>
              <a:rPr lang="el-GR" sz="2400" dirty="0">
                <a:solidFill>
                  <a:schemeClr val="bg1"/>
                </a:solidFill>
              </a:rPr>
              <a:t>). </a:t>
            </a:r>
            <a:endParaRPr lang="el-GR" sz="2400" dirty="0" smtClean="0">
              <a:solidFill>
                <a:schemeClr val="bg1"/>
              </a:solidFill>
            </a:endParaRPr>
          </a:p>
          <a:p>
            <a:endParaRPr lang="el-GR" sz="2400" dirty="0" smtClean="0">
              <a:solidFill>
                <a:schemeClr val="bg1"/>
              </a:solidFill>
            </a:endParaRPr>
          </a:p>
          <a:p>
            <a:pPr marL="342900" indent="-342900">
              <a:buFont typeface="Arial" pitchFamily="34" charset="0"/>
              <a:buChar char="•"/>
            </a:pPr>
            <a:r>
              <a:rPr lang="el-GR" sz="2400" dirty="0" smtClean="0">
                <a:solidFill>
                  <a:schemeClr val="bg1"/>
                </a:solidFill>
              </a:rPr>
              <a:t>Το </a:t>
            </a:r>
            <a:r>
              <a:rPr lang="el-GR" sz="2400" dirty="0">
                <a:solidFill>
                  <a:schemeClr val="bg1"/>
                </a:solidFill>
              </a:rPr>
              <a:t>πόσιμο νερό περιέχει διαλυμένο οξυγόνο, άζωτο, διοξείδιο του άνθρακα, ελάχιστα ίχνη οργανικών ουσιών, καθώς και ίχνη φυτικών μικροοργανισμών.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6" y="2865710"/>
            <a:ext cx="8490221" cy="923330"/>
          </a:xfrm>
          <a:prstGeom prst="rect">
            <a:avLst/>
          </a:prstGeom>
          <a:solidFill>
            <a:srgbClr val="00B0F0"/>
          </a:solidFill>
        </p:spPr>
        <p:txBody>
          <a:bodyPr wrap="square">
            <a:spAutoFit/>
          </a:bodyPr>
          <a:lstStyle/>
          <a:p>
            <a:r>
              <a:rPr lang="el-GR" dirty="0" smtClean="0"/>
              <a:t>Από τη θάλασσα, τις </a:t>
            </a:r>
            <a:r>
              <a:rPr lang="el-GR" dirty="0" err="1" smtClean="0"/>
              <a:t>λίµνες</a:t>
            </a:r>
            <a:r>
              <a:rPr lang="el-GR" dirty="0" smtClean="0"/>
              <a:t> και τα </a:t>
            </a:r>
            <a:r>
              <a:rPr lang="el-GR" dirty="0" err="1" smtClean="0"/>
              <a:t>ποτάµια</a:t>
            </a:r>
            <a:r>
              <a:rPr lang="el-GR" dirty="0" smtClean="0"/>
              <a:t> </a:t>
            </a:r>
            <a:r>
              <a:rPr lang="el-GR" dirty="0" err="1" smtClean="0"/>
              <a:t>εξατµίζεται</a:t>
            </a:r>
            <a:r>
              <a:rPr lang="el-GR" dirty="0" smtClean="0"/>
              <a:t> κάθε λεπτό µια ποσότητα 1.000.000.000 (ένα </a:t>
            </a:r>
            <a:r>
              <a:rPr lang="el-GR" dirty="0" err="1" smtClean="0"/>
              <a:t>δισεκατοµµύριο</a:t>
            </a:r>
            <a:r>
              <a:rPr lang="el-GR" dirty="0" smtClean="0"/>
              <a:t>) κυβικών µ</a:t>
            </a:r>
            <a:r>
              <a:rPr lang="el-GR" dirty="0" err="1" smtClean="0"/>
              <a:t>έτρων</a:t>
            </a:r>
            <a:r>
              <a:rPr lang="el-GR" dirty="0" smtClean="0"/>
              <a:t> νερού που επιστρέφει στην  </a:t>
            </a:r>
            <a:r>
              <a:rPr lang="el-GR" dirty="0" err="1" smtClean="0"/>
              <a:t>ατµόσφαιρα</a:t>
            </a:r>
            <a:r>
              <a:rPr lang="el-GR" dirty="0" smtClean="0"/>
              <a:t>.</a:t>
            </a:r>
            <a:endParaRPr lang="el-GR" dirty="0"/>
          </a:p>
        </p:txBody>
      </p:sp>
      <p:sp>
        <p:nvSpPr>
          <p:cNvPr id="5" name="Ορθογώνιο 4"/>
          <p:cNvSpPr/>
          <p:nvPr/>
        </p:nvSpPr>
        <p:spPr>
          <a:xfrm>
            <a:off x="316804" y="639547"/>
            <a:ext cx="8496944" cy="2031325"/>
          </a:xfrm>
          <a:prstGeom prst="rect">
            <a:avLst/>
          </a:prstGeom>
          <a:solidFill>
            <a:srgbClr val="00B0F0"/>
          </a:solidFill>
        </p:spPr>
        <p:txBody>
          <a:bodyPr wrap="square">
            <a:spAutoFit/>
          </a:bodyPr>
          <a:lstStyle/>
          <a:p>
            <a:r>
              <a:rPr lang="el-GR" dirty="0" smtClean="0"/>
              <a:t>Το νερό στους ωκεανούς (</a:t>
            </a:r>
            <a:r>
              <a:rPr lang="el-GR" dirty="0" err="1" smtClean="0"/>
              <a:t>αλµυρό</a:t>
            </a:r>
            <a:r>
              <a:rPr lang="el-GR" dirty="0" smtClean="0"/>
              <a:t> νερό) αντιπροσωπεύει µια ποσότητα 1.321.890.000 κυβικών </a:t>
            </a:r>
            <a:r>
              <a:rPr lang="el-GR" dirty="0" err="1" smtClean="0"/>
              <a:t>χιλιοµέτρων</a:t>
            </a:r>
            <a:r>
              <a:rPr lang="el-GR" dirty="0" smtClean="0"/>
              <a:t> (</a:t>
            </a:r>
            <a:r>
              <a:rPr lang="el-GR" dirty="0" err="1" smtClean="0"/>
              <a:t>km</a:t>
            </a:r>
            <a:r>
              <a:rPr lang="el-GR" dirty="0" smtClean="0"/>
              <a:t>³), κι αποτελεί το 97,2% του νερού στον πλανήτη. </a:t>
            </a:r>
          </a:p>
          <a:p>
            <a:r>
              <a:rPr lang="el-GR" dirty="0" smtClean="0"/>
              <a:t>Δύο της εκατό (2%) περίπου του νερού βρίσκεται στους πόλους και στους παγετώνες µε τη µ</a:t>
            </a:r>
            <a:r>
              <a:rPr lang="el-GR" dirty="0" err="1" smtClean="0"/>
              <a:t>ορφή</a:t>
            </a:r>
            <a:r>
              <a:rPr lang="el-GR" dirty="0" smtClean="0"/>
              <a:t> πάγου. Το νερό στα </a:t>
            </a:r>
            <a:r>
              <a:rPr lang="el-GR" dirty="0" err="1" smtClean="0"/>
              <a:t>ποτάµια</a:t>
            </a:r>
            <a:r>
              <a:rPr lang="el-GR" dirty="0" smtClean="0"/>
              <a:t>, τις </a:t>
            </a:r>
            <a:r>
              <a:rPr lang="el-GR" dirty="0" err="1" smtClean="0"/>
              <a:t>λίµνες</a:t>
            </a:r>
            <a:r>
              <a:rPr lang="el-GR" dirty="0" smtClean="0"/>
              <a:t> και τα υπόγεια νερά (γλυκά νερά) αντιπροσωπεύουν µόνο το 0,6% περίπου της συνολικής ποσότητας νερού, περίπου 8.800 </a:t>
            </a:r>
            <a:r>
              <a:rPr lang="el-GR" dirty="0" err="1" smtClean="0"/>
              <a:t>δισεκατοµµύρια</a:t>
            </a:r>
            <a:r>
              <a:rPr lang="el-GR" dirty="0" smtClean="0"/>
              <a:t> κυβικά µ</a:t>
            </a:r>
            <a:r>
              <a:rPr lang="el-GR" dirty="0" err="1" smtClean="0"/>
              <a:t>έτρα</a:t>
            </a:r>
            <a:r>
              <a:rPr lang="el-GR" dirty="0" smtClean="0"/>
              <a:t> νερού.</a:t>
            </a:r>
            <a:endParaRPr lang="el-GR" dirty="0"/>
          </a:p>
        </p:txBody>
      </p:sp>
      <p:sp>
        <p:nvSpPr>
          <p:cNvPr id="6" name="Ορθογώνιο 5"/>
          <p:cNvSpPr/>
          <p:nvPr/>
        </p:nvSpPr>
        <p:spPr>
          <a:xfrm>
            <a:off x="342290" y="3978930"/>
            <a:ext cx="8478179" cy="1754326"/>
          </a:xfrm>
          <a:prstGeom prst="rect">
            <a:avLst/>
          </a:prstGeom>
          <a:solidFill>
            <a:srgbClr val="00B0F0"/>
          </a:solidFill>
        </p:spPr>
        <p:txBody>
          <a:bodyPr wrap="square">
            <a:spAutoFit/>
          </a:bodyPr>
          <a:lstStyle/>
          <a:p>
            <a:r>
              <a:rPr lang="el-GR" dirty="0" smtClean="0"/>
              <a:t>Καθημερινά, ο οργανισμός μας αποβάλλει περίπου:</a:t>
            </a:r>
          </a:p>
          <a:p>
            <a:r>
              <a:rPr lang="el-GR" dirty="0" smtClean="0"/>
              <a:t>• 5 ποτήρια νερού από τα νεφρά με τη μορφή ούρων!</a:t>
            </a:r>
          </a:p>
          <a:p>
            <a:r>
              <a:rPr lang="el-GR" dirty="0" smtClean="0"/>
              <a:t>• 2 ποτήρια νερού με τον ιδρώτα!</a:t>
            </a:r>
          </a:p>
          <a:p>
            <a:r>
              <a:rPr lang="el-GR" dirty="0" smtClean="0"/>
              <a:t>• 1 ποτήρι νερό μέσω της αναπνοής!</a:t>
            </a:r>
          </a:p>
          <a:p>
            <a:r>
              <a:rPr lang="el-GR" dirty="0" smtClean="0"/>
              <a:t>Σε ένα χρόνο ο οργανισμός μας αποβάλλει σε νερό περίπου 700 μεγάλα μπουκάλια 1,5 λίτρου!</a:t>
            </a:r>
            <a:endParaRPr lang="el-GR" dirty="0"/>
          </a:p>
        </p:txBody>
      </p:sp>
      <p:sp>
        <p:nvSpPr>
          <p:cNvPr id="7" name="Ορθογώνιο 6"/>
          <p:cNvSpPr/>
          <p:nvPr/>
        </p:nvSpPr>
        <p:spPr>
          <a:xfrm>
            <a:off x="323528" y="147990"/>
            <a:ext cx="1835759" cy="369332"/>
          </a:xfrm>
          <a:prstGeom prst="rect">
            <a:avLst/>
          </a:prstGeom>
          <a:solidFill>
            <a:srgbClr val="FFC000"/>
          </a:solidFill>
        </p:spPr>
        <p:txBody>
          <a:bodyPr wrap="none">
            <a:spAutoFit/>
          </a:bodyPr>
          <a:lstStyle/>
          <a:p>
            <a:r>
              <a:rPr lang="el-GR" dirty="0" smtClean="0"/>
              <a:t>Το ξέρετε αυτό;</a:t>
            </a:r>
            <a:endParaRPr lang="el-GR" dirty="0"/>
          </a:p>
        </p:txBody>
      </p:sp>
      <p:sp>
        <p:nvSpPr>
          <p:cNvPr id="8" name="Ορθογώνιο 7"/>
          <p:cNvSpPr/>
          <p:nvPr/>
        </p:nvSpPr>
        <p:spPr>
          <a:xfrm>
            <a:off x="323527" y="5951021"/>
            <a:ext cx="8496943" cy="646331"/>
          </a:xfrm>
          <a:prstGeom prst="rect">
            <a:avLst/>
          </a:prstGeom>
          <a:solidFill>
            <a:srgbClr val="00B0F0"/>
          </a:solidFill>
        </p:spPr>
        <p:txBody>
          <a:bodyPr wrap="square">
            <a:spAutoFit/>
          </a:bodyPr>
          <a:lstStyle/>
          <a:p>
            <a:r>
              <a:rPr lang="el-GR" dirty="0" smtClean="0"/>
              <a:t>Αν µία βρύση στάζει µία και µόνο σταγόνα κάθε λεπτό, η συνολική ποσότητα νερού που σπαταλιέται σε ένα χρόνο ανέρχεται σε 200  λίτρα. </a:t>
            </a:r>
            <a:endParaRPr lang="el-GR" dirty="0"/>
          </a:p>
        </p:txBody>
      </p:sp>
    </p:spTree>
    <p:extLst>
      <p:ext uri="{BB962C8B-B14F-4D97-AF65-F5344CB8AC3E}">
        <p14:creationId xmlns:p14="http://schemas.microsoft.com/office/powerpoint/2010/main" val="457011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6469" y="2200382"/>
            <a:ext cx="8568952" cy="4524315"/>
          </a:xfrm>
          <a:prstGeom prst="rect">
            <a:avLst/>
          </a:prstGeom>
        </p:spPr>
        <p:txBody>
          <a:bodyPr wrap="square">
            <a:spAutoFit/>
          </a:bodyPr>
          <a:lstStyle/>
          <a:p>
            <a:r>
              <a:rPr lang="el-GR" dirty="0">
                <a:solidFill>
                  <a:schemeClr val="bg1"/>
                </a:solidFill>
              </a:rPr>
              <a:t>Η Βασιλική Εταιρεία Χημείας της Βρετανίας αποφάσισε να προσφέρει χρηματικό έπαθλο σε όποιον καταφέρει να δώσει απάντηση σε μια από τις παλαιότερες «σπαζοκεφαλιές»: γιατί το ζεστό νερό παγώνει ταχύτερα από το κρύο; Το φαινόμενο απασχολεί εδώ και αιώνες επιστήμονες ακόμη και φιλοσόφους χωρίς μέχρι σήμερα να έχει βρεθεί η απάντηση. </a:t>
            </a:r>
            <a:r>
              <a:rPr lang="el-GR" dirty="0" err="1">
                <a:solidFill>
                  <a:schemeClr val="bg1"/>
                </a:solidFill>
              </a:rPr>
              <a:t>Οποιος</a:t>
            </a:r>
            <a:r>
              <a:rPr lang="el-GR" dirty="0">
                <a:solidFill>
                  <a:schemeClr val="bg1"/>
                </a:solidFill>
              </a:rPr>
              <a:t> καταφέρει να απαντήσει πειστικά θα λάβει 1250 ευρώ.</a:t>
            </a:r>
          </a:p>
          <a:p>
            <a:endParaRPr lang="el-GR" b="1" dirty="0" smtClean="0">
              <a:solidFill>
                <a:schemeClr val="bg1"/>
              </a:solidFill>
            </a:endParaRPr>
          </a:p>
          <a:p>
            <a:r>
              <a:rPr lang="el-GR" b="1" dirty="0" smtClean="0">
                <a:solidFill>
                  <a:srgbClr val="FFC000"/>
                </a:solidFill>
              </a:rPr>
              <a:t>Το </a:t>
            </a:r>
            <a:r>
              <a:rPr lang="el-GR" b="1" dirty="0">
                <a:solidFill>
                  <a:srgbClr val="FFC000"/>
                </a:solidFill>
              </a:rPr>
              <a:t>φαινόμενο</a:t>
            </a:r>
            <a:endParaRPr lang="el-GR" dirty="0">
              <a:solidFill>
                <a:srgbClr val="FFC000"/>
              </a:solidFill>
            </a:endParaRPr>
          </a:p>
          <a:p>
            <a:r>
              <a:rPr lang="el-GR" dirty="0">
                <a:solidFill>
                  <a:schemeClr val="bg1"/>
                </a:solidFill>
              </a:rPr>
              <a:t>Αν τοποθετήσουμε σε ένα ψυγείο δύο δοχεία με ίση ποσότητα νερού το ένα εκ των οποίων έχει θερμοκρασία 35 βαθμών Κελσίου και το άλλο 100 βαθμών Κελσίου θα διαπιστώσουμε ότι αυτό που θα παγώσει πρώτο είναι το νερό των 100 βαθμών Κελσίου.</a:t>
            </a:r>
          </a:p>
          <a:p>
            <a:r>
              <a:rPr lang="el-GR" dirty="0">
                <a:solidFill>
                  <a:schemeClr val="bg1"/>
                </a:solidFill>
              </a:rPr>
              <a:t>Το φαινόμενο είναι γνωστό από τα αρχαία χρόνια και έχει απασχολήσει πολύ γνωστά ονόματα της επιστήμης και διανόησης από τον Αριστοτέλη μέχρι τον Φράνσις Μπέικον και τον Καρτέσιο. Κανένας όμως δεν κατάφερε μέχρι σήμερα να βρει την εξήγηση.</a:t>
            </a:r>
          </a:p>
        </p:txBody>
      </p:sp>
      <p:pic>
        <p:nvPicPr>
          <p:cNvPr id="63490" name="Picture 2" descr="Γιατί το ζεστό νερό παγώνει ταχύτερα από το κρύ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06951"/>
            <a:ext cx="1296144" cy="127947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55880" y="1556792"/>
            <a:ext cx="8539541" cy="369332"/>
          </a:xfrm>
          <a:prstGeom prst="rect">
            <a:avLst/>
          </a:prstGeom>
          <a:solidFill>
            <a:srgbClr val="00B0F0"/>
          </a:solidFill>
        </p:spPr>
        <p:txBody>
          <a:bodyPr wrap="square">
            <a:spAutoFit/>
          </a:bodyPr>
          <a:lstStyle/>
          <a:p>
            <a:r>
              <a:rPr lang="el-GR" dirty="0"/>
              <a:t>Γιατί το ζεστό νερό παγώνει ταχύτερα από το κρύο</a:t>
            </a:r>
            <a:r>
              <a:rPr lang="el-GR" dirty="0" smtClean="0"/>
              <a:t>;</a:t>
            </a:r>
            <a:endParaRPr lang="el-GR" dirty="0"/>
          </a:p>
        </p:txBody>
      </p:sp>
      <p:sp>
        <p:nvSpPr>
          <p:cNvPr id="5" name="Ορθογώνιο 4"/>
          <p:cNvSpPr/>
          <p:nvPr/>
        </p:nvSpPr>
        <p:spPr>
          <a:xfrm rot="20495684">
            <a:off x="631482" y="662022"/>
            <a:ext cx="1500732" cy="369332"/>
          </a:xfrm>
          <a:prstGeom prst="rect">
            <a:avLst/>
          </a:prstGeom>
          <a:solidFill>
            <a:srgbClr val="FFC000"/>
          </a:solidFill>
        </p:spPr>
        <p:txBody>
          <a:bodyPr wrap="none">
            <a:spAutoFit/>
          </a:bodyPr>
          <a:lstStyle/>
          <a:p>
            <a:r>
              <a:rPr lang="el-GR" dirty="0" smtClean="0"/>
              <a:t>Διαγωνισμός</a:t>
            </a:r>
            <a:endParaRPr lang="el-GR" dirty="0"/>
          </a:p>
        </p:txBody>
      </p:sp>
    </p:spTree>
    <p:extLst>
      <p:ext uri="{BB962C8B-B14F-4D97-AF65-F5344CB8AC3E}">
        <p14:creationId xmlns:p14="http://schemas.microsoft.com/office/powerpoint/2010/main" val="1309886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4"/>
          <p:cNvSpPr>
            <a:spLocks noGrp="1" noChangeArrowheads="1"/>
          </p:cNvSpPr>
          <p:nvPr>
            <p:ph type="title"/>
          </p:nvPr>
        </p:nvSpPr>
        <p:spPr>
          <a:xfrm>
            <a:off x="735013" y="0"/>
            <a:ext cx="8229600" cy="971550"/>
          </a:xfrm>
        </p:spPr>
        <p:txBody>
          <a:bodyPr/>
          <a:lstStyle/>
          <a:p>
            <a:pPr eaLnBrk="1" hangingPunct="1"/>
            <a:r>
              <a:rPr lang="el-GR" sz="3200" b="1" dirty="0" smtClean="0">
                <a:solidFill>
                  <a:srgbClr val="00FFFF"/>
                </a:solidFill>
                <a:latin typeface="Comic Sans MS" pitchFamily="66" charset="0"/>
              </a:rPr>
              <a:t>Ημερήσια κατανάλωση νερού σε λίτρα (</a:t>
            </a:r>
            <a:r>
              <a:rPr lang="en-US" sz="3200" b="1" dirty="0" smtClean="0">
                <a:solidFill>
                  <a:srgbClr val="00FFFF"/>
                </a:solidFill>
                <a:latin typeface="Comic Sans MS" pitchFamily="66" charset="0"/>
              </a:rPr>
              <a:t>L) </a:t>
            </a:r>
            <a:r>
              <a:rPr lang="el-GR" sz="3200" b="1" dirty="0" smtClean="0">
                <a:solidFill>
                  <a:srgbClr val="00FFFF"/>
                </a:solidFill>
                <a:latin typeface="Comic Sans MS" pitchFamily="66" charset="0"/>
              </a:rPr>
              <a:t>ανά άτομο</a:t>
            </a:r>
            <a:endParaRPr lang="en-US" sz="3200" b="1" dirty="0" smtClean="0">
              <a:solidFill>
                <a:srgbClr val="00FFFF"/>
              </a:solidFill>
              <a:latin typeface="Comic Sans MS" pitchFamily="66" charset="0"/>
            </a:endParaRPr>
          </a:p>
        </p:txBody>
      </p:sp>
      <p:graphicFrame>
        <p:nvGraphicFramePr>
          <p:cNvPr id="24599" name="Group 23"/>
          <p:cNvGraphicFramePr>
            <a:graphicFrameLocks noGrp="1"/>
          </p:cNvGraphicFramePr>
          <p:nvPr>
            <p:ph idx="1"/>
            <p:extLst>
              <p:ext uri="{D42A27DB-BD31-4B8C-83A1-F6EECF244321}">
                <p14:modId xmlns:p14="http://schemas.microsoft.com/office/powerpoint/2010/main" val="1161930184"/>
              </p:ext>
            </p:extLst>
          </p:nvPr>
        </p:nvGraphicFramePr>
        <p:xfrm>
          <a:off x="4932040" y="1178776"/>
          <a:ext cx="3528888" cy="2537562"/>
        </p:xfrm>
        <a:graphic>
          <a:graphicData uri="http://schemas.openxmlformats.org/drawingml/2006/table">
            <a:tbl>
              <a:tblPr/>
              <a:tblGrid>
                <a:gridCol w="2160736"/>
                <a:gridCol w="1368152"/>
              </a:tblGrid>
              <a:tr h="500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Αφρική </a:t>
                      </a:r>
                      <a:endParaRPr kumimoji="0" lang="en-US" sz="2800" b="1" i="0" u="none" strike="noStrike" cap="none" normalizeH="0" baseline="0" dirty="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30</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Λονδίνο </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263</a:t>
                      </a:r>
                      <a:endParaRPr kumimoji="0" lang="en-US" sz="2800" b="1" i="0" u="none" strike="noStrike" cap="none" normalizeH="0" baseline="0" dirty="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Ζυρίχη</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360</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Νέα Υόρκη</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800</a:t>
                      </a:r>
                      <a:endParaRPr kumimoji="0" lang="en-US" sz="2800" b="1" i="0" u="none" strike="noStrike" cap="none" normalizeH="0" baseline="0" dirty="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603" name="Picture 27" descr="corveede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908719"/>
            <a:ext cx="4104456" cy="28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0.gstatic.com/images?q=tbn:ANd9GcTK4zomgPvTMDgBezMhBk0yWmvD0IpX469y8PtcFw9Vb9PdPSYQ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70766"/>
            <a:ext cx="4392488" cy="245979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78" y="3387366"/>
            <a:ext cx="2657476"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env-edu.gr/documents/images/Wat-Th-I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62" y="2852936"/>
            <a:ext cx="8897791" cy="331442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53896" y="476672"/>
            <a:ext cx="8882600" cy="1631216"/>
          </a:xfrm>
          <a:prstGeom prst="rect">
            <a:avLst/>
          </a:prstGeom>
        </p:spPr>
        <p:txBody>
          <a:bodyPr wrap="square">
            <a:spAutoFit/>
          </a:bodyPr>
          <a:lstStyle/>
          <a:p>
            <a:r>
              <a:rPr lang="el-GR" sz="2000" dirty="0" smtClean="0">
                <a:solidFill>
                  <a:schemeClr val="bg1"/>
                </a:solidFill>
              </a:rPr>
              <a:t>Ενώ </a:t>
            </a:r>
            <a:r>
              <a:rPr lang="el-GR" sz="2000" dirty="0">
                <a:solidFill>
                  <a:schemeClr val="bg1"/>
                </a:solidFill>
              </a:rPr>
              <a:t>στη Βόρεια Αμερική και στην Ιαπωνία ο μέσος κάτοικος των αστικών περιοχών χρησιμοποιεί 350 λίτρα νερού σε καθημερινή βάση, ο μέσος κάτοικος των χωρών της </a:t>
            </a:r>
            <a:r>
              <a:rPr lang="el-GR" sz="2000" dirty="0" err="1">
                <a:solidFill>
                  <a:schemeClr val="bg1"/>
                </a:solidFill>
              </a:rPr>
              <a:t>υποσαχάριας</a:t>
            </a:r>
            <a:r>
              <a:rPr lang="el-GR" sz="2000" dirty="0">
                <a:solidFill>
                  <a:schemeClr val="bg1"/>
                </a:solidFill>
              </a:rPr>
              <a:t> Αφρικής χρησιμοποιεί μόλις 10-20 </a:t>
            </a:r>
            <a:r>
              <a:rPr lang="el-GR" sz="2000" dirty="0" smtClean="0">
                <a:solidFill>
                  <a:schemeClr val="bg1"/>
                </a:solidFill>
              </a:rPr>
              <a:t>λίτρα. Έχει </a:t>
            </a:r>
            <a:r>
              <a:rPr lang="el-GR" sz="2000" dirty="0">
                <a:solidFill>
                  <a:schemeClr val="bg1"/>
                </a:solidFill>
              </a:rPr>
              <a:t>υπολογιστεί πως ένας άνθρωπος χρειάζεται περίπου 20-50 λίτρα καθαρού νερού κάθε μέρα. </a:t>
            </a:r>
          </a:p>
        </p:txBody>
      </p:sp>
      <p:sp>
        <p:nvSpPr>
          <p:cNvPr id="3" name="Ορθογώνιο 2"/>
          <p:cNvSpPr/>
          <p:nvPr/>
        </p:nvSpPr>
        <p:spPr>
          <a:xfrm>
            <a:off x="3131840" y="5546585"/>
            <a:ext cx="5832648" cy="646331"/>
          </a:xfrm>
          <a:prstGeom prst="rect">
            <a:avLst/>
          </a:prstGeom>
        </p:spPr>
        <p:txBody>
          <a:bodyPr wrap="square">
            <a:spAutoFit/>
          </a:bodyPr>
          <a:lstStyle/>
          <a:p>
            <a:r>
              <a:rPr lang="el-GR" dirty="0"/>
              <a:t>Το επίπεδο κάλυψης των αναγκών σε πόσιμο νερό των χωρών του πλανήτη</a:t>
            </a:r>
          </a:p>
        </p:txBody>
      </p:sp>
    </p:spTree>
    <p:extLst>
      <p:ext uri="{BB962C8B-B14F-4D97-AF65-F5344CB8AC3E}">
        <p14:creationId xmlns:p14="http://schemas.microsoft.com/office/powerpoint/2010/main" val="2038046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58" y="2016393"/>
            <a:ext cx="4833932" cy="420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179512" y="404664"/>
            <a:ext cx="8642350" cy="914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l-GR" sz="4800" b="1" dirty="0">
                <a:solidFill>
                  <a:srgbClr val="3333CC"/>
                </a:solidFill>
              </a:rPr>
              <a:t>Γη: </a:t>
            </a:r>
            <a:r>
              <a:rPr lang="en-US" sz="4800" b="1" dirty="0">
                <a:solidFill>
                  <a:srgbClr val="3333CC"/>
                </a:solidFill>
              </a:rPr>
              <a:t>O </a:t>
            </a:r>
            <a:r>
              <a:rPr lang="el-GR" sz="4800" b="1" dirty="0">
                <a:solidFill>
                  <a:srgbClr val="3333CC"/>
                </a:solidFill>
              </a:rPr>
              <a:t>Γαλάζιος Πλανήτης</a:t>
            </a:r>
            <a:r>
              <a:rPr lang="el-GR" sz="5400" b="1" dirty="0">
                <a:solidFill>
                  <a:srgbClr val="3333CC"/>
                </a:solidFill>
                <a:latin typeface="Arial" charset="0"/>
              </a:rPr>
              <a:t> </a:t>
            </a:r>
          </a:p>
        </p:txBody>
      </p:sp>
      <p:pic>
        <p:nvPicPr>
          <p:cNvPr id="3078" name="Picture 6" descr="http://www.whatdoesitmean.com/ao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819" y="1651822"/>
            <a:ext cx="3456384" cy="4937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0"/>
            <a:ext cx="7772400" cy="476672"/>
          </a:xfrm>
        </p:spPr>
        <p:txBody>
          <a:bodyPr/>
          <a:lstStyle/>
          <a:p>
            <a:pPr eaLnBrk="1" hangingPunct="1">
              <a:defRPr/>
            </a:pPr>
            <a:r>
              <a:rPr lang="el-GR" sz="3600" b="1" dirty="0" smtClean="0">
                <a:solidFill>
                  <a:schemeClr val="accent5">
                    <a:lumMod val="75000"/>
                  </a:schemeClr>
                </a:solidFill>
                <a:effectLst>
                  <a:outerShdw blurRad="38100" dist="38100" dir="2700000" algn="tl">
                    <a:srgbClr val="FFFFFF"/>
                  </a:outerShdw>
                </a:effectLst>
                <a:latin typeface="Comic Sans MS" pitchFamily="66" charset="0"/>
              </a:rPr>
              <a:t>Η ομορφιά του νερού Ι</a:t>
            </a:r>
            <a:endParaRPr lang="en-GB" sz="3600" b="1" dirty="0" smtClean="0">
              <a:solidFill>
                <a:schemeClr val="accent5">
                  <a:lumMod val="75000"/>
                </a:schemeClr>
              </a:solidFill>
              <a:effectLst>
                <a:outerShdw blurRad="38100" dist="38100" dir="2700000" algn="tl">
                  <a:srgbClr val="FFFFFF"/>
                </a:outerShdw>
              </a:effectLst>
              <a:latin typeface="Comic Sans MS" pitchFamily="66" charset="0"/>
            </a:endParaRPr>
          </a:p>
        </p:txBody>
      </p:sp>
      <p:pic>
        <p:nvPicPr>
          <p:cNvPr id="7171" name="Picture 3" descr="PH01377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79" y="980728"/>
            <a:ext cx="4503870" cy="29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j01458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85" y="980728"/>
            <a:ext cx="4076701"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j01458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861048"/>
            <a:ext cx="4373113" cy="28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366" y="4282364"/>
            <a:ext cx="4669527" cy="205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http://t3.gstatic.com/images?q=tbn:ANd9GcQUw-C7Yq5jSsNyQeKyjE4bMuVEe6YzHmq0Nu2Z6G0LGLs9CYj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85" y="2309659"/>
            <a:ext cx="5239342" cy="403183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sigmalive.com/files/imagecache/full_image/files/node_images/1/3/7/493137/water_wallpaper_t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15" y="690105"/>
            <a:ext cx="8223860" cy="6167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dissolve">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checkerboard(across)">
                                      <p:cBhvr>
                                        <p:cTn id="22" dur="500"/>
                                        <p:tgtEl>
                                          <p:spTgt spid="717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randombar(horizontal)">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randombar(horizontal)">
                                      <p:cBhvr>
                                        <p:cTn id="3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t1.gstatic.com/images?q=tbn:ANd9GcRDmNVenHDnCDzrFzdmttI8hBdwZzGE5_gQ9gC2miwW6oMHRW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289" y="4869159"/>
            <a:ext cx="2937874"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http://t1.gstatic.com/images?q=tbn:ANd9GcTw1Wrx5BWE3Hk74wrLksz0VPp4QoixIhBb6qPOJY5Fyh4Jyl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709" y="590253"/>
            <a:ext cx="2796798"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http://t1.gstatic.com/images?q=tbn:ANd9GcQ9R7_rEeQ1vJzGuf5m9d1ksWu7GwahNT3Ajdxij3fzugC4dgw6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157" y="590253"/>
            <a:ext cx="2613422" cy="1795463"/>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http://t3.gstatic.com/images?q=tbn:ANd9GcTST_Mvzweqhg_QJJ_ZxAJB9L5CU5cVypTjvWwfeKxCZsTvmO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808" y="2582979"/>
            <a:ext cx="2455539" cy="1966388"/>
          </a:xfrm>
          <a:prstGeom prst="rect">
            <a:avLst/>
          </a:prstGeom>
          <a:noFill/>
          <a:extLst>
            <a:ext uri="{909E8E84-426E-40DD-AFC4-6F175D3DCCD1}">
              <a14:hiddenFill xmlns:a14="http://schemas.microsoft.com/office/drawing/2010/main">
                <a:solidFill>
                  <a:srgbClr val="FFFFFF"/>
                </a:solidFill>
              </a14:hiddenFill>
            </a:ext>
          </a:extLst>
        </p:spPr>
      </p:pic>
      <p:pic>
        <p:nvPicPr>
          <p:cNvPr id="61450" name="Picture 10" descr="http://t1.gstatic.com/images?q=tbn:ANd9GcTF1fLtH-zS0oAh-w2tAuTDEDCordmrYhq7DCG8HAY8J0aDsPdH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537" y="59025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1452" name="Picture 12" descr="http://t1.gstatic.com/images?q=tbn:ANd9GcQeXg6YzSeS18G5BNXe73-9vp4E2sexyPcmoB4Q9bAVXJb3e75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7535" y="2622018"/>
            <a:ext cx="3307622" cy="1966387"/>
          </a:xfrm>
          <a:prstGeom prst="rect">
            <a:avLst/>
          </a:prstGeom>
          <a:noFill/>
          <a:extLst>
            <a:ext uri="{909E8E84-426E-40DD-AFC4-6F175D3DCCD1}">
              <a14:hiddenFill xmlns:a14="http://schemas.microsoft.com/office/drawing/2010/main">
                <a:solidFill>
                  <a:srgbClr val="FFFFFF"/>
                </a:solidFill>
              </a14:hiddenFill>
            </a:ext>
          </a:extLst>
        </p:spPr>
      </p:pic>
      <p:pic>
        <p:nvPicPr>
          <p:cNvPr id="61454" name="Picture 14" descr="http://t2.gstatic.com/images?q=tbn:ANd9GcQGQnxolcuBB4DpqDIacfFj5_pZe7oO3FVEdbpI0oqtykMv_Xb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833" y="486916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1456" name="Picture 16" descr="http://t3.gstatic.com/images?q=tbn:ANd9GcTZ0K4zWO_ppA4sBthHZhfIlId2RkK1Q4mzAZqCfktQfsg2b_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1" y="4869160"/>
            <a:ext cx="2744564" cy="1826384"/>
          </a:xfrm>
          <a:prstGeom prst="rect">
            <a:avLst/>
          </a:prstGeom>
          <a:noFill/>
          <a:extLst>
            <a:ext uri="{909E8E84-426E-40DD-AFC4-6F175D3DCCD1}">
              <a14:hiddenFill xmlns:a14="http://schemas.microsoft.com/office/drawing/2010/main">
                <a:solidFill>
                  <a:srgbClr val="FFFFFF"/>
                </a:solidFill>
              </a14:hiddenFill>
            </a:ext>
          </a:extLst>
        </p:spPr>
      </p:pic>
      <p:pic>
        <p:nvPicPr>
          <p:cNvPr id="61458" name="Picture 18" descr="http://t0.gstatic.com/images?q=tbn:ANd9GcQ0YdbBzepECXJgOeQgGwUVGmGaL0AaElJLnu3A_AkEiZv0b_hW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74" y="2623719"/>
            <a:ext cx="2635364" cy="19663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Grp="1" noChangeArrowheads="1"/>
          </p:cNvSpPr>
          <p:nvPr>
            <p:ph type="title"/>
          </p:nvPr>
        </p:nvSpPr>
        <p:spPr>
          <a:xfrm>
            <a:off x="762000" y="0"/>
            <a:ext cx="7772400" cy="476672"/>
          </a:xfrm>
        </p:spPr>
        <p:txBody>
          <a:bodyPr/>
          <a:lstStyle/>
          <a:p>
            <a:pPr eaLnBrk="1" hangingPunct="1">
              <a:defRPr/>
            </a:pPr>
            <a:r>
              <a:rPr lang="el-GR" sz="3600" b="1" dirty="0" smtClean="0">
                <a:solidFill>
                  <a:schemeClr val="accent5">
                    <a:lumMod val="75000"/>
                  </a:schemeClr>
                </a:solidFill>
                <a:effectLst>
                  <a:outerShdw blurRad="38100" dist="38100" dir="2700000" algn="tl">
                    <a:srgbClr val="FFFFFF"/>
                  </a:outerShdw>
                </a:effectLst>
                <a:latin typeface="Comic Sans MS" pitchFamily="66" charset="0"/>
              </a:rPr>
              <a:t>Η ομορφιά του νερού ΙΙ</a:t>
            </a:r>
            <a:endParaRPr lang="en-GB" sz="3600" b="1" dirty="0" smtClean="0">
              <a:solidFill>
                <a:schemeClr val="accent5">
                  <a:lumMod val="75000"/>
                </a:schemeClr>
              </a:solidFill>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180506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26064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C000"/>
                </a:solidFill>
                <a:effectLst>
                  <a:outerShdw blurRad="38100" dist="38100" dir="2700000" algn="tl">
                    <a:srgbClr val="C0C0C0"/>
                  </a:outerShdw>
                </a:effectLst>
              </a:rPr>
              <a:t>Το</a:t>
            </a:r>
            <a:r>
              <a:rPr lang="en-US" sz="3200" b="1" dirty="0">
                <a:solidFill>
                  <a:srgbClr val="FFC000"/>
                </a:solidFill>
                <a:effectLst>
                  <a:outerShdw blurRad="38100" dist="38100" dir="2700000" algn="tl">
                    <a:srgbClr val="C0C0C0"/>
                  </a:outerShdw>
                </a:effectLst>
              </a:rPr>
              <a:t> </a:t>
            </a:r>
            <a:r>
              <a:rPr lang="en-US" sz="3200" b="1" dirty="0" err="1">
                <a:solidFill>
                  <a:srgbClr val="FFC000"/>
                </a:solidFill>
                <a:effectLst>
                  <a:outerShdw blurRad="38100" dist="38100" dir="2700000" algn="tl">
                    <a:srgbClr val="C0C0C0"/>
                  </a:outerShdw>
                </a:effectLst>
              </a:rPr>
              <a:t>νερό</a:t>
            </a:r>
            <a:r>
              <a:rPr lang="en-US" sz="3200" b="1" dirty="0">
                <a:solidFill>
                  <a:srgbClr val="FFC000"/>
                </a:solidFill>
                <a:effectLst>
                  <a:outerShdw blurRad="38100" dist="38100" dir="2700000" algn="tl">
                    <a:srgbClr val="C0C0C0"/>
                  </a:outerShdw>
                </a:effectLst>
              </a:rPr>
              <a:t> </a:t>
            </a:r>
            <a:r>
              <a:rPr lang="en-US" sz="3200" b="1" dirty="0" err="1">
                <a:solidFill>
                  <a:srgbClr val="FFC000"/>
                </a:solidFill>
                <a:effectLst>
                  <a:outerShdw blurRad="38100" dist="38100" dir="2700000" algn="tl">
                    <a:srgbClr val="C0C0C0"/>
                  </a:outerShdw>
                </a:effectLst>
              </a:rPr>
              <a:t>θεμελιώδης</a:t>
            </a:r>
            <a:r>
              <a:rPr lang="en-US" sz="3200" b="1" dirty="0">
                <a:solidFill>
                  <a:srgbClr val="FFC000"/>
                </a:solidFill>
                <a:effectLst>
                  <a:outerShdw blurRad="38100" dist="38100" dir="2700000" algn="tl">
                    <a:srgbClr val="C0C0C0"/>
                  </a:outerShdw>
                </a:effectLst>
              </a:rPr>
              <a:t> πα</a:t>
            </a:r>
            <a:r>
              <a:rPr lang="en-US" sz="3200" b="1" dirty="0" err="1">
                <a:solidFill>
                  <a:srgbClr val="FFC000"/>
                </a:solidFill>
                <a:effectLst>
                  <a:outerShdw blurRad="38100" dist="38100" dir="2700000" algn="tl">
                    <a:srgbClr val="C0C0C0"/>
                  </a:outerShdw>
                </a:effectLst>
              </a:rPr>
              <a:t>ράγοντ</a:t>
            </a:r>
            <a:r>
              <a:rPr lang="en-US" sz="3200" b="1" dirty="0">
                <a:solidFill>
                  <a:srgbClr val="FFC000"/>
                </a:solidFill>
                <a:effectLst>
                  <a:outerShdw blurRad="38100" dist="38100" dir="2700000" algn="tl">
                    <a:srgbClr val="C0C0C0"/>
                  </a:outerShdw>
                </a:effectLst>
              </a:rPr>
              <a:t>ας για τη ζωή</a:t>
            </a:r>
            <a:r>
              <a:rPr lang="en-US" sz="3200" dirty="0">
                <a:solidFill>
                  <a:srgbClr val="FFC000"/>
                </a:solidFill>
              </a:rPr>
              <a:t> </a:t>
            </a:r>
            <a:endParaRPr lang="el-GR" sz="3200" dirty="0">
              <a:solidFill>
                <a:srgbClr val="FFC000"/>
              </a:solidFill>
            </a:endParaRPr>
          </a:p>
        </p:txBody>
      </p:sp>
      <p:sp>
        <p:nvSpPr>
          <p:cNvPr id="57361" name="Text Box 17"/>
          <p:cNvSpPr txBox="1">
            <a:spLocks noChangeArrowheads="1"/>
          </p:cNvSpPr>
          <p:nvPr/>
        </p:nvSpPr>
        <p:spPr bwMode="auto">
          <a:xfrm>
            <a:off x="878497" y="4277409"/>
            <a:ext cx="7956376" cy="461665"/>
          </a:xfrm>
          <a:prstGeom prst="rect">
            <a:avLst/>
          </a:prstGeom>
          <a:noFill/>
          <a:ln>
            <a:noFill/>
          </a:ln>
          <a:effectLst>
            <a:outerShdw dist="127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sz="2400" dirty="0" err="1">
                <a:solidFill>
                  <a:schemeClr val="bg1"/>
                </a:solidFill>
                <a:effectLst>
                  <a:outerShdw blurRad="38100" dist="38100" dir="2700000" algn="tl">
                    <a:srgbClr val="C0C0C0"/>
                  </a:outerShdw>
                </a:effectLst>
              </a:rPr>
              <a:t>Το</a:t>
            </a:r>
            <a:r>
              <a:rPr lang="en-US" sz="2400" dirty="0">
                <a:solidFill>
                  <a:schemeClr val="bg1"/>
                </a:solidFill>
                <a:effectLst>
                  <a:outerShdw blurRad="38100" dist="38100" dir="2700000" algn="tl">
                    <a:srgbClr val="C0C0C0"/>
                  </a:outerShdw>
                </a:effectLst>
              </a:rPr>
              <a:t> </a:t>
            </a:r>
            <a:r>
              <a:rPr lang="en-US" sz="2400" dirty="0" err="1">
                <a:solidFill>
                  <a:schemeClr val="bg1"/>
                </a:solidFill>
                <a:effectLst>
                  <a:outerShdw blurRad="38100" dist="38100" dir="2700000" algn="tl">
                    <a:srgbClr val="C0C0C0"/>
                  </a:outerShdw>
                </a:effectLst>
              </a:rPr>
              <a:t>νερό</a:t>
            </a:r>
            <a:r>
              <a:rPr lang="en-US" sz="2400" dirty="0">
                <a:solidFill>
                  <a:schemeClr val="bg1"/>
                </a:solidFill>
                <a:effectLst>
                  <a:outerShdw blurRad="38100" dist="38100" dir="2700000" algn="tl">
                    <a:srgbClr val="C0C0C0"/>
                  </a:outerShdw>
                </a:effectLst>
              </a:rPr>
              <a:t> </a:t>
            </a:r>
            <a:r>
              <a:rPr lang="en-US" sz="2400" dirty="0" err="1">
                <a:solidFill>
                  <a:schemeClr val="bg1"/>
                </a:solidFill>
                <a:effectLst>
                  <a:outerShdw blurRad="38100" dist="38100" dir="2700000" algn="tl">
                    <a:srgbClr val="C0C0C0"/>
                  </a:outerShdw>
                </a:effectLst>
              </a:rPr>
              <a:t>είν</a:t>
            </a:r>
            <a:r>
              <a:rPr lang="en-US" sz="2400" dirty="0">
                <a:solidFill>
                  <a:schemeClr val="bg1"/>
                </a:solidFill>
                <a:effectLst>
                  <a:outerShdw blurRad="38100" dist="38100" dir="2700000" algn="tl">
                    <a:srgbClr val="C0C0C0"/>
                  </a:outerShdw>
                </a:effectLst>
              </a:rPr>
              <a:t>αι απαραίτητο για τη ζωή των έμβιων όντων.</a:t>
            </a:r>
            <a:endParaRPr lang="el-GR" sz="2400" dirty="0">
              <a:solidFill>
                <a:schemeClr val="bg1"/>
              </a:solidFill>
              <a:effectLst>
                <a:outerShdw blurRad="38100" dist="38100" dir="2700000" algn="tl">
                  <a:srgbClr val="C0C0C0"/>
                </a:outerShdw>
              </a:effectLst>
            </a:endParaRPr>
          </a:p>
        </p:txBody>
      </p:sp>
      <p:sp>
        <p:nvSpPr>
          <p:cNvPr id="7" name="2 - Ορθογώνιο"/>
          <p:cNvSpPr>
            <a:spLocks noChangeArrowheads="1"/>
          </p:cNvSpPr>
          <p:nvPr/>
        </p:nvSpPr>
        <p:spPr bwMode="auto">
          <a:xfrm>
            <a:off x="0" y="5229200"/>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dirty="0" err="1" smtClean="0">
                <a:solidFill>
                  <a:schemeClr val="bg1"/>
                </a:solidFill>
              </a:rPr>
              <a:t>Τo</a:t>
            </a:r>
            <a:r>
              <a:rPr lang="el-GR" dirty="0" smtClean="0">
                <a:solidFill>
                  <a:schemeClr val="bg1"/>
                </a:solidFill>
              </a:rPr>
              <a:t> </a:t>
            </a:r>
            <a:r>
              <a:rPr lang="el-GR" dirty="0">
                <a:solidFill>
                  <a:schemeClr val="bg1"/>
                </a:solidFill>
              </a:rPr>
              <a:t>όνομα </a:t>
            </a:r>
            <a:r>
              <a:rPr lang="el-GR" i="1" dirty="0">
                <a:solidFill>
                  <a:schemeClr val="bg1"/>
                </a:solidFill>
              </a:rPr>
              <a:t>νερό</a:t>
            </a:r>
            <a:r>
              <a:rPr lang="el-GR" dirty="0">
                <a:solidFill>
                  <a:schemeClr val="bg1"/>
                </a:solidFill>
              </a:rPr>
              <a:t> προέρχεται από τη βυζαντινή φράση </a:t>
            </a:r>
            <a:r>
              <a:rPr lang="el-GR" i="1" dirty="0" err="1">
                <a:solidFill>
                  <a:srgbClr val="FFC000"/>
                </a:solidFill>
              </a:rPr>
              <a:t>νεαρόν</a:t>
            </a:r>
            <a:r>
              <a:rPr lang="el-GR" i="1" dirty="0">
                <a:solidFill>
                  <a:srgbClr val="FFC000"/>
                </a:solidFill>
              </a:rPr>
              <a:t> ύδωρ</a:t>
            </a:r>
            <a:r>
              <a:rPr lang="el-GR" dirty="0">
                <a:solidFill>
                  <a:srgbClr val="FFC000"/>
                </a:solidFill>
              </a:rPr>
              <a:t> </a:t>
            </a:r>
            <a:r>
              <a:rPr lang="el-GR" dirty="0">
                <a:solidFill>
                  <a:schemeClr val="bg1"/>
                </a:solidFill>
              </a:rPr>
              <a:t>το οποίο σήμαινε </a:t>
            </a:r>
            <a:r>
              <a:rPr lang="el-GR" i="1" dirty="0">
                <a:solidFill>
                  <a:schemeClr val="bg1"/>
                </a:solidFill>
              </a:rPr>
              <a:t>τρεχούμενο νερό</a:t>
            </a:r>
            <a:r>
              <a:rPr lang="el-GR" dirty="0">
                <a:solidFill>
                  <a:schemeClr val="bg1"/>
                </a:solidFill>
              </a:rPr>
              <a:t> (που μόλις βγήκε από την πηγή), η οποία με τη σειρά της προέρχεται από την αρχαία </a:t>
            </a:r>
            <a:r>
              <a:rPr lang="el-GR" dirty="0" smtClean="0">
                <a:solidFill>
                  <a:schemeClr val="bg1"/>
                </a:solidFill>
              </a:rPr>
              <a:t>ελληνική </a:t>
            </a:r>
            <a:r>
              <a:rPr lang="el-GR" dirty="0">
                <a:solidFill>
                  <a:schemeClr val="bg1"/>
                </a:solidFill>
              </a:rPr>
              <a:t>φράση </a:t>
            </a:r>
            <a:r>
              <a:rPr lang="el-GR" i="1" dirty="0" err="1">
                <a:solidFill>
                  <a:srgbClr val="FFC000"/>
                </a:solidFill>
              </a:rPr>
              <a:t>νήρον</a:t>
            </a:r>
            <a:r>
              <a:rPr lang="el-GR" i="1" dirty="0">
                <a:solidFill>
                  <a:srgbClr val="FFC000"/>
                </a:solidFill>
              </a:rPr>
              <a:t> ύδωρ</a:t>
            </a:r>
            <a:r>
              <a:rPr lang="el-GR" dirty="0">
                <a:solidFill>
                  <a:srgbClr val="FFC000"/>
                </a:solidFill>
              </a:rPr>
              <a:t> </a:t>
            </a:r>
            <a:r>
              <a:rPr lang="el-GR" dirty="0">
                <a:solidFill>
                  <a:schemeClr val="bg1"/>
                </a:solidFill>
              </a:rPr>
              <a:t>για το νερό. Από το θέμα ύδωρ έχουν προκύψει πολλοί όροι, μεταξύ των οποίων και χημικοί, που χρησιμοποιούνται μέχρι σήμερα, όπως </a:t>
            </a:r>
            <a:r>
              <a:rPr lang="el-GR" i="1" dirty="0">
                <a:solidFill>
                  <a:schemeClr val="bg1"/>
                </a:solidFill>
              </a:rPr>
              <a:t>ένυδρο άλας</a:t>
            </a:r>
            <a:r>
              <a:rPr lang="el-GR" dirty="0">
                <a:solidFill>
                  <a:schemeClr val="bg1"/>
                </a:solidFill>
              </a:rPr>
              <a:t> ή </a:t>
            </a:r>
            <a:r>
              <a:rPr lang="el-GR" i="1" dirty="0">
                <a:solidFill>
                  <a:schemeClr val="bg1"/>
                </a:solidFill>
              </a:rPr>
              <a:t>υδρογόνο</a:t>
            </a:r>
            <a:r>
              <a:rPr lang="el-GR" dirty="0">
                <a:solidFill>
                  <a:schemeClr val="bg1"/>
                </a:solidFill>
              </a:rPr>
              <a:t> (</a:t>
            </a:r>
            <a:r>
              <a:rPr lang="el-GR" i="1" dirty="0">
                <a:solidFill>
                  <a:schemeClr val="bg1"/>
                </a:solidFill>
              </a:rPr>
              <a:t>αυτό που γεννάει νερό</a:t>
            </a:r>
            <a:r>
              <a:rPr lang="el-GR" dirty="0">
                <a:solidFill>
                  <a:schemeClr val="bg1"/>
                </a:solidFill>
              </a:rPr>
              <a:t>).</a:t>
            </a:r>
          </a:p>
        </p:txBody>
      </p:sp>
      <p:pic>
        <p:nvPicPr>
          <p:cNvPr id="47106" name="Picture 2" descr="http://t3.gstatic.com/images?q=tbn:ANd9GcTrn5GsX80HUmGY0sVy6DWbUHa7huY1Q8HLsW7QzMQQHtlM45sEvt1Qc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928657"/>
            <a:ext cx="5581249" cy="334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55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0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333375"/>
            <a:ext cx="418941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3"/>
          <p:cNvSpPr txBox="1">
            <a:spLocks noChangeArrowheads="1"/>
          </p:cNvSpPr>
          <p:nvPr/>
        </p:nvSpPr>
        <p:spPr bwMode="auto">
          <a:xfrm>
            <a:off x="4649710" y="4077072"/>
            <a:ext cx="4386786" cy="224676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l-GR" sz="2800" dirty="0" smtClean="0">
                <a:solidFill>
                  <a:schemeClr val="bg1"/>
                </a:solidFill>
              </a:rPr>
              <a:t>Ο </a:t>
            </a:r>
            <a:r>
              <a:rPr lang="el-GR" sz="2800" dirty="0">
                <a:solidFill>
                  <a:schemeClr val="bg1"/>
                </a:solidFill>
              </a:rPr>
              <a:t>άνθρωπος μπορεί να ζήσει </a:t>
            </a:r>
            <a:r>
              <a:rPr lang="el-GR" sz="2800" dirty="0" smtClean="0">
                <a:solidFill>
                  <a:schemeClr val="bg1"/>
                </a:solidFill>
              </a:rPr>
              <a:t>περίπου </a:t>
            </a:r>
            <a:r>
              <a:rPr lang="el-GR" sz="2800" dirty="0">
                <a:solidFill>
                  <a:schemeClr val="bg1"/>
                </a:solidFill>
              </a:rPr>
              <a:t>60 </a:t>
            </a:r>
            <a:r>
              <a:rPr lang="el-GR" sz="2800" dirty="0" smtClean="0">
                <a:solidFill>
                  <a:schemeClr val="bg1"/>
                </a:solidFill>
              </a:rPr>
              <a:t>– 70 ημέρες </a:t>
            </a:r>
            <a:r>
              <a:rPr lang="el-GR" sz="2800" dirty="0">
                <a:solidFill>
                  <a:schemeClr val="bg1"/>
                </a:solidFill>
              </a:rPr>
              <a:t>χωρίς τροφή, αλλά όχι πάνω από 5-10 μέρες χωρίς νερό.</a:t>
            </a:r>
            <a:endParaRPr lang="en-US" sz="2800" dirty="0">
              <a:solidFill>
                <a:schemeClr val="bg1"/>
              </a:solidFill>
            </a:endParaRPr>
          </a:p>
        </p:txBody>
      </p:sp>
      <p:sp>
        <p:nvSpPr>
          <p:cNvPr id="2" name="Ορθογώνιο 1"/>
          <p:cNvSpPr/>
          <p:nvPr/>
        </p:nvSpPr>
        <p:spPr>
          <a:xfrm>
            <a:off x="4649710" y="548680"/>
            <a:ext cx="4386786" cy="2677656"/>
          </a:xfrm>
          <a:prstGeom prst="rect">
            <a:avLst/>
          </a:prstGeom>
          <a:ln>
            <a:solidFill>
              <a:srgbClr val="FFC000"/>
            </a:solidFill>
          </a:ln>
        </p:spPr>
        <p:txBody>
          <a:bodyPr wrap="square">
            <a:spAutoFit/>
          </a:bodyPr>
          <a:lstStyle/>
          <a:p>
            <a:r>
              <a:rPr lang="el-GR" sz="2800" dirty="0" smtClean="0">
                <a:solidFill>
                  <a:schemeClr val="bg1"/>
                </a:solidFill>
              </a:rPr>
              <a:t>Οι άνθρωποι και τα ζώα έχουν στο σώμα τους </a:t>
            </a:r>
          </a:p>
          <a:p>
            <a:r>
              <a:rPr lang="el-GR" sz="2800" dirty="0" smtClean="0">
                <a:solidFill>
                  <a:schemeClr val="bg1"/>
                </a:solidFill>
              </a:rPr>
              <a:t>60-70% νερό (κατά βάρος), ενώ φθάνει μέχρι και το 90% εκείνου των κυττάρων. </a:t>
            </a:r>
            <a:endParaRPr lang="el-G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323528" y="332656"/>
            <a:ext cx="8229600" cy="2160240"/>
          </a:xfrm>
        </p:spPr>
        <p:txBody>
          <a:bodyPr/>
          <a:lstStyle/>
          <a:p>
            <a:r>
              <a:rPr lang="el-GR" sz="3600" dirty="0" smtClean="0">
                <a:solidFill>
                  <a:schemeClr val="bg1"/>
                </a:solidFill>
              </a:rPr>
              <a:t>Το </a:t>
            </a:r>
            <a:r>
              <a:rPr lang="el-GR" sz="3600" b="1" dirty="0" smtClean="0">
                <a:solidFill>
                  <a:schemeClr val="bg1"/>
                </a:solidFill>
              </a:rPr>
              <a:t>νερό</a:t>
            </a:r>
            <a:r>
              <a:rPr lang="el-GR" sz="3600" dirty="0" smtClean="0">
                <a:solidFill>
                  <a:schemeClr val="bg1"/>
                </a:solidFill>
              </a:rPr>
              <a:t> αποτελείται από υδρογόνο (Η) και οξυγόνο (Ο).</a:t>
            </a:r>
          </a:p>
        </p:txBody>
      </p:sp>
      <p:pic>
        <p:nvPicPr>
          <p:cNvPr id="5125" name="Picture 5" descr="http://t0.gstatic.com/images?q=tbn:ANd9GcQ0i7NoccbcmJlWbJNznDtin39E_4Cf-h6kKQ4lq6TNzP6ZrN49-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181" y="2782023"/>
            <a:ext cx="5333195" cy="3549001"/>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0" name="Group 48"/>
          <p:cNvGraphicFramePr>
            <a:graphicFrameLocks noGrp="1"/>
          </p:cNvGraphicFramePr>
          <p:nvPr>
            <p:ph sz="half" idx="2"/>
            <p:extLst>
              <p:ext uri="{D42A27DB-BD31-4B8C-83A1-F6EECF244321}">
                <p14:modId xmlns:p14="http://schemas.microsoft.com/office/powerpoint/2010/main" val="4090494073"/>
              </p:ext>
            </p:extLst>
          </p:nvPr>
        </p:nvGraphicFramePr>
        <p:xfrm>
          <a:off x="539552" y="1690171"/>
          <a:ext cx="8064896" cy="3767693"/>
        </p:xfrm>
        <a:graphic>
          <a:graphicData uri="http://schemas.openxmlformats.org/drawingml/2006/table">
            <a:tbl>
              <a:tblPr/>
              <a:tblGrid>
                <a:gridCol w="4032448"/>
                <a:gridCol w="4032448"/>
              </a:tblGrid>
              <a:tr h="65870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800" b="1" dirty="0" err="1" smtClean="0">
                          <a:solidFill>
                            <a:srgbClr val="00FFFF"/>
                          </a:solidFill>
                          <a:latin typeface="Comic Sans MS" pitchFamily="66" charset="0"/>
                        </a:rPr>
                        <a:t>Ποσοστό</a:t>
                      </a:r>
                      <a:r>
                        <a:rPr lang="en-US" sz="2800" b="1" dirty="0" smtClean="0">
                          <a:solidFill>
                            <a:srgbClr val="00FFFF"/>
                          </a:solidFill>
                          <a:latin typeface="Comic Sans MS" pitchFamily="66" charset="0"/>
                        </a:rPr>
                        <a:t> </a:t>
                      </a:r>
                      <a:r>
                        <a:rPr lang="en-US" sz="2800" b="1" dirty="0" err="1" smtClean="0">
                          <a:solidFill>
                            <a:srgbClr val="00FFFF"/>
                          </a:solidFill>
                          <a:latin typeface="Comic Sans MS" pitchFamily="66" charset="0"/>
                        </a:rPr>
                        <a:t>νερού</a:t>
                      </a:r>
                      <a:r>
                        <a:rPr lang="en-US" sz="2800" b="1" dirty="0" smtClean="0">
                          <a:solidFill>
                            <a:srgbClr val="00FFFF"/>
                          </a:solidFill>
                          <a:latin typeface="Comic Sans MS" pitchFamily="66" charset="0"/>
                        </a:rPr>
                        <a:t> </a:t>
                      </a:r>
                      <a:r>
                        <a:rPr lang="en-US" sz="2800" b="1" dirty="0" err="1" smtClean="0">
                          <a:solidFill>
                            <a:srgbClr val="00FFFF"/>
                          </a:solidFill>
                          <a:latin typeface="Comic Sans MS" pitchFamily="66" charset="0"/>
                        </a:rPr>
                        <a:t>σε</a:t>
                      </a:r>
                      <a:r>
                        <a:rPr lang="en-US" sz="2800" b="1" dirty="0" smtClean="0">
                          <a:solidFill>
                            <a:srgbClr val="00FFFF"/>
                          </a:solidFill>
                          <a:latin typeface="Comic Sans MS" pitchFamily="66" charset="0"/>
                        </a:rPr>
                        <a:t> </a:t>
                      </a:r>
                      <a:r>
                        <a:rPr lang="en-US" sz="2800" b="1" dirty="0" err="1" smtClean="0">
                          <a:solidFill>
                            <a:srgbClr val="00FFFF"/>
                          </a:solidFill>
                          <a:latin typeface="Comic Sans MS" pitchFamily="66" charset="0"/>
                        </a:rPr>
                        <a:t>διάφορ</a:t>
                      </a:r>
                      <a:r>
                        <a:rPr lang="en-US" sz="2800" b="1" dirty="0" smtClean="0">
                          <a:solidFill>
                            <a:srgbClr val="00FFFF"/>
                          </a:solidFill>
                          <a:latin typeface="Comic Sans MS" pitchFamily="66" charset="0"/>
                        </a:rPr>
                        <a:t>α τρόφιμα</a:t>
                      </a:r>
                      <a:endParaRPr kumimoji="0" lang="el-GR" sz="2800" b="1" i="0" u="none" strike="noStrike" cap="none" normalizeH="0" baseline="0" dirty="0" smtClean="0">
                        <a:ln>
                          <a:noFill/>
                        </a:ln>
                        <a:solidFill>
                          <a:srgbClr val="00FFFF"/>
                        </a:solidFill>
                        <a:effectLst/>
                        <a:latin typeface="Comic Sans MS" pitchFamily="66" charset="0"/>
                      </a:endParaRPr>
                    </a:p>
                  </a:txBody>
                  <a:tcPr marL="91447" marR="91447"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bg1"/>
                        </a:solidFill>
                        <a:effectLst/>
                        <a:latin typeface="Comic Sans MS" pitchFamily="66" charset="0"/>
                      </a:endParaRPr>
                    </a:p>
                  </a:txBody>
                  <a:tcPr marL="91447" marR="91447" marT="45722" marB="45722"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Comic Sans MS" pitchFamily="66" charset="0"/>
                        </a:rPr>
                        <a:t>Προϊόν</a:t>
                      </a:r>
                      <a:endParaRPr kumimoji="0" lang="en-US" sz="2800" b="1" i="0" u="none" strike="noStrike" cap="none" normalizeH="0" baseline="0" dirty="0" smtClean="0">
                        <a:ln>
                          <a:noFill/>
                        </a:ln>
                        <a:solidFill>
                          <a:schemeClr val="bg1"/>
                        </a:solidFill>
                        <a:effectLst/>
                        <a:latin typeface="Comic Sans MS" pitchFamily="66"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Comic Sans MS" pitchFamily="66" charset="0"/>
                        </a:rPr>
                        <a:t>g </a:t>
                      </a:r>
                      <a:r>
                        <a:rPr kumimoji="0" lang="en-US" sz="2000" b="1" i="0" u="none" strike="noStrike" cap="none" normalizeH="0" baseline="0" dirty="0" err="1" smtClean="0">
                          <a:ln>
                            <a:noFill/>
                          </a:ln>
                          <a:solidFill>
                            <a:schemeClr val="bg1"/>
                          </a:solidFill>
                          <a:effectLst/>
                          <a:latin typeface="Comic Sans MS" pitchFamily="66" charset="0"/>
                        </a:rPr>
                        <a:t>νερού</a:t>
                      </a:r>
                      <a:r>
                        <a:rPr kumimoji="0" lang="en-US" sz="2000" b="1" i="0" u="none" strike="noStrike" cap="none" normalizeH="0" baseline="0" dirty="0" smtClean="0">
                          <a:ln>
                            <a:noFill/>
                          </a:ln>
                          <a:solidFill>
                            <a:schemeClr val="bg1"/>
                          </a:solidFill>
                          <a:effectLst/>
                          <a:latin typeface="Comic Sans MS" pitchFamily="66" charset="0"/>
                        </a:rPr>
                        <a:t> </a:t>
                      </a:r>
                      <a:r>
                        <a:rPr kumimoji="0" lang="en-US" sz="2000" b="1" i="0" u="none" strike="noStrike" cap="none" normalizeH="0" baseline="0" dirty="0" err="1" smtClean="0">
                          <a:ln>
                            <a:noFill/>
                          </a:ln>
                          <a:solidFill>
                            <a:schemeClr val="bg1"/>
                          </a:solidFill>
                          <a:effectLst/>
                          <a:latin typeface="Comic Sans MS" pitchFamily="66" charset="0"/>
                        </a:rPr>
                        <a:t>σε</a:t>
                      </a:r>
                      <a:r>
                        <a:rPr kumimoji="0" lang="en-US" sz="2000" b="1" i="0" u="none" strike="noStrike" cap="none" normalizeH="0" baseline="0" dirty="0" smtClean="0">
                          <a:ln>
                            <a:noFill/>
                          </a:ln>
                          <a:solidFill>
                            <a:schemeClr val="bg1"/>
                          </a:solidFill>
                          <a:effectLst/>
                          <a:latin typeface="Comic Sans MS" pitchFamily="66" charset="0"/>
                        </a:rPr>
                        <a:t> 100 g π</a:t>
                      </a:r>
                      <a:r>
                        <a:rPr kumimoji="0" lang="en-US" sz="2000" b="1" i="0" u="none" strike="noStrike" cap="none" normalizeH="0" baseline="0" dirty="0" err="1" smtClean="0">
                          <a:ln>
                            <a:noFill/>
                          </a:ln>
                          <a:solidFill>
                            <a:schemeClr val="bg1"/>
                          </a:solidFill>
                          <a:effectLst/>
                          <a:latin typeface="Comic Sans MS" pitchFamily="66" charset="0"/>
                        </a:rPr>
                        <a:t>ροϊόντος</a:t>
                      </a:r>
                      <a:endParaRPr kumimoji="0" lang="en-US" sz="2000" b="1" i="0" u="none" strike="noStrike" cap="none" normalizeH="0" baseline="0" dirty="0" smtClean="0">
                        <a:ln>
                          <a:noFill/>
                        </a:ln>
                        <a:solidFill>
                          <a:schemeClr val="bg1"/>
                        </a:solidFill>
                        <a:effectLst/>
                        <a:latin typeface="Comic Sans MS" pitchFamily="66"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479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Comic Sans MS" pitchFamily="66" charset="0"/>
                        </a:rPr>
                        <a:t>Χοιρινό</a:t>
                      </a:r>
                      <a:r>
                        <a:rPr kumimoji="0" lang="en-US" sz="2800" b="1" i="0" u="none" strike="noStrike" cap="none" normalizeH="0" baseline="0" dirty="0" smtClean="0">
                          <a:ln>
                            <a:noFill/>
                          </a:ln>
                          <a:solidFill>
                            <a:schemeClr val="bg1"/>
                          </a:solidFill>
                          <a:effectLst/>
                          <a:latin typeface="Comic Sans MS" pitchFamily="66" charset="0"/>
                        </a:rPr>
                        <a:t> </a:t>
                      </a:r>
                      <a:r>
                        <a:rPr kumimoji="0" lang="en-US" sz="2800" b="1" i="0" u="none" strike="noStrike" cap="none" normalizeH="0" baseline="0" dirty="0" err="1" smtClean="0">
                          <a:ln>
                            <a:noFill/>
                          </a:ln>
                          <a:solidFill>
                            <a:schemeClr val="bg1"/>
                          </a:solidFill>
                          <a:effectLst/>
                          <a:latin typeface="Comic Sans MS" pitchFamily="66" charset="0"/>
                        </a:rPr>
                        <a:t>κρέ</a:t>
                      </a:r>
                      <a:r>
                        <a:rPr kumimoji="0" lang="en-US" sz="2800" b="1" i="0" u="none" strike="noStrike" cap="none" normalizeH="0" baseline="0" dirty="0" smtClean="0">
                          <a:ln>
                            <a:noFill/>
                          </a:ln>
                          <a:solidFill>
                            <a:schemeClr val="bg1"/>
                          </a:solidFill>
                          <a:effectLst/>
                          <a:latin typeface="Comic Sans MS" pitchFamily="66" charset="0"/>
                        </a:rPr>
                        <a:t>ας</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omic Sans MS" pitchFamily="66" charset="0"/>
                        </a:rPr>
                        <a:t>47</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Τυρί</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30-45</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Λάχανο</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  92	</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Ντομάτα</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94</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Καρότο</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omic Sans MS" pitchFamily="66" charset="0"/>
                        </a:rPr>
                        <a:t>89</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7" name="Text Box 50"/>
          <p:cNvSpPr txBox="1">
            <a:spLocks noChangeArrowheads="1"/>
          </p:cNvSpPr>
          <p:nvPr/>
        </p:nvSpPr>
        <p:spPr bwMode="auto">
          <a:xfrm>
            <a:off x="1619672" y="404812"/>
            <a:ext cx="64087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l-GR" sz="3200" b="1" i="1" dirty="0">
                <a:solidFill>
                  <a:srgbClr val="FFC000"/>
                </a:solidFill>
              </a:rPr>
              <a:t>Το νερό </a:t>
            </a:r>
            <a:r>
              <a:rPr lang="en-US" sz="3200" b="1" i="1" dirty="0">
                <a:solidFill>
                  <a:srgbClr val="FFC000"/>
                </a:solidFill>
              </a:rPr>
              <a:t>υπ</a:t>
            </a:r>
            <a:r>
              <a:rPr lang="en-US" sz="3200" b="1" i="1" dirty="0" err="1">
                <a:solidFill>
                  <a:srgbClr val="FFC000"/>
                </a:solidFill>
              </a:rPr>
              <a:t>άρχει</a:t>
            </a:r>
            <a:r>
              <a:rPr lang="el-GR" sz="3200" b="1" i="1" dirty="0">
                <a:solidFill>
                  <a:srgbClr val="FFC000"/>
                </a:solidFill>
              </a:rPr>
              <a:t> παντού</a:t>
            </a:r>
            <a:r>
              <a:rPr lang="el-GR" dirty="0">
                <a:solidFill>
                  <a:srgbClr val="FFC000"/>
                </a:solidFill>
                <a:latin typeface="Arial" charset="0"/>
              </a:rPr>
              <a:t> </a:t>
            </a:r>
            <a:endParaRPr lang="en-US" dirty="0">
              <a:solidFill>
                <a:srgbClr val="FFC000"/>
              </a:solidFill>
              <a:latin typeface="Arial" charset="0"/>
            </a:endParaRPr>
          </a:p>
        </p:txBody>
      </p:sp>
    </p:spTree>
    <p:extLst>
      <p:ext uri="{BB962C8B-B14F-4D97-AF65-F5344CB8AC3E}">
        <p14:creationId xmlns:p14="http://schemas.microsoft.com/office/powerpoint/2010/main" val="2534119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1256</Words>
  <Application>Microsoft Office PowerPoint</Application>
  <PresentationFormat>Προβολή στην οθόνη (4:3)</PresentationFormat>
  <Paragraphs>166</Paragraphs>
  <Slides>28</Slides>
  <Notes>3</Notes>
  <HiddenSlides>0</HiddenSlides>
  <MMClips>2</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28</vt:i4>
      </vt:variant>
    </vt:vector>
  </HeadingPairs>
  <TitlesOfParts>
    <vt:vector size="31" baseType="lpstr">
      <vt:lpstr>Προεπιλεγμένη σχεδίαση</vt:lpstr>
      <vt:lpstr>Φωτογραφία του Photo Editor</vt:lpstr>
      <vt:lpstr>Φωτογραφία του Microsoft Photo Editor 3.0</vt:lpstr>
      <vt:lpstr>Παρουσίαση του PowerPoint</vt:lpstr>
      <vt:lpstr>Παρουσίαση του PowerPoint</vt:lpstr>
      <vt:lpstr>Παρουσίαση του PowerPoint</vt:lpstr>
      <vt:lpstr>Η ομορφιά του νερού Ι</vt:lpstr>
      <vt:lpstr>Η ομορφιά του νερού ΙΙ</vt:lpstr>
      <vt:lpstr>Παρουσίαση του PowerPoint</vt:lpstr>
      <vt:lpstr>Παρουσίαση του PowerPoint</vt:lpstr>
      <vt:lpstr>Το νερό αποτελείται από υδρογόνο (Η) και οξυγόνο (Ο).</vt:lpstr>
      <vt:lpstr>Παρουσίαση του PowerPoint</vt:lpstr>
      <vt:lpstr>Παρουσίαση του PowerPoint</vt:lpstr>
      <vt:lpstr>Παρουσίαση του PowerPoint</vt:lpstr>
      <vt:lpstr>Παρουσίαση του PowerPoint</vt:lpstr>
      <vt:lpstr>Οι χρήσεις του νερού </vt:lpstr>
      <vt:lpstr>Παρουσίαση του PowerPoint</vt:lpstr>
      <vt:lpstr>1. Αστική χρήση του νερού </vt:lpstr>
      <vt:lpstr>Παρουσίαση του PowerPoint</vt:lpstr>
      <vt:lpstr>2. Βιομηχανική χρήση του νερού </vt:lpstr>
      <vt:lpstr>3. Γεωργική χρήση του νερού</vt:lpstr>
      <vt:lpstr>Παρουσίαση του PowerPoint</vt:lpstr>
      <vt:lpstr>Παρουσίαση του PowerPoint</vt:lpstr>
      <vt:lpstr>Παρουσίαση του PowerPoint</vt:lpstr>
      <vt:lpstr>Αξιολόγηση</vt:lpstr>
      <vt:lpstr>… Εκτός ύλης</vt:lpstr>
      <vt:lpstr>Παρουσίαση του PowerPoint</vt:lpstr>
      <vt:lpstr>Παρουσίαση του PowerPoint</vt:lpstr>
      <vt:lpstr>Παρουσίαση του PowerPoint</vt:lpstr>
      <vt:lpstr>Ημερήσια κατανάλωση νερού σε λίτρα (L) ανά άτομο</vt:lpstr>
      <vt:lpstr>Παρουσίαση του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c:creator>
  <cp:lastModifiedBy>Kostas</cp:lastModifiedBy>
  <cp:revision>106</cp:revision>
  <dcterms:created xsi:type="dcterms:W3CDTF">2006-07-25T20:55:42Z</dcterms:created>
  <dcterms:modified xsi:type="dcterms:W3CDTF">2012-10-21T15:26:05Z</dcterms:modified>
</cp:coreProperties>
</file>