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3" r:id="rId5"/>
    <p:sldId id="272" r:id="rId6"/>
    <p:sldId id="275" r:id="rId7"/>
    <p:sldId id="273" r:id="rId8"/>
    <p:sldId id="274" r:id="rId9"/>
    <p:sldId id="260" r:id="rId10"/>
    <p:sldId id="269" r:id="rId11"/>
    <p:sldId id="261" r:id="rId12"/>
    <p:sldId id="264" r:id="rId13"/>
    <p:sldId id="262" r:id="rId14"/>
    <p:sldId id="265" r:id="rId15"/>
    <p:sldId id="266" r:id="rId16"/>
    <p:sldId id="270" r:id="rId17"/>
    <p:sldId id="267" r:id="rId18"/>
    <p:sldId id="271" r:id="rId19"/>
    <p:sldId id="276" r:id="rId20"/>
    <p:sldId id="268"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2" autoAdjust="0"/>
    <p:restoredTop sz="94660"/>
  </p:normalViewPr>
  <p:slideViewPr>
    <p:cSldViewPr>
      <p:cViewPr varScale="1">
        <p:scale>
          <a:sx n="102" d="100"/>
          <a:sy n="102" d="100"/>
        </p:scale>
        <p:origin x="68" y="1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4D05E30-253A-D577-3335-9DC108E887D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18435" name="Rectangle 3">
            <a:extLst>
              <a:ext uri="{FF2B5EF4-FFF2-40B4-BE49-F238E27FC236}">
                <a16:creationId xmlns:a16="http://schemas.microsoft.com/office/drawing/2014/main" id="{7D7D6CF5-D4AE-7BBE-2B1E-91583E56124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17412" name="Rectangle 4">
            <a:extLst>
              <a:ext uri="{FF2B5EF4-FFF2-40B4-BE49-F238E27FC236}">
                <a16:creationId xmlns:a16="http://schemas.microsoft.com/office/drawing/2014/main" id="{74CA4FAC-2A9D-9A6C-21EE-90AA4D7DDC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CCDB98A9-1462-0A49-FBE7-E3BF2D69D98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8438" name="Rectangle 6">
            <a:extLst>
              <a:ext uri="{FF2B5EF4-FFF2-40B4-BE49-F238E27FC236}">
                <a16:creationId xmlns:a16="http://schemas.microsoft.com/office/drawing/2014/main" id="{7B6131EF-2201-DEB3-6CEF-52BF6C8008F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18439" name="Rectangle 7">
            <a:extLst>
              <a:ext uri="{FF2B5EF4-FFF2-40B4-BE49-F238E27FC236}">
                <a16:creationId xmlns:a16="http://schemas.microsoft.com/office/drawing/2014/main" id="{17B38912-EA1A-D496-72D9-456915A6E9B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5A14EE-735F-470B-9B34-CCD3E73BDC8A}"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DE3196D-D849-230F-A607-4FEF83885D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003ED0-5D18-4E38-8EF2-829233A36105}" type="slidenum">
              <a:rPr lang="el-GR" altLang="el-GR"/>
              <a:pPr eaLnBrk="1" hangingPunct="1"/>
              <a:t>1</a:t>
            </a:fld>
            <a:endParaRPr lang="el-GR" altLang="el-GR"/>
          </a:p>
        </p:txBody>
      </p:sp>
      <p:sp>
        <p:nvSpPr>
          <p:cNvPr id="18435" name="Rectangle 2">
            <a:extLst>
              <a:ext uri="{FF2B5EF4-FFF2-40B4-BE49-F238E27FC236}">
                <a16:creationId xmlns:a16="http://schemas.microsoft.com/office/drawing/2014/main" id="{480E906D-9AE1-E74A-5BC5-A083C124936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9AC232D-360E-9B03-6560-D01C87CEE1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B9E77C0-8683-0A34-4838-ED18DAFB89F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1B45254-D30D-1A4C-7414-EBA03C4F5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US"/>
          </a:p>
        </p:txBody>
      </p:sp>
      <p:sp>
        <p:nvSpPr>
          <p:cNvPr id="4" name="Rectangle 4">
            <a:extLst>
              <a:ext uri="{FF2B5EF4-FFF2-40B4-BE49-F238E27FC236}">
                <a16:creationId xmlns:a16="http://schemas.microsoft.com/office/drawing/2014/main" id="{C5AC5437-A656-A4E9-88F9-37CE73E1792E}"/>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E4D9C7D6-CCDD-C27E-5FE8-6F42884F731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1ACF5AAA-B60E-A88D-CFD4-BF16CB324ED1}"/>
              </a:ext>
            </a:extLst>
          </p:cNvPr>
          <p:cNvSpPr>
            <a:spLocks noGrp="1" noChangeArrowheads="1"/>
          </p:cNvSpPr>
          <p:nvPr>
            <p:ph type="sldNum" sz="quarter" idx="12"/>
          </p:nvPr>
        </p:nvSpPr>
        <p:spPr>
          <a:ln/>
        </p:spPr>
        <p:txBody>
          <a:bodyPr/>
          <a:lstStyle>
            <a:lvl1pPr>
              <a:defRPr/>
            </a:lvl1pPr>
          </a:lstStyle>
          <a:p>
            <a:fld id="{7EFCA0CE-42CC-412D-AE8B-2EDE8F58542F}" type="slidenum">
              <a:rPr lang="el-GR" altLang="el-GR"/>
              <a:pPr/>
              <a:t>‹#›</a:t>
            </a:fld>
            <a:endParaRPr lang="el-GR" altLang="el-GR"/>
          </a:p>
        </p:txBody>
      </p:sp>
    </p:spTree>
    <p:extLst>
      <p:ext uri="{BB962C8B-B14F-4D97-AF65-F5344CB8AC3E}">
        <p14:creationId xmlns:p14="http://schemas.microsoft.com/office/powerpoint/2010/main" val="77934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5FD94E6C-D3AE-91B9-7DB5-C0FE8CFF0EE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531D1432-FC93-23C8-FCF6-71A3B1DFEE7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62490FF7-F461-3F8E-BA7F-6232D76F91AC}"/>
              </a:ext>
            </a:extLst>
          </p:cNvPr>
          <p:cNvSpPr>
            <a:spLocks noGrp="1" noChangeArrowheads="1"/>
          </p:cNvSpPr>
          <p:nvPr>
            <p:ph type="sldNum" sz="quarter" idx="12"/>
          </p:nvPr>
        </p:nvSpPr>
        <p:spPr>
          <a:ln/>
        </p:spPr>
        <p:txBody>
          <a:bodyPr/>
          <a:lstStyle>
            <a:lvl1pPr>
              <a:defRPr/>
            </a:lvl1pPr>
          </a:lstStyle>
          <a:p>
            <a:fld id="{7C424085-BE26-4AD1-BD9D-ABDAC46AB50E}" type="slidenum">
              <a:rPr lang="el-GR" altLang="el-GR"/>
              <a:pPr/>
              <a:t>‹#›</a:t>
            </a:fld>
            <a:endParaRPr lang="el-GR" altLang="el-GR"/>
          </a:p>
        </p:txBody>
      </p:sp>
    </p:spTree>
    <p:extLst>
      <p:ext uri="{BB962C8B-B14F-4D97-AF65-F5344CB8AC3E}">
        <p14:creationId xmlns:p14="http://schemas.microsoft.com/office/powerpoint/2010/main" val="315951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B476B643-4D1A-96FC-1ED7-0BACC2D845CE}"/>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9743CBE9-5084-1BE8-DE47-181F8CD70067}"/>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0080F300-0C6D-4731-45BD-FCF8179C7C3E}"/>
              </a:ext>
            </a:extLst>
          </p:cNvPr>
          <p:cNvSpPr>
            <a:spLocks noGrp="1" noChangeArrowheads="1"/>
          </p:cNvSpPr>
          <p:nvPr>
            <p:ph type="sldNum" sz="quarter" idx="12"/>
          </p:nvPr>
        </p:nvSpPr>
        <p:spPr>
          <a:ln/>
        </p:spPr>
        <p:txBody>
          <a:bodyPr/>
          <a:lstStyle>
            <a:lvl1pPr>
              <a:defRPr/>
            </a:lvl1pPr>
          </a:lstStyle>
          <a:p>
            <a:fld id="{5833C972-6249-4AF0-B7CF-DCC9F65FED0C}" type="slidenum">
              <a:rPr lang="el-GR" altLang="el-GR"/>
              <a:pPr/>
              <a:t>‹#›</a:t>
            </a:fld>
            <a:endParaRPr lang="el-GR" altLang="el-GR"/>
          </a:p>
        </p:txBody>
      </p:sp>
    </p:spTree>
    <p:extLst>
      <p:ext uri="{BB962C8B-B14F-4D97-AF65-F5344CB8AC3E}">
        <p14:creationId xmlns:p14="http://schemas.microsoft.com/office/powerpoint/2010/main" val="151748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E8047026-7780-F895-9CA8-DDD535DC599C}"/>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C0613933-E447-E4A7-219A-6079A187E45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1D040A9D-E90F-C447-4B88-94E8AABFBD79}"/>
              </a:ext>
            </a:extLst>
          </p:cNvPr>
          <p:cNvSpPr>
            <a:spLocks noGrp="1" noChangeArrowheads="1"/>
          </p:cNvSpPr>
          <p:nvPr>
            <p:ph type="sldNum" sz="quarter" idx="12"/>
          </p:nvPr>
        </p:nvSpPr>
        <p:spPr>
          <a:ln/>
        </p:spPr>
        <p:txBody>
          <a:bodyPr/>
          <a:lstStyle>
            <a:lvl1pPr>
              <a:defRPr/>
            </a:lvl1pPr>
          </a:lstStyle>
          <a:p>
            <a:fld id="{C3334187-95EB-4AB4-A2B8-0926EDB10D01}" type="slidenum">
              <a:rPr lang="el-GR" altLang="el-GR"/>
              <a:pPr/>
              <a:t>‹#›</a:t>
            </a:fld>
            <a:endParaRPr lang="el-GR" altLang="el-GR"/>
          </a:p>
        </p:txBody>
      </p:sp>
    </p:spTree>
    <p:extLst>
      <p:ext uri="{BB962C8B-B14F-4D97-AF65-F5344CB8AC3E}">
        <p14:creationId xmlns:p14="http://schemas.microsoft.com/office/powerpoint/2010/main" val="152113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4ABAC2A6-C41B-A831-493C-BB6670DBF583}"/>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7B1A8CB9-2205-C1F8-5D40-ADB15550ADF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45C53816-7AA4-83CE-165B-0C00617247EE}"/>
              </a:ext>
            </a:extLst>
          </p:cNvPr>
          <p:cNvSpPr>
            <a:spLocks noGrp="1" noChangeArrowheads="1"/>
          </p:cNvSpPr>
          <p:nvPr>
            <p:ph type="sldNum" sz="quarter" idx="12"/>
          </p:nvPr>
        </p:nvSpPr>
        <p:spPr>
          <a:ln/>
        </p:spPr>
        <p:txBody>
          <a:bodyPr/>
          <a:lstStyle>
            <a:lvl1pPr>
              <a:defRPr/>
            </a:lvl1pPr>
          </a:lstStyle>
          <a:p>
            <a:fld id="{2452D63D-2006-4D19-BE48-78C982EED129}" type="slidenum">
              <a:rPr lang="el-GR" altLang="el-GR"/>
              <a:pPr/>
              <a:t>‹#›</a:t>
            </a:fld>
            <a:endParaRPr lang="el-GR" altLang="el-GR"/>
          </a:p>
        </p:txBody>
      </p:sp>
    </p:spTree>
    <p:extLst>
      <p:ext uri="{BB962C8B-B14F-4D97-AF65-F5344CB8AC3E}">
        <p14:creationId xmlns:p14="http://schemas.microsoft.com/office/powerpoint/2010/main" val="88103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696EF1AB-B53F-E447-9B45-BA2A22668C28}"/>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D2203ACB-F588-97E6-F4A1-5FB512F36F8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66E18255-F742-2AEF-F890-FE7FEF27B594}"/>
              </a:ext>
            </a:extLst>
          </p:cNvPr>
          <p:cNvSpPr>
            <a:spLocks noGrp="1" noChangeArrowheads="1"/>
          </p:cNvSpPr>
          <p:nvPr>
            <p:ph type="sldNum" sz="quarter" idx="12"/>
          </p:nvPr>
        </p:nvSpPr>
        <p:spPr>
          <a:ln/>
        </p:spPr>
        <p:txBody>
          <a:bodyPr/>
          <a:lstStyle>
            <a:lvl1pPr>
              <a:defRPr/>
            </a:lvl1pPr>
          </a:lstStyle>
          <a:p>
            <a:fld id="{163805E4-68D2-42E5-97A9-B6A92877A629}" type="slidenum">
              <a:rPr lang="el-GR" altLang="el-GR"/>
              <a:pPr/>
              <a:t>‹#›</a:t>
            </a:fld>
            <a:endParaRPr lang="el-GR" altLang="el-GR"/>
          </a:p>
        </p:txBody>
      </p:sp>
    </p:spTree>
    <p:extLst>
      <p:ext uri="{BB962C8B-B14F-4D97-AF65-F5344CB8AC3E}">
        <p14:creationId xmlns:p14="http://schemas.microsoft.com/office/powerpoint/2010/main" val="50552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a:extLst>
              <a:ext uri="{FF2B5EF4-FFF2-40B4-BE49-F238E27FC236}">
                <a16:creationId xmlns:a16="http://schemas.microsoft.com/office/drawing/2014/main" id="{9BEE6463-8D0A-C5A5-C008-8E27238739EF}"/>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03743BFE-B64C-CF39-BEE0-35832B197BD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AE5667D1-C955-32E7-B631-2A54EF5FCFEA}"/>
              </a:ext>
            </a:extLst>
          </p:cNvPr>
          <p:cNvSpPr>
            <a:spLocks noGrp="1" noChangeArrowheads="1"/>
          </p:cNvSpPr>
          <p:nvPr>
            <p:ph type="sldNum" sz="quarter" idx="12"/>
          </p:nvPr>
        </p:nvSpPr>
        <p:spPr>
          <a:ln/>
        </p:spPr>
        <p:txBody>
          <a:bodyPr/>
          <a:lstStyle>
            <a:lvl1pPr>
              <a:defRPr/>
            </a:lvl1pPr>
          </a:lstStyle>
          <a:p>
            <a:fld id="{9F869C08-E2B8-4844-907D-233F62E3EDFC}" type="slidenum">
              <a:rPr lang="el-GR" altLang="el-GR"/>
              <a:pPr/>
              <a:t>‹#›</a:t>
            </a:fld>
            <a:endParaRPr lang="el-GR" altLang="el-GR"/>
          </a:p>
        </p:txBody>
      </p:sp>
    </p:spTree>
    <p:extLst>
      <p:ext uri="{BB962C8B-B14F-4D97-AF65-F5344CB8AC3E}">
        <p14:creationId xmlns:p14="http://schemas.microsoft.com/office/powerpoint/2010/main" val="294501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a:extLst>
              <a:ext uri="{FF2B5EF4-FFF2-40B4-BE49-F238E27FC236}">
                <a16:creationId xmlns:a16="http://schemas.microsoft.com/office/drawing/2014/main" id="{DC1CD195-178D-5057-9DEE-5127C884FBF7}"/>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5">
            <a:extLst>
              <a:ext uri="{FF2B5EF4-FFF2-40B4-BE49-F238E27FC236}">
                <a16:creationId xmlns:a16="http://schemas.microsoft.com/office/drawing/2014/main" id="{884E071D-55DB-06E9-A222-41B8434892E2}"/>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6">
            <a:extLst>
              <a:ext uri="{FF2B5EF4-FFF2-40B4-BE49-F238E27FC236}">
                <a16:creationId xmlns:a16="http://schemas.microsoft.com/office/drawing/2014/main" id="{7A88CAF7-EF41-0CFB-FD02-18BB69E37B56}"/>
              </a:ext>
            </a:extLst>
          </p:cNvPr>
          <p:cNvSpPr>
            <a:spLocks noGrp="1" noChangeArrowheads="1"/>
          </p:cNvSpPr>
          <p:nvPr>
            <p:ph type="sldNum" sz="quarter" idx="12"/>
          </p:nvPr>
        </p:nvSpPr>
        <p:spPr>
          <a:ln/>
        </p:spPr>
        <p:txBody>
          <a:bodyPr/>
          <a:lstStyle>
            <a:lvl1pPr>
              <a:defRPr/>
            </a:lvl1pPr>
          </a:lstStyle>
          <a:p>
            <a:fld id="{B2E8B862-1CB4-48CA-8D6C-7519218A19A8}" type="slidenum">
              <a:rPr lang="el-GR" altLang="el-GR"/>
              <a:pPr/>
              <a:t>‹#›</a:t>
            </a:fld>
            <a:endParaRPr lang="el-GR" altLang="el-GR"/>
          </a:p>
        </p:txBody>
      </p:sp>
    </p:spTree>
    <p:extLst>
      <p:ext uri="{BB962C8B-B14F-4D97-AF65-F5344CB8AC3E}">
        <p14:creationId xmlns:p14="http://schemas.microsoft.com/office/powerpoint/2010/main" val="16392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Rectangle 4">
            <a:extLst>
              <a:ext uri="{FF2B5EF4-FFF2-40B4-BE49-F238E27FC236}">
                <a16:creationId xmlns:a16="http://schemas.microsoft.com/office/drawing/2014/main" id="{DE027264-1C54-21C6-FF9A-4167A96B3D6B}"/>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CF96C04F-B18C-ACAC-47A9-0C620BC327A7}"/>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6">
            <a:extLst>
              <a:ext uri="{FF2B5EF4-FFF2-40B4-BE49-F238E27FC236}">
                <a16:creationId xmlns:a16="http://schemas.microsoft.com/office/drawing/2014/main" id="{9E224CC8-9C76-1137-BEF1-B80C83DD27CC}"/>
              </a:ext>
            </a:extLst>
          </p:cNvPr>
          <p:cNvSpPr>
            <a:spLocks noGrp="1" noChangeArrowheads="1"/>
          </p:cNvSpPr>
          <p:nvPr>
            <p:ph type="sldNum" sz="quarter" idx="12"/>
          </p:nvPr>
        </p:nvSpPr>
        <p:spPr>
          <a:ln/>
        </p:spPr>
        <p:txBody>
          <a:bodyPr/>
          <a:lstStyle>
            <a:lvl1pPr>
              <a:defRPr/>
            </a:lvl1pPr>
          </a:lstStyle>
          <a:p>
            <a:fld id="{347BE711-B2D7-4E60-9C23-CD5BC2E9CA33}" type="slidenum">
              <a:rPr lang="el-GR" altLang="el-GR"/>
              <a:pPr/>
              <a:t>‹#›</a:t>
            </a:fld>
            <a:endParaRPr lang="el-GR" altLang="el-GR"/>
          </a:p>
        </p:txBody>
      </p:sp>
    </p:spTree>
    <p:extLst>
      <p:ext uri="{BB962C8B-B14F-4D97-AF65-F5344CB8AC3E}">
        <p14:creationId xmlns:p14="http://schemas.microsoft.com/office/powerpoint/2010/main" val="21427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3B4069-E312-5968-81DA-2F8BD7C9DE46}"/>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5">
            <a:extLst>
              <a:ext uri="{FF2B5EF4-FFF2-40B4-BE49-F238E27FC236}">
                <a16:creationId xmlns:a16="http://schemas.microsoft.com/office/drawing/2014/main" id="{A7CEC08E-9340-FDA9-F4F5-78DA80A0552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6">
            <a:extLst>
              <a:ext uri="{FF2B5EF4-FFF2-40B4-BE49-F238E27FC236}">
                <a16:creationId xmlns:a16="http://schemas.microsoft.com/office/drawing/2014/main" id="{4A49A77A-F9E8-1173-178B-A47892DACEC5}"/>
              </a:ext>
            </a:extLst>
          </p:cNvPr>
          <p:cNvSpPr>
            <a:spLocks noGrp="1" noChangeArrowheads="1"/>
          </p:cNvSpPr>
          <p:nvPr>
            <p:ph type="sldNum" sz="quarter" idx="12"/>
          </p:nvPr>
        </p:nvSpPr>
        <p:spPr>
          <a:ln/>
        </p:spPr>
        <p:txBody>
          <a:bodyPr/>
          <a:lstStyle>
            <a:lvl1pPr>
              <a:defRPr/>
            </a:lvl1pPr>
          </a:lstStyle>
          <a:p>
            <a:fld id="{E1788987-B466-49DD-BAA6-317B9B1EE0D4}" type="slidenum">
              <a:rPr lang="el-GR" altLang="el-GR"/>
              <a:pPr/>
              <a:t>‹#›</a:t>
            </a:fld>
            <a:endParaRPr lang="el-GR" altLang="el-GR"/>
          </a:p>
        </p:txBody>
      </p:sp>
    </p:spTree>
    <p:extLst>
      <p:ext uri="{BB962C8B-B14F-4D97-AF65-F5344CB8AC3E}">
        <p14:creationId xmlns:p14="http://schemas.microsoft.com/office/powerpoint/2010/main" val="428489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B2925FC2-A421-D3E0-A18D-EED6156E8255}"/>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C6D498A7-C62F-FBFC-F2A4-01F16206EB3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887F5104-9672-B981-C520-7BE0130A2CCF}"/>
              </a:ext>
            </a:extLst>
          </p:cNvPr>
          <p:cNvSpPr>
            <a:spLocks noGrp="1" noChangeArrowheads="1"/>
          </p:cNvSpPr>
          <p:nvPr>
            <p:ph type="sldNum" sz="quarter" idx="12"/>
          </p:nvPr>
        </p:nvSpPr>
        <p:spPr>
          <a:ln/>
        </p:spPr>
        <p:txBody>
          <a:bodyPr/>
          <a:lstStyle>
            <a:lvl1pPr>
              <a:defRPr/>
            </a:lvl1pPr>
          </a:lstStyle>
          <a:p>
            <a:fld id="{DDA95A19-5D15-45DF-939A-278B12E8F9D0}" type="slidenum">
              <a:rPr lang="el-GR" altLang="el-GR"/>
              <a:pPr/>
              <a:t>‹#›</a:t>
            </a:fld>
            <a:endParaRPr lang="el-GR" altLang="el-GR"/>
          </a:p>
        </p:txBody>
      </p:sp>
    </p:spTree>
    <p:extLst>
      <p:ext uri="{BB962C8B-B14F-4D97-AF65-F5344CB8AC3E}">
        <p14:creationId xmlns:p14="http://schemas.microsoft.com/office/powerpoint/2010/main" val="375630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1A136F2F-CA72-7037-816F-B51E97C78B3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5E207DE9-F5CA-A300-554F-97DE99C704B8}"/>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5D421226-23D1-7A92-B130-9C45701DE942}"/>
              </a:ext>
            </a:extLst>
          </p:cNvPr>
          <p:cNvSpPr>
            <a:spLocks noGrp="1" noChangeArrowheads="1"/>
          </p:cNvSpPr>
          <p:nvPr>
            <p:ph type="sldNum" sz="quarter" idx="12"/>
          </p:nvPr>
        </p:nvSpPr>
        <p:spPr>
          <a:ln/>
        </p:spPr>
        <p:txBody>
          <a:bodyPr/>
          <a:lstStyle>
            <a:lvl1pPr>
              <a:defRPr/>
            </a:lvl1pPr>
          </a:lstStyle>
          <a:p>
            <a:fld id="{33741426-B425-4091-899C-EEE84E9C7525}" type="slidenum">
              <a:rPr lang="el-GR" altLang="el-GR"/>
              <a:pPr/>
              <a:t>‹#›</a:t>
            </a:fld>
            <a:endParaRPr lang="el-GR" altLang="el-GR"/>
          </a:p>
        </p:txBody>
      </p:sp>
    </p:spTree>
    <p:extLst>
      <p:ext uri="{BB962C8B-B14F-4D97-AF65-F5344CB8AC3E}">
        <p14:creationId xmlns:p14="http://schemas.microsoft.com/office/powerpoint/2010/main" val="172194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884474-40BD-83A9-C685-5C46D4C0F53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a:extLst>
              <a:ext uri="{FF2B5EF4-FFF2-40B4-BE49-F238E27FC236}">
                <a16:creationId xmlns:a16="http://schemas.microsoft.com/office/drawing/2014/main" id="{A79DFB31-D0A1-8B2F-186A-DE99D42DA0B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id="{5DEA0E7A-ABF6-1F3D-1578-677C48623EF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l-GR"/>
          </a:p>
        </p:txBody>
      </p:sp>
      <p:sp>
        <p:nvSpPr>
          <p:cNvPr id="1029" name="Rectangle 5">
            <a:extLst>
              <a:ext uri="{FF2B5EF4-FFF2-40B4-BE49-F238E27FC236}">
                <a16:creationId xmlns:a16="http://schemas.microsoft.com/office/drawing/2014/main" id="{8D14EFA4-8DDA-6B3C-496D-8CB313B5A77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l-GR"/>
          </a:p>
        </p:txBody>
      </p:sp>
      <p:sp>
        <p:nvSpPr>
          <p:cNvPr id="1030" name="Rectangle 6">
            <a:extLst>
              <a:ext uri="{FF2B5EF4-FFF2-40B4-BE49-F238E27FC236}">
                <a16:creationId xmlns:a16="http://schemas.microsoft.com/office/drawing/2014/main" id="{ABC6EF14-EC89-AEA9-2488-CA86274864E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ECC525-BAE8-4673-AE73-99E7823C25B4}"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16.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mallig.eduvinet.de/bio/muskel5/5muskl.htm" TargetMode="External"/><Relationship Id="rId7" Type="http://schemas.openxmlformats.org/officeDocument/2006/relationships/image" Target="../media/image42.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gif"/><Relationship Id="rId4" Type="http://schemas.openxmlformats.org/officeDocument/2006/relationships/image" Target="../media/image39.gif"/><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sca_esv=abe1209c8be175c1&amp;sxsrf=ADLYWIKohbUUNT4dxqrXAEI1LsYefuZW0A:1729525445292&amp;q=muscle+tissue+microscope&amp;uds=ADvngMjcH0KdF7qGWtwTBrP0nt7dJfX-6-xW1vHdcpbJm0ULkKEaOVXx9AFFgP6x01zafX86iSN11ItBp5F8KmDLxgc2rJCCDk28VOor7gKIVkmTSRXWceVlhgpoxMU3YXcVuqntmUIM_wpvGX-VBxE1q0lPGTPVkw&amp;udm=2&amp;sa=X&amp;ved=2ahUKEwiKsa-u6J-JAxWl-LsIHY5hBngQxKsJegQIDRAB&amp;ictx=0&amp;cshid=1729525563119662&amp;biw=1280&amp;bih=1287&amp;dpr=1.5" TargetMode="Externa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48.gif"/><Relationship Id="rId7" Type="http://schemas.openxmlformats.org/officeDocument/2006/relationships/image" Target="../media/image5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gif"/><Relationship Id="rId9" Type="http://schemas.openxmlformats.org/officeDocument/2006/relationships/hyperlink" Target="http://ekfe.mag.sch.gr/paratirisi_kyttaron_isto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lideshare.net/slideshow/33-8085080/8085080"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3871C94-1A5B-27B0-59CA-254D8D54486F}"/>
              </a:ext>
            </a:extLst>
          </p:cNvPr>
          <p:cNvSpPr>
            <a:spLocks noGrp="1" noChangeArrowheads="1"/>
          </p:cNvSpPr>
          <p:nvPr>
            <p:ph type="ctrTitle"/>
          </p:nvPr>
        </p:nvSpPr>
        <p:spPr>
          <a:xfrm>
            <a:off x="611188" y="2420938"/>
            <a:ext cx="7772400" cy="1470025"/>
          </a:xfrm>
        </p:spPr>
        <p:txBody>
          <a:bodyPr/>
          <a:lstStyle/>
          <a:p>
            <a:pPr eaLnBrk="1" hangingPunct="1"/>
            <a:r>
              <a:rPr lang="el-GR" altLang="el-GR">
                <a:latin typeface="Script MT Bold" panose="03040602040607080904" pitchFamily="66" charset="0"/>
              </a:rPr>
              <a:t>1</a:t>
            </a:r>
            <a:r>
              <a:rPr lang="en-US" altLang="el-GR">
                <a:latin typeface="Script MT Bold" panose="03040602040607080904" pitchFamily="66" charset="0"/>
              </a:rPr>
              <a:t>.</a:t>
            </a:r>
            <a:r>
              <a:rPr lang="el-GR" altLang="el-GR">
                <a:latin typeface="Script MT Bold" panose="03040602040607080904" pitchFamily="66" charset="0"/>
              </a:rPr>
              <a:t>3 Τα επίπεδα οργάνωσης της ζωής</a:t>
            </a:r>
            <a:endParaRPr lang="el-GR" altLang="el-GR">
              <a:latin typeface="Century Gothic" panose="020B0502020202020204" pitchFamily="34" charset="0"/>
            </a:endParaRPr>
          </a:p>
        </p:txBody>
      </p:sp>
      <p:sp>
        <p:nvSpPr>
          <p:cNvPr id="3075" name="Rectangle 3">
            <a:extLst>
              <a:ext uri="{FF2B5EF4-FFF2-40B4-BE49-F238E27FC236}">
                <a16:creationId xmlns:a16="http://schemas.microsoft.com/office/drawing/2014/main" id="{0DB1EE05-0E30-F0F1-0DB4-07B1837C4C27}"/>
              </a:ext>
            </a:extLst>
          </p:cNvPr>
          <p:cNvSpPr>
            <a:spLocks noGrp="1" noChangeArrowheads="1"/>
          </p:cNvSpPr>
          <p:nvPr>
            <p:ph type="subTitle" idx="1"/>
          </p:nvPr>
        </p:nvSpPr>
        <p:spPr>
          <a:xfrm>
            <a:off x="1403350" y="260350"/>
            <a:ext cx="6400800" cy="1752600"/>
          </a:xfrm>
        </p:spPr>
        <p:txBody>
          <a:bodyPr/>
          <a:lstStyle/>
          <a:p>
            <a:pPr eaLnBrk="1" hangingPunct="1"/>
            <a:r>
              <a:rPr lang="el-GR" altLang="el-GR"/>
              <a:t>Βιολογία Γ’ Γυμνασίου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1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2"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57D08CF-CB97-328A-54C4-8CF6B29198CD}"/>
              </a:ext>
            </a:extLst>
          </p:cNvPr>
          <p:cNvSpPr>
            <a:spLocks noGrp="1" noChangeArrowheads="1"/>
          </p:cNvSpPr>
          <p:nvPr>
            <p:ph type="title"/>
          </p:nvPr>
        </p:nvSpPr>
        <p:spPr>
          <a:xfrm>
            <a:off x="0" y="0"/>
            <a:ext cx="9144000" cy="331788"/>
          </a:xfrm>
        </p:spPr>
        <p:txBody>
          <a:bodyPr/>
          <a:lstStyle/>
          <a:p>
            <a:pPr>
              <a:defRPr/>
            </a:pPr>
            <a:r>
              <a:rPr lang="el-GR" sz="2000" kern="1200" dirty="0">
                <a:solidFill>
                  <a:schemeClr val="tx1"/>
                </a:solidFill>
                <a:latin typeface="+mn-lt"/>
                <a:ea typeface="+mn-ea"/>
                <a:cs typeface="+mn-cs"/>
              </a:rPr>
              <a:t>Παράδειγμα </a:t>
            </a:r>
          </a:p>
        </p:txBody>
      </p:sp>
      <p:sp>
        <p:nvSpPr>
          <p:cNvPr id="27651" name="Rectangle 3">
            <a:extLst>
              <a:ext uri="{FF2B5EF4-FFF2-40B4-BE49-F238E27FC236}">
                <a16:creationId xmlns:a16="http://schemas.microsoft.com/office/drawing/2014/main" id="{0B90C278-F57A-AC51-4A9A-A59FCE26AEC7}"/>
              </a:ext>
            </a:extLst>
          </p:cNvPr>
          <p:cNvSpPr>
            <a:spLocks noChangeArrowheads="1"/>
          </p:cNvSpPr>
          <p:nvPr/>
        </p:nvSpPr>
        <p:spPr bwMode="auto">
          <a:xfrm>
            <a:off x="-322472" y="1988840"/>
            <a:ext cx="7405060" cy="4564385"/>
          </a:xfrm>
          <a:prstGeom prst="rect">
            <a:avLst/>
          </a:prstGeom>
          <a:noFill/>
          <a:ln w="9525">
            <a:noFill/>
            <a:miter lim="800000"/>
            <a:headEnd/>
            <a:tailEnd/>
          </a:ln>
          <a:effectLst/>
        </p:spPr>
        <p:txBody>
          <a:bodyPr/>
          <a:lstStyle/>
          <a:p>
            <a:pPr marL="182563" indent="-182563" algn="just" eaLnBrk="0" hangingPunct="0">
              <a:lnSpc>
                <a:spcPct val="95000"/>
              </a:lnSpc>
              <a:spcBef>
                <a:spcPct val="20000"/>
              </a:spcBef>
              <a:buFontTx/>
              <a:buBlip>
                <a:blip r:embed="rId3"/>
              </a:buBlip>
              <a:defRPr/>
            </a:pPr>
            <a:endParaRPr lang="el-GR" sz="1400" b="1" dirty="0">
              <a:solidFill>
                <a:schemeClr val="hlink"/>
              </a:solidFill>
              <a:effectLst>
                <a:outerShdw blurRad="38100" dist="38100" dir="2700000" algn="tl">
                  <a:srgbClr val="C0C0C0"/>
                </a:outerShdw>
              </a:effectLst>
              <a:latin typeface="Verdana" pitchFamily="34" charset="0"/>
              <a:cs typeface="Arial" charset="0"/>
            </a:endParaRPr>
          </a:p>
          <a:p>
            <a:pPr marL="182563" indent="-182563" algn="just" eaLnBrk="0" hangingPunct="0">
              <a:lnSpc>
                <a:spcPct val="95000"/>
              </a:lnSpc>
              <a:spcBef>
                <a:spcPct val="20000"/>
              </a:spcBef>
              <a:defRPr/>
            </a:pPr>
            <a:endParaRPr lang="el-GR" sz="700" b="1" dirty="0">
              <a:solidFill>
                <a:schemeClr val="hlink"/>
              </a:solidFill>
              <a:effectLst>
                <a:outerShdw blurRad="38100" dist="38100" dir="2700000" algn="tl">
                  <a:srgbClr val="C0C0C0"/>
                </a:outerShdw>
              </a:effectLst>
              <a:latin typeface="Verdana" pitchFamily="34" charset="0"/>
              <a:cs typeface="Arial" charset="0"/>
            </a:endParaRPr>
          </a:p>
          <a:p>
            <a:pPr marL="625475" lvl="1" indent="-263525" algn="just" eaLnBrk="0" hangingPunct="0">
              <a:lnSpc>
                <a:spcPct val="95000"/>
              </a:lnSpc>
              <a:spcBef>
                <a:spcPct val="20000"/>
              </a:spcBef>
              <a:buFontTx/>
              <a:buBlip>
                <a:blip r:embed="rId4"/>
              </a:buBlip>
              <a:defRPr/>
            </a:pPr>
            <a:r>
              <a:rPr lang="el-GR" sz="2000" dirty="0">
                <a:latin typeface="+mn-lt"/>
                <a:cs typeface="+mn-cs"/>
              </a:rPr>
              <a:t>Η συνένωση του σπερματοζωαρίου και του ωαρίου κατά τη γονιμοποίηση δημιουργεί το </a:t>
            </a:r>
            <a:r>
              <a:rPr lang="el-GR" sz="2000" dirty="0" err="1">
                <a:latin typeface="+mn-lt"/>
                <a:cs typeface="+mn-cs"/>
              </a:rPr>
              <a:t>ζυγωτό</a:t>
            </a:r>
            <a:r>
              <a:rPr lang="el-GR" sz="2000" dirty="0">
                <a:latin typeface="+mn-lt"/>
                <a:cs typeface="+mn-cs"/>
              </a:rPr>
              <a:t>    </a:t>
            </a:r>
          </a:p>
          <a:p>
            <a:pPr marL="976313" lvl="2" indent="-171450" algn="just" eaLnBrk="0" hangingPunct="0">
              <a:lnSpc>
                <a:spcPct val="95000"/>
              </a:lnSpc>
              <a:spcBef>
                <a:spcPct val="20000"/>
              </a:spcBef>
              <a:defRPr/>
            </a:pPr>
            <a:r>
              <a:rPr lang="el-GR" sz="2000" dirty="0">
                <a:latin typeface="+mn-lt"/>
                <a:cs typeface="+mn-cs"/>
              </a:rPr>
              <a:t>     </a:t>
            </a:r>
          </a:p>
          <a:p>
            <a:pPr marL="625475" lvl="1" indent="-263525" algn="just" eaLnBrk="0" hangingPunct="0">
              <a:lnSpc>
                <a:spcPct val="95000"/>
              </a:lnSpc>
              <a:spcBef>
                <a:spcPct val="20000"/>
              </a:spcBef>
              <a:buFontTx/>
              <a:buBlip>
                <a:blip r:embed="rId4"/>
              </a:buBlip>
              <a:defRPr/>
            </a:pPr>
            <a:r>
              <a:rPr lang="el-GR" sz="2000" dirty="0">
                <a:latin typeface="+mn-lt"/>
                <a:cs typeface="+mn-cs"/>
              </a:rPr>
              <a:t>Το </a:t>
            </a:r>
            <a:r>
              <a:rPr lang="el-GR" sz="2000" dirty="0" err="1">
                <a:latin typeface="+mn-lt"/>
                <a:cs typeface="+mn-cs"/>
              </a:rPr>
              <a:t>ζυγωτό</a:t>
            </a:r>
            <a:r>
              <a:rPr lang="el-GR" sz="2000" dirty="0">
                <a:latin typeface="+mn-lt"/>
                <a:cs typeface="+mn-cs"/>
              </a:rPr>
              <a:t> είναι το πρώτο κύτταρο του ανθρώπινου οργανισμού </a:t>
            </a:r>
          </a:p>
          <a:p>
            <a:pPr marL="361950" lvl="1" algn="just" eaLnBrk="0" hangingPunct="0">
              <a:lnSpc>
                <a:spcPct val="95000"/>
              </a:lnSpc>
              <a:spcBef>
                <a:spcPct val="20000"/>
              </a:spcBef>
              <a:defRPr/>
            </a:pPr>
            <a:r>
              <a:rPr lang="el-GR" sz="2000" dirty="0">
                <a:latin typeface="+mn-lt"/>
                <a:cs typeface="+mn-cs"/>
              </a:rPr>
              <a:t>     </a:t>
            </a:r>
          </a:p>
          <a:p>
            <a:pPr marL="976313" lvl="2" indent="-171450" algn="just" eaLnBrk="0" hangingPunct="0">
              <a:lnSpc>
                <a:spcPct val="95000"/>
              </a:lnSpc>
              <a:spcBef>
                <a:spcPct val="20000"/>
              </a:spcBef>
              <a:buFontTx/>
              <a:buBlip>
                <a:blip r:embed="rId5"/>
              </a:buBlip>
              <a:defRPr/>
            </a:pPr>
            <a:r>
              <a:rPr lang="el-GR" sz="2000" dirty="0">
                <a:latin typeface="+mn-lt"/>
                <a:cs typeface="+mn-cs"/>
              </a:rPr>
              <a:t>Πολ/</a:t>
            </a:r>
            <a:r>
              <a:rPr lang="el-GR" sz="2000" dirty="0" err="1">
                <a:latin typeface="+mn-lt"/>
                <a:cs typeface="+mn-cs"/>
              </a:rPr>
              <a:t>ζεται</a:t>
            </a:r>
            <a:r>
              <a:rPr lang="el-GR" sz="2000" dirty="0">
                <a:latin typeface="+mn-lt"/>
                <a:cs typeface="+mn-cs"/>
              </a:rPr>
              <a:t> για να αναπτυχθεί ο οργανισμός = αυξηθεί ο αριθμός των κυττάρων  </a:t>
            </a:r>
          </a:p>
          <a:p>
            <a:pPr marL="976313" lvl="2" indent="-171450" algn="just" eaLnBrk="0" hangingPunct="0">
              <a:lnSpc>
                <a:spcPct val="95000"/>
              </a:lnSpc>
              <a:spcBef>
                <a:spcPct val="20000"/>
              </a:spcBef>
              <a:defRPr/>
            </a:pPr>
            <a:endParaRPr lang="el-GR" sz="2000" dirty="0">
              <a:latin typeface="+mn-lt"/>
              <a:cs typeface="+mn-cs"/>
            </a:endParaRPr>
          </a:p>
          <a:p>
            <a:pPr marL="976313" lvl="2" indent="-171450" algn="just" eaLnBrk="0" hangingPunct="0">
              <a:lnSpc>
                <a:spcPct val="95000"/>
              </a:lnSpc>
              <a:spcBef>
                <a:spcPct val="20000"/>
              </a:spcBef>
              <a:buFontTx/>
              <a:buBlip>
                <a:blip r:embed="rId5"/>
              </a:buBlip>
              <a:defRPr/>
            </a:pPr>
            <a:r>
              <a:rPr lang="el-GR" sz="2000" dirty="0">
                <a:latin typeface="+mn-lt"/>
                <a:cs typeface="+mn-cs"/>
              </a:rPr>
              <a:t>Τα κύτταρα οργανώνονται σε διαφορετικές ομάδες με διαφορετικές λειτουργίες .Η διαδικασία αυτή ονομάζεται </a:t>
            </a:r>
            <a:r>
              <a:rPr lang="el-GR" sz="2800" b="1" dirty="0">
                <a:effectLst>
                  <a:outerShdw blurRad="38100" dist="38100" dir="2700000" algn="tl">
                    <a:srgbClr val="000000">
                      <a:alpha val="43137"/>
                    </a:srgbClr>
                  </a:outerShdw>
                </a:effectLst>
                <a:latin typeface="+mn-lt"/>
                <a:cs typeface="+mn-cs"/>
              </a:rPr>
              <a:t>Διαφοροποίηση</a:t>
            </a:r>
            <a:r>
              <a:rPr lang="el-GR" sz="2000" dirty="0">
                <a:latin typeface="+mn-lt"/>
                <a:cs typeface="+mn-cs"/>
              </a:rPr>
              <a:t> </a:t>
            </a:r>
          </a:p>
        </p:txBody>
      </p:sp>
      <p:grpSp>
        <p:nvGrpSpPr>
          <p:cNvPr id="3" name="Ομάδα 2">
            <a:extLst>
              <a:ext uri="{FF2B5EF4-FFF2-40B4-BE49-F238E27FC236}">
                <a16:creationId xmlns:a16="http://schemas.microsoft.com/office/drawing/2014/main" id="{1AFF9F04-5CE9-D422-B079-43A0F6AC93E8}"/>
              </a:ext>
            </a:extLst>
          </p:cNvPr>
          <p:cNvGrpSpPr/>
          <p:nvPr/>
        </p:nvGrpSpPr>
        <p:grpSpPr>
          <a:xfrm>
            <a:off x="158963" y="404664"/>
            <a:ext cx="8985037" cy="1726950"/>
            <a:chOff x="0" y="3861048"/>
            <a:chExt cx="8985037" cy="1726950"/>
          </a:xfrm>
        </p:grpSpPr>
        <p:pic>
          <p:nvPicPr>
            <p:cNvPr id="27656" name="Picture 8">
              <a:extLst>
                <a:ext uri="{FF2B5EF4-FFF2-40B4-BE49-F238E27FC236}">
                  <a16:creationId xmlns:a16="http://schemas.microsoft.com/office/drawing/2014/main" id="{74BE452B-6792-B1F1-8671-2EDF8C9ABF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1198" y="3869408"/>
              <a:ext cx="1167829" cy="17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Ομάδα 1">
              <a:extLst>
                <a:ext uri="{FF2B5EF4-FFF2-40B4-BE49-F238E27FC236}">
                  <a16:creationId xmlns:a16="http://schemas.microsoft.com/office/drawing/2014/main" id="{30E33A0B-F68E-02BD-F649-64C6A93430BC}"/>
                </a:ext>
              </a:extLst>
            </p:cNvPr>
            <p:cNvGrpSpPr/>
            <p:nvPr/>
          </p:nvGrpSpPr>
          <p:grpSpPr>
            <a:xfrm>
              <a:off x="0" y="3861048"/>
              <a:ext cx="8985037" cy="1724025"/>
              <a:chOff x="66949" y="4259087"/>
              <a:chExt cx="8985037" cy="1724025"/>
            </a:xfrm>
          </p:grpSpPr>
          <p:pic>
            <p:nvPicPr>
              <p:cNvPr id="27653" name="Picture 5">
                <a:extLst>
                  <a:ext uri="{FF2B5EF4-FFF2-40B4-BE49-F238E27FC236}">
                    <a16:creationId xmlns:a16="http://schemas.microsoft.com/office/drawing/2014/main" id="{FFBD19F7-2D88-9A9D-D2A1-9A9A534A4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9398" y="4259087"/>
                <a:ext cx="1710400" cy="170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a:extLst>
                  <a:ext uri="{FF2B5EF4-FFF2-40B4-BE49-F238E27FC236}">
                    <a16:creationId xmlns:a16="http://schemas.microsoft.com/office/drawing/2014/main" id="{B7D6DCCE-AA04-0580-9FC6-3EF534E5C3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3460" y="4259087"/>
                <a:ext cx="1779488" cy="170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a:extLst>
                  <a:ext uri="{FF2B5EF4-FFF2-40B4-BE49-F238E27FC236}">
                    <a16:creationId xmlns:a16="http://schemas.microsoft.com/office/drawing/2014/main" id="{E7108932-19F5-29FD-C44B-63FC325226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48" y="4267447"/>
                <a:ext cx="1889138" cy="170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a:extLst>
                  <a:ext uri="{FF2B5EF4-FFF2-40B4-BE49-F238E27FC236}">
                    <a16:creationId xmlns:a16="http://schemas.microsoft.com/office/drawing/2014/main" id="{3E2D484E-4ACC-2463-746B-4E5C954FB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49" y="4259087"/>
                <a:ext cx="17287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7178" name="Picture 14" descr="baby_0">
            <a:extLst>
              <a:ext uri="{FF2B5EF4-FFF2-40B4-BE49-F238E27FC236}">
                <a16:creationId xmlns:a16="http://schemas.microsoft.com/office/drawing/2014/main" id="{9DF059FC-8F0B-7288-2E3E-F0A3575F34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4718" y="3307269"/>
            <a:ext cx="17494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dissolve">
                                      <p:cBhvr>
                                        <p:cTn id="7" dur="500"/>
                                        <p:tgtEl>
                                          <p:spTgt spid="276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dissolve">
                                      <p:cBhvr>
                                        <p:cTn id="12" dur="500"/>
                                        <p:tgtEl>
                                          <p:spTgt spid="2765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animEffect transition="in" filter="dissolve">
                                      <p:cBhvr>
                                        <p:cTn id="17" dur="500"/>
                                        <p:tgtEl>
                                          <p:spTgt spid="27651">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651">
                                            <p:txEl>
                                              <p:pRg st="6" end="6"/>
                                            </p:txEl>
                                          </p:spTgt>
                                        </p:tgtEl>
                                        <p:attrNameLst>
                                          <p:attrName>style.visibility</p:attrName>
                                        </p:attrNameLst>
                                      </p:cBhvr>
                                      <p:to>
                                        <p:strVal val="visible"/>
                                      </p:to>
                                    </p:set>
                                    <p:animEffect transition="in" filter="dissolve">
                                      <p:cBhvr>
                                        <p:cTn id="22" dur="500"/>
                                        <p:tgtEl>
                                          <p:spTgt spid="2765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7651">
                                            <p:txEl>
                                              <p:pRg st="8" end="8"/>
                                            </p:txEl>
                                          </p:spTgt>
                                        </p:tgtEl>
                                        <p:attrNameLst>
                                          <p:attrName>style.visibility</p:attrName>
                                        </p:attrNameLst>
                                      </p:cBhvr>
                                      <p:to>
                                        <p:strVal val="visible"/>
                                      </p:to>
                                    </p:set>
                                    <p:animEffect transition="in" filter="dissolve">
                                      <p:cBhvr>
                                        <p:cTn id="27"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EC8617E-4D23-A72D-DADD-9ADEFCB836AA}"/>
              </a:ext>
            </a:extLst>
          </p:cNvPr>
          <p:cNvSpPr>
            <a:spLocks noGrp="1" noChangeArrowheads="1"/>
          </p:cNvSpPr>
          <p:nvPr>
            <p:ph type="body" idx="1"/>
          </p:nvPr>
        </p:nvSpPr>
        <p:spPr>
          <a:xfrm>
            <a:off x="250825" y="692150"/>
            <a:ext cx="8229600" cy="5472113"/>
          </a:xfrm>
        </p:spPr>
        <p:txBody>
          <a:bodyPr/>
          <a:lstStyle/>
          <a:p>
            <a:pPr eaLnBrk="1" hangingPunct="1">
              <a:lnSpc>
                <a:spcPct val="80000"/>
              </a:lnSpc>
              <a:buFontTx/>
              <a:buNone/>
            </a:pPr>
            <a:r>
              <a:rPr lang="el-GR" altLang="el-GR" sz="2800"/>
              <a:t>Κύτταρο     (ο άνθρωπος έχει </a:t>
            </a:r>
            <a:r>
              <a:rPr lang="en-US" altLang="el-GR" sz="2800">
                <a:solidFill>
                  <a:srgbClr val="000000"/>
                </a:solidFill>
                <a:cs typeface="Times New Roman" panose="02020603050405020304" pitchFamily="18" charset="0"/>
              </a:rPr>
              <a:t>10</a:t>
            </a:r>
            <a:r>
              <a:rPr lang="en-US" altLang="el-GR" sz="2800" baseline="30000">
                <a:solidFill>
                  <a:srgbClr val="000000"/>
                </a:solidFill>
                <a:cs typeface="Times New Roman" panose="02020603050405020304" pitchFamily="18" charset="0"/>
              </a:rPr>
              <a:t>13</a:t>
            </a:r>
            <a:r>
              <a:rPr lang="el-GR" altLang="el-GR" sz="2800" baseline="30000">
                <a:solidFill>
                  <a:srgbClr val="000000"/>
                </a:solidFill>
              </a:rPr>
              <a:t> )</a:t>
            </a:r>
            <a:endParaRPr lang="el-GR" altLang="el-GR" sz="2800"/>
          </a:p>
          <a:p>
            <a:pPr eaLnBrk="1" hangingPunct="1">
              <a:lnSpc>
                <a:spcPct val="80000"/>
              </a:lnSpc>
              <a:buFontTx/>
              <a:buNone/>
            </a:pPr>
            <a:endParaRPr lang="el-GR" altLang="el-GR" sz="2800"/>
          </a:p>
          <a:p>
            <a:pPr eaLnBrk="1" hangingPunct="1">
              <a:lnSpc>
                <a:spcPct val="80000"/>
              </a:lnSpc>
              <a:buFontTx/>
              <a:buNone/>
            </a:pPr>
            <a:r>
              <a:rPr lang="el-GR" altLang="el-GR" sz="2800"/>
              <a:t> Ιστός     </a:t>
            </a:r>
          </a:p>
          <a:p>
            <a:pPr eaLnBrk="1" hangingPunct="1">
              <a:lnSpc>
                <a:spcPct val="80000"/>
              </a:lnSpc>
              <a:buFontTx/>
              <a:buNone/>
            </a:pPr>
            <a:endParaRPr lang="el-GR" altLang="el-GR" sz="2800"/>
          </a:p>
          <a:p>
            <a:pPr eaLnBrk="1" hangingPunct="1">
              <a:lnSpc>
                <a:spcPct val="80000"/>
              </a:lnSpc>
              <a:buFontTx/>
              <a:buNone/>
            </a:pPr>
            <a:endParaRPr lang="el-GR" altLang="el-GR" sz="2800"/>
          </a:p>
          <a:p>
            <a:pPr eaLnBrk="1" hangingPunct="1">
              <a:lnSpc>
                <a:spcPct val="80000"/>
              </a:lnSpc>
              <a:buFontTx/>
              <a:buNone/>
            </a:pPr>
            <a:r>
              <a:rPr lang="el-GR" altLang="el-GR" sz="2800"/>
              <a:t>Όργανο   </a:t>
            </a:r>
          </a:p>
          <a:p>
            <a:pPr eaLnBrk="1" hangingPunct="1">
              <a:lnSpc>
                <a:spcPct val="80000"/>
              </a:lnSpc>
              <a:buFontTx/>
              <a:buNone/>
            </a:pPr>
            <a:endParaRPr lang="el-GR" altLang="el-GR" sz="2800"/>
          </a:p>
          <a:p>
            <a:pPr eaLnBrk="1" hangingPunct="1">
              <a:lnSpc>
                <a:spcPct val="80000"/>
              </a:lnSpc>
              <a:buFontTx/>
              <a:buNone/>
            </a:pPr>
            <a:endParaRPr lang="el-GR" altLang="el-GR" sz="2800"/>
          </a:p>
          <a:p>
            <a:pPr eaLnBrk="1" hangingPunct="1">
              <a:lnSpc>
                <a:spcPct val="80000"/>
              </a:lnSpc>
              <a:buFontTx/>
              <a:buNone/>
            </a:pPr>
            <a:r>
              <a:rPr lang="el-GR" altLang="el-GR" sz="2800"/>
              <a:t>Σύστημα οργάνων   (δεν έχουν οι φυτικοί οργανισμοί)</a:t>
            </a:r>
          </a:p>
          <a:p>
            <a:pPr eaLnBrk="1" hangingPunct="1">
              <a:lnSpc>
                <a:spcPct val="80000"/>
              </a:lnSpc>
              <a:buFontTx/>
              <a:buNone/>
            </a:pPr>
            <a:endParaRPr lang="el-GR" altLang="el-GR" sz="2800"/>
          </a:p>
          <a:p>
            <a:pPr eaLnBrk="1" hangingPunct="1">
              <a:lnSpc>
                <a:spcPct val="80000"/>
              </a:lnSpc>
              <a:buFontTx/>
              <a:buNone/>
            </a:pPr>
            <a:endParaRPr lang="el-GR" altLang="el-GR" sz="2800"/>
          </a:p>
          <a:p>
            <a:pPr eaLnBrk="1" hangingPunct="1">
              <a:lnSpc>
                <a:spcPct val="80000"/>
              </a:lnSpc>
              <a:buFontTx/>
              <a:buNone/>
            </a:pPr>
            <a:r>
              <a:rPr lang="el-GR" altLang="el-GR" sz="2800"/>
              <a:t>Οργανισμός    </a:t>
            </a:r>
          </a:p>
        </p:txBody>
      </p:sp>
      <p:sp>
        <p:nvSpPr>
          <p:cNvPr id="8195" name="AutoShape 6">
            <a:extLst>
              <a:ext uri="{FF2B5EF4-FFF2-40B4-BE49-F238E27FC236}">
                <a16:creationId xmlns:a16="http://schemas.microsoft.com/office/drawing/2014/main" id="{15005373-E5DD-DA63-538C-B54528CE8736}"/>
              </a:ext>
            </a:extLst>
          </p:cNvPr>
          <p:cNvSpPr>
            <a:spLocks noChangeArrowheads="1"/>
          </p:cNvSpPr>
          <p:nvPr/>
        </p:nvSpPr>
        <p:spPr bwMode="auto">
          <a:xfrm>
            <a:off x="755650" y="1125538"/>
            <a:ext cx="144463" cy="503237"/>
          </a:xfrm>
          <a:prstGeom prst="downArrow">
            <a:avLst>
              <a:gd name="adj1" fmla="val 50000"/>
              <a:gd name="adj2" fmla="val 8708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p>
        </p:txBody>
      </p:sp>
      <p:sp>
        <p:nvSpPr>
          <p:cNvPr id="8196" name="AutoShape 7">
            <a:extLst>
              <a:ext uri="{FF2B5EF4-FFF2-40B4-BE49-F238E27FC236}">
                <a16:creationId xmlns:a16="http://schemas.microsoft.com/office/drawing/2014/main" id="{A39890E0-7A05-C4CD-2831-A9647BE0646A}"/>
              </a:ext>
            </a:extLst>
          </p:cNvPr>
          <p:cNvSpPr>
            <a:spLocks noChangeArrowheads="1"/>
          </p:cNvSpPr>
          <p:nvPr/>
        </p:nvSpPr>
        <p:spPr bwMode="auto">
          <a:xfrm>
            <a:off x="755650" y="3429000"/>
            <a:ext cx="144463" cy="503238"/>
          </a:xfrm>
          <a:prstGeom prst="downArrow">
            <a:avLst>
              <a:gd name="adj1" fmla="val 50000"/>
              <a:gd name="adj2" fmla="val 8708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p>
        </p:txBody>
      </p:sp>
      <p:sp>
        <p:nvSpPr>
          <p:cNvPr id="8197" name="AutoShape 8">
            <a:extLst>
              <a:ext uri="{FF2B5EF4-FFF2-40B4-BE49-F238E27FC236}">
                <a16:creationId xmlns:a16="http://schemas.microsoft.com/office/drawing/2014/main" id="{2B3DF1B4-F8DD-4397-916A-38147127DB03}"/>
              </a:ext>
            </a:extLst>
          </p:cNvPr>
          <p:cNvSpPr>
            <a:spLocks noChangeArrowheads="1"/>
          </p:cNvSpPr>
          <p:nvPr/>
        </p:nvSpPr>
        <p:spPr bwMode="auto">
          <a:xfrm>
            <a:off x="755650" y="2133600"/>
            <a:ext cx="144463" cy="503238"/>
          </a:xfrm>
          <a:prstGeom prst="downArrow">
            <a:avLst>
              <a:gd name="adj1" fmla="val 50000"/>
              <a:gd name="adj2" fmla="val 8708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p>
        </p:txBody>
      </p:sp>
      <p:sp>
        <p:nvSpPr>
          <p:cNvPr id="8198" name="AutoShape 9">
            <a:extLst>
              <a:ext uri="{FF2B5EF4-FFF2-40B4-BE49-F238E27FC236}">
                <a16:creationId xmlns:a16="http://schemas.microsoft.com/office/drawing/2014/main" id="{E02A4B82-1B12-52E0-DAEC-44AD371351A7}"/>
              </a:ext>
            </a:extLst>
          </p:cNvPr>
          <p:cNvSpPr>
            <a:spLocks noChangeArrowheads="1"/>
          </p:cNvSpPr>
          <p:nvPr/>
        </p:nvSpPr>
        <p:spPr bwMode="auto">
          <a:xfrm>
            <a:off x="755650" y="5013325"/>
            <a:ext cx="144463" cy="503238"/>
          </a:xfrm>
          <a:prstGeom prst="downArrow">
            <a:avLst>
              <a:gd name="adj1" fmla="val 50000"/>
              <a:gd name="adj2" fmla="val 8708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92C547FA-5122-3CCF-E553-123780B0E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60350"/>
            <a:ext cx="15541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a:extLst>
              <a:ext uri="{FF2B5EF4-FFF2-40B4-BE49-F238E27FC236}">
                <a16:creationId xmlns:a16="http://schemas.microsoft.com/office/drawing/2014/main" id="{C7D4CB57-9B9C-831E-92D3-17EBD43AD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230505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a:extLst>
              <a:ext uri="{FF2B5EF4-FFF2-40B4-BE49-F238E27FC236}">
                <a16:creationId xmlns:a16="http://schemas.microsoft.com/office/drawing/2014/main" id="{3AA039FD-9BCF-02BB-6F7D-F77ADDED0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420938"/>
            <a:ext cx="18843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extLst>
              <a:ext uri="{FF2B5EF4-FFF2-40B4-BE49-F238E27FC236}">
                <a16:creationId xmlns:a16="http://schemas.microsoft.com/office/drawing/2014/main" id="{2721116B-3E64-444A-59C3-0949A6AD2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420938"/>
            <a:ext cx="18716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a:extLst>
              <a:ext uri="{FF2B5EF4-FFF2-40B4-BE49-F238E27FC236}">
                <a16:creationId xmlns:a16="http://schemas.microsoft.com/office/drawing/2014/main" id="{B1B6B6C7-229B-5A2A-CF91-16657524D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260350"/>
            <a:ext cx="1866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CC480F9-D186-7F2D-405F-753DA5FBACD8}"/>
              </a:ext>
            </a:extLst>
          </p:cNvPr>
          <p:cNvSpPr>
            <a:spLocks noGrp="1" noChangeArrowheads="1"/>
          </p:cNvSpPr>
          <p:nvPr>
            <p:ph type="title"/>
          </p:nvPr>
        </p:nvSpPr>
        <p:spPr>
          <a:xfrm>
            <a:off x="457200" y="0"/>
            <a:ext cx="8229600" cy="666328"/>
          </a:xfrm>
        </p:spPr>
        <p:txBody>
          <a:bodyPr/>
          <a:lstStyle/>
          <a:p>
            <a:pPr eaLnBrk="1" hangingPunct="1"/>
            <a:r>
              <a:rPr lang="el-GR" altLang="el-GR" dirty="0"/>
              <a:t>4 κατηγορίες ιστών</a:t>
            </a:r>
          </a:p>
        </p:txBody>
      </p:sp>
      <p:sp>
        <p:nvSpPr>
          <p:cNvPr id="10243" name="Rectangle 3">
            <a:extLst>
              <a:ext uri="{FF2B5EF4-FFF2-40B4-BE49-F238E27FC236}">
                <a16:creationId xmlns:a16="http://schemas.microsoft.com/office/drawing/2014/main" id="{D607274A-5391-D504-483A-2E18177E1F7D}"/>
              </a:ext>
            </a:extLst>
          </p:cNvPr>
          <p:cNvSpPr>
            <a:spLocks noGrp="1" noChangeArrowheads="1"/>
          </p:cNvSpPr>
          <p:nvPr>
            <p:ph type="body" idx="1"/>
          </p:nvPr>
        </p:nvSpPr>
        <p:spPr>
          <a:xfrm>
            <a:off x="0" y="908720"/>
            <a:ext cx="9144000" cy="4525963"/>
          </a:xfrm>
        </p:spPr>
        <p:txBody>
          <a:bodyPr/>
          <a:lstStyle/>
          <a:p>
            <a:pPr marL="609600" indent="-609600" algn="just" eaLnBrk="1" hangingPunct="1">
              <a:lnSpc>
                <a:spcPct val="80000"/>
              </a:lnSpc>
              <a:buFontTx/>
              <a:buAutoNum type="arabicPeriod"/>
            </a:pPr>
            <a:r>
              <a:rPr lang="el-GR" altLang="el-GR" sz="2800" b="1" dirty="0">
                <a:hlinkClick r:id="rId2" action="ppaction://hlinksldjump"/>
              </a:rPr>
              <a:t>Επιθηλιακός ιστός</a:t>
            </a:r>
            <a:r>
              <a:rPr lang="el-GR" altLang="el-GR" sz="2800" dirty="0">
                <a:hlinkClick r:id="rId2" action="ppaction://hlinksldjump"/>
              </a:rPr>
              <a:t> </a:t>
            </a:r>
            <a:r>
              <a:rPr lang="el-GR" altLang="el-GR" sz="2000" dirty="0"/>
              <a:t>(τα κύτταρα σχηματίζουν στρώσεις, έχουν ρόλο </a:t>
            </a:r>
            <a:r>
              <a:rPr lang="el-GR" altLang="el-GR" sz="2000" u="sng" dirty="0"/>
              <a:t>προστατευτικό (</a:t>
            </a:r>
            <a:r>
              <a:rPr lang="el-GR" altLang="el-GR" sz="2000" b="1" dirty="0">
                <a:solidFill>
                  <a:srgbClr val="003366"/>
                </a:solidFill>
              </a:rPr>
              <a:t>Επιδερμίδα</a:t>
            </a:r>
            <a:r>
              <a:rPr lang="el-GR" altLang="el-GR" sz="2000" dirty="0"/>
              <a:t>), ή ρόλο λειτουργικό μπορούν να εκκρίνουν ή να απορροφούν διάφορες ουσίες) </a:t>
            </a:r>
            <a:r>
              <a:rPr lang="el-GR" altLang="el-GR" sz="1800" b="1" dirty="0">
                <a:solidFill>
                  <a:srgbClr val="003366"/>
                </a:solidFill>
                <a:latin typeface="Verdana" panose="020B0604030504040204" pitchFamily="34" charset="0"/>
              </a:rPr>
              <a:t>Βλεννογόνοι</a:t>
            </a:r>
            <a:r>
              <a:rPr lang="el-GR" altLang="el-GR" sz="1800" b="1" dirty="0">
                <a:latin typeface="Verdana" panose="020B0604030504040204" pitchFamily="34" charset="0"/>
              </a:rPr>
              <a:t> </a:t>
            </a:r>
            <a:r>
              <a:rPr lang="el-GR" altLang="el-GR" sz="1800" b="1" dirty="0">
                <a:solidFill>
                  <a:srgbClr val="003366"/>
                </a:solidFill>
                <a:latin typeface="Verdana" panose="020B0604030504040204" pitchFamily="34" charset="0"/>
              </a:rPr>
              <a:t>στομάχου, εντέρου</a:t>
            </a:r>
            <a:r>
              <a:rPr lang="en-US" altLang="el-GR" sz="1800" b="1" dirty="0">
                <a:solidFill>
                  <a:srgbClr val="003366"/>
                </a:solidFill>
                <a:latin typeface="Verdana" panose="020B0604030504040204" pitchFamily="34" charset="0"/>
              </a:rPr>
              <a:t>.</a:t>
            </a:r>
            <a:endParaRPr lang="el-GR" altLang="el-GR" sz="1800" b="1" dirty="0">
              <a:solidFill>
                <a:srgbClr val="003366"/>
              </a:solidFill>
              <a:latin typeface="Verdana" panose="020B0604030504040204" pitchFamily="34" charset="0"/>
            </a:endParaRPr>
          </a:p>
          <a:p>
            <a:pPr marL="609600" indent="-609600" algn="just" eaLnBrk="1" hangingPunct="1">
              <a:lnSpc>
                <a:spcPct val="80000"/>
              </a:lnSpc>
              <a:buFontTx/>
              <a:buAutoNum type="arabicPeriod"/>
            </a:pPr>
            <a:endParaRPr lang="el-GR" altLang="el-GR" sz="2000" dirty="0"/>
          </a:p>
          <a:p>
            <a:pPr marL="609600" indent="-609600" algn="just" eaLnBrk="1" hangingPunct="1">
              <a:lnSpc>
                <a:spcPct val="80000"/>
              </a:lnSpc>
              <a:buFontTx/>
              <a:buAutoNum type="arabicPeriod"/>
            </a:pPr>
            <a:r>
              <a:rPr lang="el-GR" altLang="el-GR" sz="2800" b="1" dirty="0">
                <a:hlinkClick r:id="rId3" action="ppaction://hlinksldjump"/>
              </a:rPr>
              <a:t>Ερειστικός ιστός</a:t>
            </a:r>
            <a:r>
              <a:rPr lang="el-GR" altLang="el-GR" sz="2800" dirty="0">
                <a:hlinkClick r:id="rId3" action="ppaction://hlinksldjump"/>
              </a:rPr>
              <a:t> </a:t>
            </a:r>
            <a:r>
              <a:rPr lang="el-GR" altLang="el-GR" sz="2000" dirty="0"/>
              <a:t>(τα κύτταρα συνδέουν δομές μεταξύ τους, προσφέρουν </a:t>
            </a:r>
            <a:r>
              <a:rPr lang="el-GR" altLang="el-GR" sz="2000" u="sng" dirty="0"/>
              <a:t>στήριξη και προστασία</a:t>
            </a:r>
            <a:r>
              <a:rPr lang="el-GR" altLang="el-GR" sz="2000" dirty="0"/>
              <a:t>. </a:t>
            </a:r>
          </a:p>
          <a:p>
            <a:pPr marL="0" indent="0" algn="just" eaLnBrk="1" hangingPunct="1">
              <a:lnSpc>
                <a:spcPct val="80000"/>
              </a:lnSpc>
              <a:buNone/>
            </a:pPr>
            <a:r>
              <a:rPr lang="el-GR" altLang="el-GR" sz="2000" b="1" dirty="0">
                <a:solidFill>
                  <a:srgbClr val="003366"/>
                </a:solidFill>
              </a:rPr>
              <a:t>         Α. συνδετικός ιστός            Β. χόνδρινος ιστός</a:t>
            </a:r>
            <a:r>
              <a:rPr lang="el-GR" altLang="el-GR" sz="2000" dirty="0">
                <a:solidFill>
                  <a:srgbClr val="003366"/>
                </a:solidFill>
              </a:rPr>
              <a:t>           </a:t>
            </a:r>
            <a:r>
              <a:rPr lang="el-GR" altLang="el-GR" sz="2000" b="1" dirty="0">
                <a:solidFill>
                  <a:srgbClr val="003366"/>
                </a:solidFill>
              </a:rPr>
              <a:t>Γ. οστίτης ιστός</a:t>
            </a:r>
            <a:endParaRPr lang="el-GR" altLang="el-GR" sz="2000" dirty="0">
              <a:solidFill>
                <a:srgbClr val="003366"/>
              </a:solidFill>
            </a:endParaRPr>
          </a:p>
          <a:p>
            <a:pPr marL="0" indent="0" algn="just" eaLnBrk="1" hangingPunct="1">
              <a:lnSpc>
                <a:spcPct val="80000"/>
              </a:lnSpc>
              <a:buNone/>
            </a:pPr>
            <a:r>
              <a:rPr lang="el-GR" altLang="el-GR" sz="2000" dirty="0">
                <a:solidFill>
                  <a:srgbClr val="003366"/>
                </a:solidFill>
              </a:rPr>
              <a:t>         </a:t>
            </a:r>
            <a:r>
              <a:rPr lang="el-GR" altLang="el-GR" sz="2000" dirty="0"/>
              <a:t>Το αίμα είναι χαλαρός συνδετικός ιστός.</a:t>
            </a:r>
          </a:p>
          <a:p>
            <a:pPr marL="609600" indent="-609600" algn="just" eaLnBrk="1" hangingPunct="1">
              <a:lnSpc>
                <a:spcPct val="80000"/>
              </a:lnSpc>
              <a:buFontTx/>
              <a:buAutoNum type="arabicPeriod"/>
            </a:pPr>
            <a:endParaRPr lang="el-GR" altLang="el-GR" sz="2000" dirty="0"/>
          </a:p>
          <a:p>
            <a:pPr marL="538163" indent="-538163" algn="just" eaLnBrk="1" hangingPunct="1">
              <a:lnSpc>
                <a:spcPct val="80000"/>
              </a:lnSpc>
              <a:buNone/>
            </a:pPr>
            <a:r>
              <a:rPr lang="el-GR" altLang="el-GR" sz="2800" b="1" dirty="0"/>
              <a:t>3.  </a:t>
            </a:r>
            <a:r>
              <a:rPr lang="el-GR" altLang="el-GR" sz="2800" b="1" dirty="0">
                <a:hlinkClick r:id="rId4" action="ppaction://hlinksldjump"/>
              </a:rPr>
              <a:t>Μυϊκός ιστός</a:t>
            </a:r>
            <a:r>
              <a:rPr lang="el-GR" altLang="el-GR" sz="2800" dirty="0">
                <a:hlinkClick r:id="rId4" action="ppaction://hlinksldjump"/>
              </a:rPr>
              <a:t> </a:t>
            </a:r>
            <a:r>
              <a:rPr lang="el-GR" altLang="el-GR" sz="2000" dirty="0"/>
              <a:t>(τα κύτταρα έχουν μεγάλο μήκος, μυϊκές ίνες, βοηθούν                         στην </a:t>
            </a:r>
            <a:r>
              <a:rPr lang="el-GR" altLang="el-GR" sz="2000" u="sng" dirty="0"/>
              <a:t>κινητικότητα</a:t>
            </a:r>
            <a:r>
              <a:rPr lang="el-GR" altLang="el-GR" sz="2000" dirty="0"/>
              <a:t> του οργανισμού</a:t>
            </a:r>
            <a:r>
              <a:rPr lang="en-US" altLang="el-GR" sz="2000" dirty="0"/>
              <a:t>)</a:t>
            </a:r>
            <a:r>
              <a:rPr lang="el-GR" altLang="el-GR" sz="2000" dirty="0"/>
              <a:t>. </a:t>
            </a:r>
          </a:p>
          <a:p>
            <a:pPr marL="0" indent="0" algn="just" eaLnBrk="1" hangingPunct="1">
              <a:lnSpc>
                <a:spcPct val="80000"/>
              </a:lnSpc>
              <a:buNone/>
            </a:pPr>
            <a:r>
              <a:rPr lang="el-GR" altLang="el-GR" sz="2000" b="1" dirty="0">
                <a:solidFill>
                  <a:srgbClr val="003366"/>
                </a:solidFill>
              </a:rPr>
              <a:t>         Α. σκελετικός ιστός             Β. καρδιακός ιστός             Γ. λείος ιστός.</a:t>
            </a:r>
          </a:p>
          <a:p>
            <a:pPr marL="609600" indent="-609600" algn="just" eaLnBrk="1" hangingPunct="1">
              <a:lnSpc>
                <a:spcPct val="80000"/>
              </a:lnSpc>
              <a:buFontTx/>
              <a:buAutoNum type="arabicPeriod"/>
            </a:pPr>
            <a:endParaRPr lang="el-GR" altLang="el-GR" sz="2000" dirty="0">
              <a:solidFill>
                <a:srgbClr val="003366"/>
              </a:solidFill>
            </a:endParaRPr>
          </a:p>
          <a:p>
            <a:pPr marL="538163" indent="-538163" algn="just" eaLnBrk="1" hangingPunct="1">
              <a:lnSpc>
                <a:spcPct val="80000"/>
              </a:lnSpc>
              <a:buNone/>
            </a:pPr>
            <a:r>
              <a:rPr lang="el-GR" altLang="el-GR" sz="2800" b="1" dirty="0"/>
              <a:t>4. </a:t>
            </a:r>
            <a:r>
              <a:rPr lang="el-GR" altLang="el-GR" sz="2800" b="1" dirty="0">
                <a:hlinkClick r:id="rId5" action="ppaction://hlinksldjump"/>
              </a:rPr>
              <a:t>Νευρικός ιστός</a:t>
            </a:r>
            <a:r>
              <a:rPr lang="el-GR" altLang="el-GR" sz="2800" dirty="0">
                <a:hlinkClick r:id="rId5" action="ppaction://hlinksldjump"/>
              </a:rPr>
              <a:t> </a:t>
            </a:r>
            <a:r>
              <a:rPr lang="el-GR" altLang="el-GR" sz="2000" dirty="0"/>
              <a:t>(τα κύτταρα αντιδρούν  σε ερεθίσματα και </a:t>
            </a:r>
            <a:r>
              <a:rPr lang="el-GR" altLang="el-GR" sz="2000" u="sng" dirty="0"/>
              <a:t>μεταβιβάζουν μηνύματα</a:t>
            </a:r>
            <a:r>
              <a:rPr lang="el-GR" altLang="el-GR" sz="2000" dirty="0"/>
              <a:t>, αντιλαμβάνεται τις αλλαγές του περιβάλλοντος του) </a:t>
            </a:r>
            <a:r>
              <a:rPr lang="el-GR" altLang="el-GR" sz="2000" dirty="0">
                <a:solidFill>
                  <a:srgbClr val="003366"/>
                </a:solidFill>
              </a:rPr>
              <a:t>Νευρώνες, νευρογλοιακά κύτταρα</a:t>
            </a:r>
            <a:r>
              <a:rPr lang="el-GR" altLang="el-GR" sz="20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641AA15-5DE0-C3E1-F34D-4A251FBF6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549275"/>
            <a:ext cx="2663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26F2945E-0C06-4B0C-D28A-CAF1B134E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357563"/>
            <a:ext cx="3384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03DECA61-8E40-CF7C-DD93-394E943A2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14" y="800273"/>
            <a:ext cx="4907021" cy="511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Ορθογώνιο">
            <a:extLst>
              <a:ext uri="{FF2B5EF4-FFF2-40B4-BE49-F238E27FC236}">
                <a16:creationId xmlns:a16="http://schemas.microsoft.com/office/drawing/2014/main" id="{7AA83B5F-3E88-2C09-A1B4-F5B4B62AE46F}"/>
              </a:ext>
            </a:extLst>
          </p:cNvPr>
          <p:cNvSpPr/>
          <p:nvPr/>
        </p:nvSpPr>
        <p:spPr>
          <a:xfrm>
            <a:off x="250825" y="0"/>
            <a:ext cx="2590800" cy="355600"/>
          </a:xfrm>
          <a:prstGeom prst="rect">
            <a:avLst/>
          </a:prstGeom>
        </p:spPr>
        <p:txBody>
          <a:bodyPr wrap="none">
            <a:spAutoFit/>
          </a:bodyPr>
          <a:lstStyle/>
          <a:p>
            <a:pPr marL="182563" indent="-182563">
              <a:lnSpc>
                <a:spcPct val="95000"/>
              </a:lnSpc>
              <a:spcBef>
                <a:spcPct val="20000"/>
              </a:spcBef>
              <a:buFontTx/>
              <a:buBlip>
                <a:blip r:embed="rId5"/>
              </a:buBlip>
              <a:defRPr/>
            </a:pPr>
            <a:r>
              <a:rPr lang="el-GR" b="1" dirty="0">
                <a:solidFill>
                  <a:schemeClr val="tx1">
                    <a:lumMod val="85000"/>
                    <a:lumOff val="15000"/>
                  </a:schemeClr>
                </a:solidFill>
                <a:effectLst>
                  <a:outerShdw blurRad="38100" dist="38100" dir="2700000" algn="tl">
                    <a:srgbClr val="C0C0C0"/>
                  </a:outerShdw>
                </a:effectLst>
                <a:latin typeface="Arial" charset="0"/>
                <a:cs typeface="Arial" charset="0"/>
              </a:rPr>
              <a:t>Επιθηλιακός ιστός   </a:t>
            </a:r>
          </a:p>
        </p:txBody>
      </p:sp>
      <p:sp>
        <p:nvSpPr>
          <p:cNvPr id="7" name="Κουμπί ενέργειας: Επιστροφή 6">
            <a:hlinkClick r:id="rId6" action="ppaction://hlinksldjump" highlightClick="1"/>
            <a:extLst>
              <a:ext uri="{FF2B5EF4-FFF2-40B4-BE49-F238E27FC236}">
                <a16:creationId xmlns:a16="http://schemas.microsoft.com/office/drawing/2014/main" id="{B91BEBA5-FBB3-88B2-4774-C02681BDE0D4}"/>
              </a:ext>
            </a:extLst>
          </p:cNvPr>
          <p:cNvSpPr/>
          <p:nvPr/>
        </p:nvSpPr>
        <p:spPr>
          <a:xfrm>
            <a:off x="8676456" y="6525344"/>
            <a:ext cx="288032" cy="288032"/>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9C242FEC-F25B-B0FD-EDF6-8417391B7901}"/>
              </a:ext>
            </a:extLst>
          </p:cNvPr>
          <p:cNvSpPr/>
          <p:nvPr/>
        </p:nvSpPr>
        <p:spPr>
          <a:xfrm>
            <a:off x="0" y="0"/>
            <a:ext cx="2481263" cy="523875"/>
          </a:xfrm>
          <a:prstGeom prst="rect">
            <a:avLst/>
          </a:prstGeom>
        </p:spPr>
        <p:txBody>
          <a:bodyPr wrap="none">
            <a:spAutoFit/>
          </a:bodyPr>
          <a:lstStyle/>
          <a:p>
            <a:pPr marL="182563" indent="-182563">
              <a:spcBef>
                <a:spcPct val="20000"/>
              </a:spcBef>
              <a:buFontTx/>
              <a:buBlip>
                <a:blip r:embed="rId2"/>
              </a:buBlip>
              <a:defRPr/>
            </a:pPr>
            <a:r>
              <a:rPr lang="el-GR" b="1" dirty="0">
                <a:solidFill>
                  <a:schemeClr val="tx1">
                    <a:lumMod val="85000"/>
                    <a:lumOff val="15000"/>
                  </a:schemeClr>
                </a:solidFill>
                <a:effectLst>
                  <a:outerShdw blurRad="38100" dist="38100" dir="2700000" algn="tl">
                    <a:srgbClr val="C0C0C0"/>
                  </a:outerShdw>
                </a:effectLst>
                <a:latin typeface="Arial" charset="0"/>
                <a:cs typeface="Arial" charset="0"/>
              </a:rPr>
              <a:t>Ερειστικός ιστός</a:t>
            </a:r>
            <a:r>
              <a:rPr lang="el-GR" sz="2400" b="1" dirty="0">
                <a:solidFill>
                  <a:schemeClr val="tx1">
                    <a:lumMod val="85000"/>
                    <a:lumOff val="15000"/>
                  </a:schemeClr>
                </a:solidFill>
                <a:latin typeface="Arial" charset="0"/>
                <a:cs typeface="Arial" charset="0"/>
              </a:rPr>
              <a:t> </a:t>
            </a:r>
            <a:r>
              <a:rPr lang="el-GR" sz="2800" b="1" dirty="0">
                <a:solidFill>
                  <a:schemeClr val="tx1">
                    <a:lumMod val="85000"/>
                    <a:lumOff val="15000"/>
                  </a:schemeClr>
                </a:solidFill>
                <a:latin typeface="Arial" charset="0"/>
                <a:cs typeface="Arial" charset="0"/>
              </a:rPr>
              <a:t>  </a:t>
            </a:r>
          </a:p>
        </p:txBody>
      </p:sp>
      <p:pic>
        <p:nvPicPr>
          <p:cNvPr id="4" name="Picture 24">
            <a:extLst>
              <a:ext uri="{FF2B5EF4-FFF2-40B4-BE49-F238E27FC236}">
                <a16:creationId xmlns:a16="http://schemas.microsoft.com/office/drawing/2014/main" id="{C43DEA00-570E-DFB4-F865-817B777CA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33375"/>
            <a:ext cx="3059112"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C0C6DAAA-BC9F-FF83-1229-8571844E8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1340768"/>
            <a:ext cx="25447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a:extLst>
              <a:ext uri="{FF2B5EF4-FFF2-40B4-BE49-F238E27FC236}">
                <a16:creationId xmlns:a16="http://schemas.microsoft.com/office/drawing/2014/main" id="{CAF32AD5-D086-8B4E-D395-C5B85174C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500438"/>
            <a:ext cx="348297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a:extLst>
              <a:ext uri="{FF2B5EF4-FFF2-40B4-BE49-F238E27FC236}">
                <a16:creationId xmlns:a16="http://schemas.microsoft.com/office/drawing/2014/main" id="{5C40C31F-8E62-FBA6-CF60-ACC4DAA026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9908" t="32124" r="22630" b="39522"/>
          <a:stretch>
            <a:fillRect/>
          </a:stretch>
        </p:blipFill>
        <p:spPr bwMode="auto">
          <a:xfrm>
            <a:off x="5795963" y="836613"/>
            <a:ext cx="33480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A8676D0-7FA9-4623-0019-3283E6163F0B}"/>
              </a:ext>
            </a:extLst>
          </p:cNvPr>
          <p:cNvSpPr>
            <a:spLocks noGrp="1" noChangeArrowheads="1"/>
          </p:cNvSpPr>
          <p:nvPr>
            <p:ph type="title"/>
          </p:nvPr>
        </p:nvSpPr>
        <p:spPr/>
        <p:txBody>
          <a:bodyPr/>
          <a:lstStyle/>
          <a:p>
            <a:endParaRPr lang="el-GR" altLang="el-GR"/>
          </a:p>
        </p:txBody>
      </p:sp>
      <p:sp>
        <p:nvSpPr>
          <p:cNvPr id="13315" name="Rectangle 3">
            <a:extLst>
              <a:ext uri="{FF2B5EF4-FFF2-40B4-BE49-F238E27FC236}">
                <a16:creationId xmlns:a16="http://schemas.microsoft.com/office/drawing/2014/main" id="{74E38DBC-FFC7-6D62-EF0E-8FB4B562D650}"/>
              </a:ext>
            </a:extLst>
          </p:cNvPr>
          <p:cNvSpPr>
            <a:spLocks noGrp="1" noChangeArrowheads="1"/>
          </p:cNvSpPr>
          <p:nvPr>
            <p:ph type="body" idx="1"/>
          </p:nvPr>
        </p:nvSpPr>
        <p:spPr/>
        <p:txBody>
          <a:bodyPr/>
          <a:lstStyle/>
          <a:p>
            <a:endParaRPr lang="el-GR" altLang="el-GR"/>
          </a:p>
        </p:txBody>
      </p:sp>
      <p:pic>
        <p:nvPicPr>
          <p:cNvPr id="13316" name="Picture 4">
            <a:extLst>
              <a:ext uri="{FF2B5EF4-FFF2-40B4-BE49-F238E27FC236}">
                <a16:creationId xmlns:a16="http://schemas.microsoft.com/office/drawing/2014/main" id="{D6DB3D7D-DBE9-BDC3-7F4B-66F36AA97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464" t="28354" r="24088" b="40459"/>
          <a:stretch>
            <a:fillRect/>
          </a:stretch>
        </p:blipFill>
        <p:spPr bwMode="auto">
          <a:xfrm>
            <a:off x="4787900" y="2205038"/>
            <a:ext cx="396081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irculating Cells">
            <a:extLst>
              <a:ext uri="{FF2B5EF4-FFF2-40B4-BE49-F238E27FC236}">
                <a16:creationId xmlns:a16="http://schemas.microsoft.com/office/drawing/2014/main" id="{BB47541C-EB0E-DE8C-520D-646D037532B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4176713"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Κουμπί ενέργειας: Επιστροφή 1">
            <a:hlinkClick r:id="rId4" action="ppaction://hlinksldjump" highlightClick="1"/>
            <a:extLst>
              <a:ext uri="{FF2B5EF4-FFF2-40B4-BE49-F238E27FC236}">
                <a16:creationId xmlns:a16="http://schemas.microsoft.com/office/drawing/2014/main" id="{7869E8D0-CF65-C831-74D6-8BD5F1A1E6AC}"/>
              </a:ext>
            </a:extLst>
          </p:cNvPr>
          <p:cNvSpPr/>
          <p:nvPr/>
        </p:nvSpPr>
        <p:spPr>
          <a:xfrm>
            <a:off x="8676456" y="6525344"/>
            <a:ext cx="288032" cy="288032"/>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extLst>
              <a:ext uri="{FF2B5EF4-FFF2-40B4-BE49-F238E27FC236}">
                <a16:creationId xmlns:a16="http://schemas.microsoft.com/office/drawing/2014/main" id="{723DB843-8FCC-3889-2681-1489E46C177C}"/>
              </a:ext>
            </a:extLst>
          </p:cNvPr>
          <p:cNvSpPr/>
          <p:nvPr/>
        </p:nvSpPr>
        <p:spPr>
          <a:xfrm>
            <a:off x="0" y="0"/>
            <a:ext cx="1985963" cy="369888"/>
          </a:xfrm>
          <a:prstGeom prst="rect">
            <a:avLst/>
          </a:prstGeom>
        </p:spPr>
        <p:txBody>
          <a:bodyPr wrap="none">
            <a:spAutoFit/>
          </a:bodyPr>
          <a:lstStyle/>
          <a:p>
            <a:pPr marL="182563" indent="-182563">
              <a:spcBef>
                <a:spcPct val="20000"/>
              </a:spcBef>
              <a:buFontTx/>
              <a:buBlip>
                <a:blip r:embed="rId2"/>
              </a:buBlip>
              <a:defRPr/>
            </a:pPr>
            <a:r>
              <a:rPr lang="el-GR" b="1" dirty="0">
                <a:solidFill>
                  <a:schemeClr val="tx1">
                    <a:lumMod val="85000"/>
                    <a:lumOff val="15000"/>
                  </a:schemeClr>
                </a:solidFill>
                <a:effectLst>
                  <a:outerShdw blurRad="38100" dist="38100" dir="2700000" algn="tl">
                    <a:srgbClr val="C0C0C0"/>
                  </a:outerShdw>
                </a:effectLst>
                <a:latin typeface="Arial" charset="0"/>
                <a:cs typeface="Arial" charset="0"/>
              </a:rPr>
              <a:t>Μυϊκός ιστός</a:t>
            </a:r>
            <a:r>
              <a:rPr lang="el-GR" b="1" dirty="0">
                <a:solidFill>
                  <a:schemeClr val="tx1">
                    <a:lumMod val="85000"/>
                    <a:lumOff val="15000"/>
                  </a:schemeClr>
                </a:solidFill>
                <a:latin typeface="Arial" charset="0"/>
                <a:cs typeface="Arial" charset="0"/>
              </a:rPr>
              <a:t>   </a:t>
            </a:r>
          </a:p>
        </p:txBody>
      </p:sp>
      <p:pic>
        <p:nvPicPr>
          <p:cNvPr id="3" name="Picture 15" descr="muskela">
            <a:hlinkClick r:id="rId3"/>
            <a:extLst>
              <a:ext uri="{FF2B5EF4-FFF2-40B4-BE49-F238E27FC236}">
                <a16:creationId xmlns:a16="http://schemas.microsoft.com/office/drawing/2014/main" id="{CFC64DC9-ACD6-87A8-F14A-C7546821A0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141663"/>
            <a:ext cx="22320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sport285">
            <a:extLst>
              <a:ext uri="{FF2B5EF4-FFF2-40B4-BE49-F238E27FC236}">
                <a16:creationId xmlns:a16="http://schemas.microsoft.com/office/drawing/2014/main" id="{05764A05-3A4D-A995-5C0A-5327770A319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5243513"/>
            <a:ext cx="33845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a:extLst>
              <a:ext uri="{FF2B5EF4-FFF2-40B4-BE49-F238E27FC236}">
                <a16:creationId xmlns:a16="http://schemas.microsoft.com/office/drawing/2014/main" id="{0BF072D7-9940-166F-3FC8-DF923E57AB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0"/>
            <a:ext cx="579596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CCAE32CD-044E-7DE9-4AE5-B9039655B6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3068638"/>
            <a:ext cx="26812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9C9BFFE0-CD9E-ABDE-E0FC-36324646A3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76250"/>
            <a:ext cx="30527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DC84F80C-EAC3-6CDC-4100-C8C011C469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068638"/>
            <a:ext cx="3016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218E2E3B-52EE-D272-13E3-A5EFBC45C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208" t="24562" r="22630" b="41417"/>
          <a:stretch>
            <a:fillRect/>
          </a:stretch>
        </p:blipFill>
        <p:spPr bwMode="auto">
          <a:xfrm>
            <a:off x="0" y="0"/>
            <a:ext cx="43561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a:extLst>
              <a:ext uri="{FF2B5EF4-FFF2-40B4-BE49-F238E27FC236}">
                <a16:creationId xmlns:a16="http://schemas.microsoft.com/office/drawing/2014/main" id="{E504E762-5803-AD09-E0ED-BCFFA56BE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208" t="59520" r="22630" b="5501"/>
          <a:stretch>
            <a:fillRect/>
          </a:stretch>
        </p:blipFill>
        <p:spPr bwMode="auto">
          <a:xfrm>
            <a:off x="4643438" y="-4763"/>
            <a:ext cx="4176712" cy="336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a:extLst>
              <a:ext uri="{FF2B5EF4-FFF2-40B4-BE49-F238E27FC236}">
                <a16:creationId xmlns:a16="http://schemas.microsoft.com/office/drawing/2014/main" id="{3E0B00E3-F64D-DA13-EAC7-DAF6AE4C4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793" t="47250" r="22630" b="20604"/>
          <a:stretch>
            <a:fillRect/>
          </a:stretch>
        </p:blipFill>
        <p:spPr bwMode="auto">
          <a:xfrm>
            <a:off x="2555875" y="3592513"/>
            <a:ext cx="4319588"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Κουμπί ενέργειας: Επιστροφή 1">
            <a:hlinkClick r:id="rId4" action="ppaction://hlinksldjump" highlightClick="1"/>
            <a:extLst>
              <a:ext uri="{FF2B5EF4-FFF2-40B4-BE49-F238E27FC236}">
                <a16:creationId xmlns:a16="http://schemas.microsoft.com/office/drawing/2014/main" id="{8AE26677-C974-F43E-12AB-CD8739288FC5}"/>
              </a:ext>
            </a:extLst>
          </p:cNvPr>
          <p:cNvSpPr/>
          <p:nvPr/>
        </p:nvSpPr>
        <p:spPr>
          <a:xfrm>
            <a:off x="8676456" y="6525344"/>
            <a:ext cx="288032" cy="288032"/>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ipo Células Musculares Para Educación Sanitaria Ilustración Infográfica  Vector de stock #429189310 de ©interactimages">
            <a:extLst>
              <a:ext uri="{FF2B5EF4-FFF2-40B4-BE49-F238E27FC236}">
                <a16:creationId xmlns:a16="http://schemas.microsoft.com/office/drawing/2014/main" id="{17AD461A-B1CF-399B-87C7-ED70A3BA9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01"/>
          <a:stretch/>
        </p:blipFill>
        <p:spPr bwMode="auto">
          <a:xfrm>
            <a:off x="1002506" y="188640"/>
            <a:ext cx="7138987" cy="6165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2F48E2-40B3-02C3-5437-C27E2D6E8DBC}"/>
              </a:ext>
            </a:extLst>
          </p:cNvPr>
          <p:cNvSpPr txBox="1"/>
          <p:nvPr/>
        </p:nvSpPr>
        <p:spPr>
          <a:xfrm>
            <a:off x="4067944" y="6525344"/>
            <a:ext cx="3312368" cy="261610"/>
          </a:xfrm>
          <a:prstGeom prst="rect">
            <a:avLst/>
          </a:prstGeom>
          <a:noFill/>
        </p:spPr>
        <p:txBody>
          <a:bodyPr wrap="square" rtlCol="0">
            <a:spAutoFit/>
          </a:bodyPr>
          <a:lstStyle/>
          <a:p>
            <a:r>
              <a:rPr lang="en-US" sz="1100" dirty="0">
                <a:hlinkClick r:id="rId3"/>
              </a:rPr>
              <a:t>muscle tissue microscope</a:t>
            </a:r>
            <a:endParaRPr lang="el-GR" sz="1100" dirty="0"/>
          </a:p>
        </p:txBody>
      </p:sp>
    </p:spTree>
    <p:extLst>
      <p:ext uri="{BB962C8B-B14F-4D97-AF65-F5344CB8AC3E}">
        <p14:creationId xmlns:p14="http://schemas.microsoft.com/office/powerpoint/2010/main" val="317536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41E84AE-EDD4-B8DB-53E7-B6E0A014FDF5}"/>
              </a:ext>
            </a:extLst>
          </p:cNvPr>
          <p:cNvSpPr>
            <a:spLocks noGrp="1" noChangeArrowheads="1"/>
          </p:cNvSpPr>
          <p:nvPr>
            <p:ph type="title"/>
          </p:nvPr>
        </p:nvSpPr>
        <p:spPr/>
        <p:txBody>
          <a:bodyPr/>
          <a:lstStyle/>
          <a:p>
            <a:pPr eaLnBrk="1" hangingPunct="1">
              <a:defRPr/>
            </a:pPr>
            <a:r>
              <a:rPr lang="el-GR" sz="4000" u="sng">
                <a:effectLst>
                  <a:outerShdw blurRad="38100" dist="38100" dir="2700000" algn="tl">
                    <a:srgbClr val="FFFFFF"/>
                  </a:outerShdw>
                </a:effectLst>
              </a:rPr>
              <a:t>Κανένας οργανισμός…. δε ζει απομονωμένος</a:t>
            </a:r>
          </a:p>
        </p:txBody>
      </p:sp>
      <p:sp>
        <p:nvSpPr>
          <p:cNvPr id="3075" name="Rectangle 3">
            <a:extLst>
              <a:ext uri="{FF2B5EF4-FFF2-40B4-BE49-F238E27FC236}">
                <a16:creationId xmlns:a16="http://schemas.microsoft.com/office/drawing/2014/main" id="{5F786A25-FF80-115F-A480-65A0A4F39681}"/>
              </a:ext>
            </a:extLst>
          </p:cNvPr>
          <p:cNvSpPr>
            <a:spLocks noGrp="1" noChangeArrowheads="1"/>
          </p:cNvSpPr>
          <p:nvPr>
            <p:ph type="body" idx="1"/>
          </p:nvPr>
        </p:nvSpPr>
        <p:spPr>
          <a:xfrm>
            <a:off x="395288" y="2332038"/>
            <a:ext cx="8229600" cy="4525962"/>
          </a:xfrm>
        </p:spPr>
        <p:txBody>
          <a:bodyPr/>
          <a:lstStyle/>
          <a:p>
            <a:pPr eaLnBrk="1" hangingPunct="1">
              <a:buFontTx/>
              <a:buNone/>
            </a:pPr>
            <a:r>
              <a:rPr lang="el-GR" altLang="el-GR"/>
              <a:t>Οι οργανισμοί….</a:t>
            </a:r>
          </a:p>
          <a:p>
            <a:pPr eaLnBrk="1" hangingPunct="1">
              <a:buFontTx/>
              <a:buNone/>
            </a:pPr>
            <a:endParaRPr lang="el-GR" altLang="el-GR"/>
          </a:p>
          <a:p>
            <a:pPr eaLnBrk="1" hangingPunct="1"/>
            <a:r>
              <a:rPr lang="el-GR" altLang="el-GR"/>
              <a:t>Οργανώνονται</a:t>
            </a:r>
          </a:p>
          <a:p>
            <a:pPr eaLnBrk="1" hangingPunct="1"/>
            <a:r>
              <a:rPr lang="el-GR" altLang="el-GR"/>
              <a:t>Επικοινωνούν </a:t>
            </a:r>
          </a:p>
          <a:p>
            <a:pPr eaLnBrk="1" hangingPunct="1"/>
            <a:r>
              <a:rPr lang="el-GR" altLang="el-GR"/>
              <a:t>Αλληλεπιδρούν είτε μεταξύ τους, είτε με το άβιο περιβάλλον τους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a:extLst>
              <a:ext uri="{FF2B5EF4-FFF2-40B4-BE49-F238E27FC236}">
                <a16:creationId xmlns:a16="http://schemas.microsoft.com/office/drawing/2014/main" id="{8AF879E0-BA99-5BF5-0484-677D0BF41FB8}"/>
              </a:ext>
            </a:extLst>
          </p:cNvPr>
          <p:cNvSpPr/>
          <p:nvPr/>
        </p:nvSpPr>
        <p:spPr>
          <a:xfrm>
            <a:off x="0" y="0"/>
            <a:ext cx="2211388" cy="369888"/>
          </a:xfrm>
          <a:prstGeom prst="rect">
            <a:avLst/>
          </a:prstGeom>
        </p:spPr>
        <p:txBody>
          <a:bodyPr wrap="none">
            <a:spAutoFit/>
          </a:bodyPr>
          <a:lstStyle/>
          <a:p>
            <a:pPr marL="182563" indent="-182563">
              <a:spcBef>
                <a:spcPct val="20000"/>
              </a:spcBef>
              <a:buFontTx/>
              <a:buBlip>
                <a:blip r:embed="rId2"/>
              </a:buBlip>
              <a:defRPr/>
            </a:pPr>
            <a:r>
              <a:rPr lang="el-GR" b="1" dirty="0">
                <a:solidFill>
                  <a:schemeClr val="tx1">
                    <a:lumMod val="85000"/>
                    <a:lumOff val="15000"/>
                  </a:schemeClr>
                </a:solidFill>
                <a:effectLst>
                  <a:outerShdw blurRad="38100" dist="38100" dir="2700000" algn="tl">
                    <a:srgbClr val="C0C0C0"/>
                  </a:outerShdw>
                </a:effectLst>
                <a:latin typeface="Arial" charset="0"/>
                <a:cs typeface="Arial" charset="0"/>
              </a:rPr>
              <a:t>Νευρικός ιστός</a:t>
            </a:r>
            <a:r>
              <a:rPr lang="el-GR" b="1" dirty="0">
                <a:solidFill>
                  <a:schemeClr val="tx1">
                    <a:lumMod val="85000"/>
                    <a:lumOff val="15000"/>
                  </a:schemeClr>
                </a:solidFill>
                <a:latin typeface="Arial" charset="0"/>
                <a:cs typeface="Arial" charset="0"/>
              </a:rPr>
              <a:t>   </a:t>
            </a:r>
          </a:p>
        </p:txBody>
      </p:sp>
      <p:grpSp>
        <p:nvGrpSpPr>
          <p:cNvPr id="2" name="Group 14">
            <a:extLst>
              <a:ext uri="{FF2B5EF4-FFF2-40B4-BE49-F238E27FC236}">
                <a16:creationId xmlns:a16="http://schemas.microsoft.com/office/drawing/2014/main" id="{2D394D2D-85F2-06B2-1907-25D802F8962C}"/>
              </a:ext>
            </a:extLst>
          </p:cNvPr>
          <p:cNvGrpSpPr>
            <a:grpSpLocks/>
          </p:cNvGrpSpPr>
          <p:nvPr/>
        </p:nvGrpSpPr>
        <p:grpSpPr bwMode="auto">
          <a:xfrm>
            <a:off x="250825" y="3860800"/>
            <a:ext cx="3816350" cy="1655763"/>
            <a:chOff x="2336" y="817"/>
            <a:chExt cx="2822" cy="708"/>
          </a:xfrm>
        </p:grpSpPr>
        <p:pic>
          <p:nvPicPr>
            <p:cNvPr id="16391" name="Picture 11" descr="nervleit">
              <a:extLst>
                <a:ext uri="{FF2B5EF4-FFF2-40B4-BE49-F238E27FC236}">
                  <a16:creationId xmlns:a16="http://schemas.microsoft.com/office/drawing/2014/main" id="{7AB4344C-456A-DC99-494E-CB6E12FC15A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36" y="817"/>
              <a:ext cx="1416"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2" descr="nervless">
              <a:extLst>
                <a:ext uri="{FF2B5EF4-FFF2-40B4-BE49-F238E27FC236}">
                  <a16:creationId xmlns:a16="http://schemas.microsoft.com/office/drawing/2014/main" id="{1D980B29-8F9A-A494-669E-C03FD7BA18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42" y="817"/>
              <a:ext cx="1416"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3">
            <a:extLst>
              <a:ext uri="{FF2B5EF4-FFF2-40B4-BE49-F238E27FC236}">
                <a16:creationId xmlns:a16="http://schemas.microsoft.com/office/drawing/2014/main" id="{BF55A15B-1A9D-7BE7-B011-2C0FB13FE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60350"/>
            <a:ext cx="381635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5FFE4998-E298-08C4-39E0-4973771D9D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4797425"/>
            <a:ext cx="31686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a:extLst>
              <a:ext uri="{FF2B5EF4-FFF2-40B4-BE49-F238E27FC236}">
                <a16:creationId xmlns:a16="http://schemas.microsoft.com/office/drawing/2014/main" id="{AA282FCA-EB5B-9A96-4A1D-97F1A8D8FF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9609" t="37813" r="22630" b="31958"/>
          <a:stretch>
            <a:fillRect/>
          </a:stretch>
        </p:blipFill>
        <p:spPr bwMode="auto">
          <a:xfrm>
            <a:off x="179388" y="404813"/>
            <a:ext cx="41052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Κουμπί ενέργειας: Επιστροφή 2">
            <a:hlinkClick r:id="rId8" action="ppaction://hlinksldjump" highlightClick="1"/>
            <a:extLst>
              <a:ext uri="{FF2B5EF4-FFF2-40B4-BE49-F238E27FC236}">
                <a16:creationId xmlns:a16="http://schemas.microsoft.com/office/drawing/2014/main" id="{77A57CCC-B8DC-C3A8-888D-5B596152E5A2}"/>
              </a:ext>
            </a:extLst>
          </p:cNvPr>
          <p:cNvSpPr/>
          <p:nvPr/>
        </p:nvSpPr>
        <p:spPr>
          <a:xfrm>
            <a:off x="8676456" y="6525344"/>
            <a:ext cx="288032" cy="288032"/>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B49B8302-250D-A09B-FFC6-4F4129CD9098}"/>
              </a:ext>
            </a:extLst>
          </p:cNvPr>
          <p:cNvSpPr txBox="1"/>
          <p:nvPr/>
        </p:nvSpPr>
        <p:spPr>
          <a:xfrm>
            <a:off x="323528" y="6178550"/>
            <a:ext cx="5688632" cy="276999"/>
          </a:xfrm>
          <a:prstGeom prst="rect">
            <a:avLst/>
          </a:prstGeom>
          <a:noFill/>
        </p:spPr>
        <p:txBody>
          <a:bodyPr wrap="square" rtlCol="0">
            <a:spAutoFit/>
          </a:bodyPr>
          <a:lstStyle/>
          <a:p>
            <a:r>
              <a:rPr lang="el-GR" sz="1200" dirty="0">
                <a:hlinkClick r:id="rId9"/>
              </a:rPr>
              <a:t>παρατήρηση ιστών από ΕΚΦΕ Μαγνησίας</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8581940-AE93-FCA8-6F0C-C5DB9B3A1110}"/>
              </a:ext>
            </a:extLst>
          </p:cNvPr>
          <p:cNvSpPr>
            <a:spLocks noGrp="1" noChangeArrowheads="1"/>
          </p:cNvSpPr>
          <p:nvPr>
            <p:ph type="title"/>
          </p:nvPr>
        </p:nvSpPr>
        <p:spPr/>
        <p:txBody>
          <a:bodyPr/>
          <a:lstStyle/>
          <a:p>
            <a:pPr eaLnBrk="1" hangingPunct="1"/>
            <a:r>
              <a:rPr lang="el-GR" altLang="el-GR" u="sng"/>
              <a:t>Οι μονοκύτταροι</a:t>
            </a:r>
            <a:r>
              <a:rPr lang="el-GR" altLang="el-GR"/>
              <a:t> οργανισμοί</a:t>
            </a:r>
          </a:p>
        </p:txBody>
      </p:sp>
      <p:sp>
        <p:nvSpPr>
          <p:cNvPr id="4099" name="Rectangle 3">
            <a:extLst>
              <a:ext uri="{FF2B5EF4-FFF2-40B4-BE49-F238E27FC236}">
                <a16:creationId xmlns:a16="http://schemas.microsoft.com/office/drawing/2014/main" id="{05BC2E50-A90F-4954-C113-B31C51FB8DEC}"/>
              </a:ext>
            </a:extLst>
          </p:cNvPr>
          <p:cNvSpPr>
            <a:spLocks noGrp="1" noChangeArrowheads="1"/>
          </p:cNvSpPr>
          <p:nvPr>
            <p:ph type="body" idx="1"/>
          </p:nvPr>
        </p:nvSpPr>
        <p:spPr/>
        <p:txBody>
          <a:bodyPr/>
          <a:lstStyle/>
          <a:p>
            <a:pPr eaLnBrk="1" hangingPunct="1">
              <a:lnSpc>
                <a:spcPct val="90000"/>
              </a:lnSpc>
            </a:pPr>
            <a:r>
              <a:rPr lang="el-GR" altLang="el-GR" b="1"/>
              <a:t>Ζουν μεμονωμένοι </a:t>
            </a:r>
          </a:p>
          <a:p>
            <a:pPr eaLnBrk="1" hangingPunct="1">
              <a:lnSpc>
                <a:spcPct val="90000"/>
              </a:lnSpc>
              <a:buFontTx/>
              <a:buNone/>
            </a:pPr>
            <a:r>
              <a:rPr lang="el-GR" altLang="el-GR"/>
              <a:t>ή</a:t>
            </a:r>
          </a:p>
          <a:p>
            <a:pPr eaLnBrk="1" hangingPunct="1">
              <a:lnSpc>
                <a:spcPct val="90000"/>
              </a:lnSpc>
            </a:pPr>
            <a:r>
              <a:rPr lang="el-GR" altLang="el-GR" b="1"/>
              <a:t>Ζουν σε αποικίες</a:t>
            </a:r>
          </a:p>
          <a:p>
            <a:pPr algn="just" eaLnBrk="1" hangingPunct="1">
              <a:lnSpc>
                <a:spcPct val="90000"/>
              </a:lnSpc>
              <a:buFontTx/>
              <a:buNone/>
            </a:pPr>
            <a:r>
              <a:rPr lang="el-GR" altLang="el-GR"/>
              <a:t>   1.Σε κάποιες αποικίες όλα τα κύτταρα προέρχονται από </a:t>
            </a:r>
            <a:r>
              <a:rPr lang="el-GR" altLang="el-GR" i="1"/>
              <a:t>ένα</a:t>
            </a:r>
            <a:r>
              <a:rPr lang="el-GR" altLang="el-GR"/>
              <a:t> άρα είναι </a:t>
            </a:r>
            <a:r>
              <a:rPr lang="el-GR" altLang="el-GR" u="sng"/>
              <a:t>όμοια</a:t>
            </a:r>
          </a:p>
          <a:p>
            <a:pPr algn="just" eaLnBrk="1" hangingPunct="1">
              <a:lnSpc>
                <a:spcPct val="90000"/>
              </a:lnSpc>
              <a:buFontTx/>
              <a:buNone/>
            </a:pPr>
            <a:r>
              <a:rPr lang="el-GR" altLang="el-GR"/>
              <a:t>   2. Σε κάποιες άλλες αποικίες μονοκύτταροι οργανισμοί παρουσιάζουν μορφολογικές και λειτουργικές διαφορές άρα γίνεται </a:t>
            </a:r>
            <a:r>
              <a:rPr lang="el-GR" altLang="el-GR" u="sng"/>
              <a:t>καταμερισμός εργασίας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a:extLst>
              <a:ext uri="{FF2B5EF4-FFF2-40B4-BE49-F238E27FC236}">
                <a16:creationId xmlns:a16="http://schemas.microsoft.com/office/drawing/2014/main" id="{0CF10D02-B824-08F6-7500-52B0CAB379A8}"/>
              </a:ext>
            </a:extLst>
          </p:cNvPr>
          <p:cNvSpPr>
            <a:spLocks noGrp="1"/>
          </p:cNvSpPr>
          <p:nvPr>
            <p:ph type="ctrTitle"/>
          </p:nvPr>
        </p:nvSpPr>
        <p:spPr>
          <a:xfrm>
            <a:off x="-432556" y="5888717"/>
            <a:ext cx="10009112" cy="1470025"/>
          </a:xfrm>
        </p:spPr>
        <p:txBody>
          <a:bodyPr/>
          <a:lstStyle/>
          <a:p>
            <a:pPr eaLnBrk="1" hangingPunct="1"/>
            <a:r>
              <a:rPr lang="en-US" altLang="el-GR" sz="2400" dirty="0">
                <a:hlinkClick r:id="rId2"/>
              </a:rPr>
              <a:t>https://www.slideshare.net/slideshow/33-8085080/8085080</a:t>
            </a:r>
            <a:endParaRPr lang="en-US" altLang="el-GR" sz="2400" dirty="0"/>
          </a:p>
        </p:txBody>
      </p:sp>
      <p:sp>
        <p:nvSpPr>
          <p:cNvPr id="5123" name="2 - Υπότιτλος">
            <a:extLst>
              <a:ext uri="{FF2B5EF4-FFF2-40B4-BE49-F238E27FC236}">
                <a16:creationId xmlns:a16="http://schemas.microsoft.com/office/drawing/2014/main" id="{E552DB6F-B262-2292-C0DD-04B35E0615C4}"/>
              </a:ext>
            </a:extLst>
          </p:cNvPr>
          <p:cNvSpPr>
            <a:spLocks noGrp="1"/>
          </p:cNvSpPr>
          <p:nvPr>
            <p:ph type="subTitle" idx="1"/>
          </p:nvPr>
        </p:nvSpPr>
        <p:spPr/>
        <p:txBody>
          <a:bodyPr/>
          <a:lstStyle/>
          <a:p>
            <a:pPr eaLnBrk="1" hangingPunct="1"/>
            <a:endParaRPr lang="en-US" altLang="el-GR"/>
          </a:p>
        </p:txBody>
      </p:sp>
      <p:pic>
        <p:nvPicPr>
          <p:cNvPr id="3" name="Εικόνα 2">
            <a:extLst>
              <a:ext uri="{FF2B5EF4-FFF2-40B4-BE49-F238E27FC236}">
                <a16:creationId xmlns:a16="http://schemas.microsoft.com/office/drawing/2014/main" id="{1CA3A1F8-4624-9B66-7CEC-19EF5512B331}"/>
              </a:ext>
            </a:extLst>
          </p:cNvPr>
          <p:cNvPicPr>
            <a:picLocks noChangeAspect="1"/>
          </p:cNvPicPr>
          <p:nvPr/>
        </p:nvPicPr>
        <p:blipFill>
          <a:blip r:embed="rId3"/>
          <a:srcRect l="35037" t="19201" r="35038" b="20600"/>
          <a:stretch/>
        </p:blipFill>
        <p:spPr>
          <a:xfrm>
            <a:off x="1835696" y="188640"/>
            <a:ext cx="5184576" cy="5866757"/>
          </a:xfrm>
          <a:prstGeom prst="rect">
            <a:avLst/>
          </a:prstGeom>
        </p:spPr>
      </p:pic>
      <p:sp>
        <p:nvSpPr>
          <p:cNvPr id="5" name="TextBox 4">
            <a:extLst>
              <a:ext uri="{FF2B5EF4-FFF2-40B4-BE49-F238E27FC236}">
                <a16:creationId xmlns:a16="http://schemas.microsoft.com/office/drawing/2014/main" id="{6732FC68-7D72-1B6E-5AF6-A91A9FBB1879}"/>
              </a:ext>
            </a:extLst>
          </p:cNvPr>
          <p:cNvSpPr txBox="1"/>
          <p:nvPr/>
        </p:nvSpPr>
        <p:spPr>
          <a:xfrm>
            <a:off x="20943" y="622911"/>
            <a:ext cx="1800200" cy="923330"/>
          </a:xfrm>
          <a:prstGeom prst="rect">
            <a:avLst/>
          </a:prstGeom>
          <a:noFill/>
        </p:spPr>
        <p:txBody>
          <a:bodyPr wrap="square" rtlCol="0">
            <a:spAutoFit/>
          </a:bodyPr>
          <a:lstStyle/>
          <a:p>
            <a:pPr algn="just"/>
            <a:r>
              <a:rPr lang="el-GR" i="1" dirty="0"/>
              <a:t>Βακτήρια που οδηγούν στην πνευμονία</a:t>
            </a:r>
          </a:p>
        </p:txBody>
      </p:sp>
      <p:sp>
        <p:nvSpPr>
          <p:cNvPr id="9" name="TextBox 8">
            <a:extLst>
              <a:ext uri="{FF2B5EF4-FFF2-40B4-BE49-F238E27FC236}">
                <a16:creationId xmlns:a16="http://schemas.microsoft.com/office/drawing/2014/main" id="{CA8E19FA-CEC3-59E9-1A7E-F9F41AD944C0}"/>
              </a:ext>
            </a:extLst>
          </p:cNvPr>
          <p:cNvSpPr txBox="1"/>
          <p:nvPr/>
        </p:nvSpPr>
        <p:spPr>
          <a:xfrm>
            <a:off x="7164288" y="684786"/>
            <a:ext cx="1800200" cy="1200329"/>
          </a:xfrm>
          <a:prstGeom prst="rect">
            <a:avLst/>
          </a:prstGeom>
          <a:noFill/>
        </p:spPr>
        <p:txBody>
          <a:bodyPr wrap="square" rtlCol="0">
            <a:spAutoFit/>
          </a:bodyPr>
          <a:lstStyle/>
          <a:p>
            <a:pPr algn="just"/>
            <a:r>
              <a:rPr lang="el-GR" i="1" dirty="0"/>
              <a:t>Βακτήρια που οδηγούν σε μολύνσεις και σε λοιμώξεις.</a:t>
            </a:r>
          </a:p>
        </p:txBody>
      </p:sp>
      <p:pic>
        <p:nvPicPr>
          <p:cNvPr id="5134" name="Picture 14" descr="Providencia (bacterium) - Wikipedia">
            <a:extLst>
              <a:ext uri="{FF2B5EF4-FFF2-40B4-BE49-F238E27FC236}">
                <a16:creationId xmlns:a16="http://schemas.microsoft.com/office/drawing/2014/main" id="{8E36F380-2177-D5B4-0B82-FED38AA08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26242">
            <a:off x="93491" y="3307407"/>
            <a:ext cx="1723797" cy="1157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6368640-651B-F075-CCB0-8721CDD353F7}"/>
              </a:ext>
            </a:extLst>
          </p:cNvPr>
          <p:cNvSpPr txBox="1"/>
          <p:nvPr/>
        </p:nvSpPr>
        <p:spPr>
          <a:xfrm>
            <a:off x="91632" y="4736437"/>
            <a:ext cx="1800200" cy="923330"/>
          </a:xfrm>
          <a:prstGeom prst="rect">
            <a:avLst/>
          </a:prstGeom>
          <a:noFill/>
        </p:spPr>
        <p:txBody>
          <a:bodyPr wrap="square" rtlCol="0">
            <a:spAutoFit/>
          </a:bodyPr>
          <a:lstStyle/>
          <a:p>
            <a:pPr algn="just"/>
            <a:r>
              <a:rPr lang="el-GR" i="1" dirty="0"/>
              <a:t>Βακτήρια των ούρων , του εντέρου.</a:t>
            </a:r>
          </a:p>
        </p:txBody>
      </p:sp>
      <p:pic>
        <p:nvPicPr>
          <p:cNvPr id="5136" name="Picture 16">
            <a:extLst>
              <a:ext uri="{FF2B5EF4-FFF2-40B4-BE49-F238E27FC236}">
                <a16:creationId xmlns:a16="http://schemas.microsoft.com/office/drawing/2014/main" id="{520ABD06-03D4-24AC-885A-1F8DAFF92C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9634">
            <a:off x="7051797" y="3044948"/>
            <a:ext cx="1905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2D4A06C-D8EC-FCE9-5DA5-20BC3259D292}"/>
              </a:ext>
            </a:extLst>
          </p:cNvPr>
          <p:cNvSpPr txBox="1"/>
          <p:nvPr/>
        </p:nvSpPr>
        <p:spPr>
          <a:xfrm>
            <a:off x="7058488" y="4850163"/>
            <a:ext cx="1800201" cy="1477328"/>
          </a:xfrm>
          <a:prstGeom prst="rect">
            <a:avLst/>
          </a:prstGeom>
          <a:noFill/>
        </p:spPr>
        <p:txBody>
          <a:bodyPr wrap="square" rtlCol="0">
            <a:spAutoFit/>
          </a:bodyPr>
          <a:lstStyle/>
          <a:p>
            <a:pPr algn="just"/>
            <a:r>
              <a:rPr lang="el-GR" i="1" dirty="0"/>
              <a:t>Βακτήρια που προκαλούν ασθένειες στο έντερο και στο στομάχι.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BC6E1D-2376-8D6C-2262-8B41FEEBE1B3}"/>
              </a:ext>
            </a:extLst>
          </p:cNvPr>
          <p:cNvSpPr>
            <a:spLocks noGrp="1"/>
          </p:cNvSpPr>
          <p:nvPr>
            <p:ph type="title"/>
          </p:nvPr>
        </p:nvSpPr>
        <p:spPr>
          <a:xfrm>
            <a:off x="5533256" y="1479991"/>
            <a:ext cx="3610744" cy="1143000"/>
          </a:xfrm>
        </p:spPr>
        <p:txBody>
          <a:bodyPr/>
          <a:lstStyle/>
          <a:p>
            <a:r>
              <a:rPr lang="el-GR" sz="1800" b="0" i="0" dirty="0">
                <a:solidFill>
                  <a:srgbClr val="414141"/>
                </a:solidFill>
                <a:effectLst/>
                <a:latin typeface="Comfortaa"/>
              </a:rPr>
              <a:t>Η </a:t>
            </a:r>
            <a:r>
              <a:rPr lang="el-GR" sz="1800" b="0" i="0" dirty="0" err="1">
                <a:solidFill>
                  <a:srgbClr val="414141"/>
                </a:solidFill>
                <a:effectLst/>
                <a:latin typeface="Comfortaa"/>
              </a:rPr>
              <a:t>Tasha</a:t>
            </a:r>
            <a:r>
              <a:rPr lang="el-GR" sz="1800" b="0" i="0" dirty="0">
                <a:solidFill>
                  <a:srgbClr val="414141"/>
                </a:solidFill>
                <a:effectLst/>
                <a:latin typeface="Comfortaa"/>
              </a:rPr>
              <a:t> </a:t>
            </a:r>
            <a:r>
              <a:rPr lang="el-GR" sz="1800" b="0" i="0" dirty="0" err="1">
                <a:solidFill>
                  <a:srgbClr val="414141"/>
                </a:solidFill>
                <a:effectLst/>
                <a:latin typeface="Comfortaa"/>
              </a:rPr>
              <a:t>Turm</a:t>
            </a:r>
            <a:r>
              <a:rPr lang="el-GR" sz="1800" b="0" i="0" dirty="0">
                <a:solidFill>
                  <a:srgbClr val="414141"/>
                </a:solidFill>
                <a:effectLst/>
                <a:latin typeface="Comfortaa"/>
              </a:rPr>
              <a:t> εργάζεται ως εργαστηριακός τεχνικός στο </a:t>
            </a:r>
            <a:r>
              <a:rPr lang="el-GR" sz="1800" b="0" i="0" dirty="0" err="1">
                <a:solidFill>
                  <a:srgbClr val="414141"/>
                </a:solidFill>
                <a:effectLst/>
                <a:latin typeface="Comfortaa"/>
              </a:rPr>
              <a:t>Cabrillo</a:t>
            </a:r>
            <a:r>
              <a:rPr lang="el-GR" sz="1800" b="0" i="0" dirty="0">
                <a:solidFill>
                  <a:srgbClr val="414141"/>
                </a:solidFill>
                <a:effectLst/>
                <a:latin typeface="Comfortaa"/>
              </a:rPr>
              <a:t> </a:t>
            </a:r>
            <a:r>
              <a:rPr lang="el-GR" sz="1800" b="0" i="0" dirty="0" err="1">
                <a:solidFill>
                  <a:srgbClr val="414141"/>
                </a:solidFill>
                <a:effectLst/>
                <a:latin typeface="Comfortaa"/>
              </a:rPr>
              <a:t>College</a:t>
            </a:r>
            <a:r>
              <a:rPr lang="el-GR" sz="1800" b="0" i="0" dirty="0">
                <a:solidFill>
                  <a:srgbClr val="414141"/>
                </a:solidFill>
                <a:effectLst/>
                <a:latin typeface="Comfortaa"/>
              </a:rPr>
              <a:t> της Καλιφόρνια και έχει δημιουργήσει μια μοναδική σειρά φωτογραφιών που απεικονίζουν τον </a:t>
            </a:r>
            <a:r>
              <a:rPr lang="el-GR" sz="1800" b="1" i="0" dirty="0">
                <a:solidFill>
                  <a:srgbClr val="414141"/>
                </a:solidFill>
                <a:effectLst/>
                <a:latin typeface="Comfortaa"/>
              </a:rPr>
              <a:t>μικρόκοσμο των μικροβίων </a:t>
            </a:r>
            <a:r>
              <a:rPr lang="el-GR" sz="1800" b="0" i="0" dirty="0">
                <a:solidFill>
                  <a:srgbClr val="414141"/>
                </a:solidFill>
                <a:effectLst/>
                <a:latin typeface="Comfortaa"/>
              </a:rPr>
              <a:t>που κατοικούν στο δέρμα μας. Το συγκεκριμένο </a:t>
            </a:r>
            <a:r>
              <a:rPr lang="el-GR" sz="1800" b="0" i="0" dirty="0" err="1">
                <a:solidFill>
                  <a:srgbClr val="414141"/>
                </a:solidFill>
                <a:effectLst/>
                <a:latin typeface="Comfortaa"/>
              </a:rPr>
              <a:t>τρυβλίο</a:t>
            </a:r>
            <a:r>
              <a:rPr lang="el-GR" sz="1800" b="0" i="0" dirty="0">
                <a:solidFill>
                  <a:srgbClr val="414141"/>
                </a:solidFill>
                <a:effectLst/>
                <a:latin typeface="Comfortaa"/>
              </a:rPr>
              <a:t> είναι γεμάτο από βακτήρια, ζυμομύκητες και άλλους μύκητες που βρέθηκαν στο χέρι του 8χρονου γιου της, αφού εκείνος επέστρεψε σπίτι από το παιχνίδι του έξω.</a:t>
            </a:r>
            <a:endParaRPr lang="el-GR" sz="1800" dirty="0"/>
          </a:p>
        </p:txBody>
      </p:sp>
      <p:pic>
        <p:nvPicPr>
          <p:cNvPr id="45058" name="Picture 2" descr="Ένας μικρόκοσμος μικροβίων στο χέρι ενός αγοριού που γύρισε σπίτι απ’ το παιχνίδι του">
            <a:extLst>
              <a:ext uri="{FF2B5EF4-FFF2-40B4-BE49-F238E27FC236}">
                <a16:creationId xmlns:a16="http://schemas.microsoft.com/office/drawing/2014/main" id="{6C6EEC32-312A-809A-1ECF-CBA33C0BC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5153369" cy="467210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bacteria-petri-dish-microbe-8-year-old-boy-hand-print-tasha-sturm-2">
            <a:extLst>
              <a:ext uri="{FF2B5EF4-FFF2-40B4-BE49-F238E27FC236}">
                <a16:creationId xmlns:a16="http://schemas.microsoft.com/office/drawing/2014/main" id="{8FE56F80-FF84-7AE5-B4D3-806DD20F58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4369680"/>
            <a:ext cx="2771800" cy="2488320"/>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bacteria-petri-dish-microbe-8-year-old-boy-hand-print-tasha-sturm-3">
            <a:extLst>
              <a:ext uri="{FF2B5EF4-FFF2-40B4-BE49-F238E27FC236}">
                <a16:creationId xmlns:a16="http://schemas.microsoft.com/office/drawing/2014/main" id="{E03516E7-30EB-C4D0-8C46-4BB939AE0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100854"/>
            <a:ext cx="2752021" cy="278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5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014F13-0D0F-0932-C594-4D5CDA0E7F0C}"/>
              </a:ext>
            </a:extLst>
          </p:cNvPr>
          <p:cNvSpPr>
            <a:spLocks noGrp="1"/>
          </p:cNvSpPr>
          <p:nvPr>
            <p:ph type="title"/>
          </p:nvPr>
        </p:nvSpPr>
        <p:spPr>
          <a:xfrm>
            <a:off x="457200" y="-181637"/>
            <a:ext cx="8229600" cy="1143000"/>
          </a:xfrm>
        </p:spPr>
        <p:txBody>
          <a:bodyPr/>
          <a:lstStyle/>
          <a:p>
            <a:r>
              <a:rPr lang="el-GR" sz="2800" b="0" i="0" dirty="0">
                <a:solidFill>
                  <a:srgbClr val="222222"/>
                </a:solidFill>
                <a:effectLst>
                  <a:outerShdw blurRad="38100" dist="38100" dir="2700000" algn="tl">
                    <a:srgbClr val="000000">
                      <a:alpha val="43137"/>
                    </a:srgbClr>
                  </a:outerShdw>
                </a:effectLst>
                <a:latin typeface="arial" panose="020B0604020202020204" pitchFamily="34" charset="0"/>
              </a:rPr>
              <a:t>Ο </a:t>
            </a:r>
            <a:r>
              <a:rPr lang="el-GR" sz="2800" b="0" i="0" dirty="0" err="1">
                <a:solidFill>
                  <a:srgbClr val="222222"/>
                </a:solidFill>
                <a:effectLst>
                  <a:outerShdw blurRad="38100" dist="38100" dir="2700000" algn="tl">
                    <a:srgbClr val="000000">
                      <a:alpha val="43137"/>
                    </a:srgbClr>
                  </a:outerShdw>
                </a:effectLst>
                <a:latin typeface="arial" panose="020B0604020202020204" pitchFamily="34" charset="0"/>
              </a:rPr>
              <a:t>Antoine</a:t>
            </a:r>
            <a:r>
              <a:rPr lang="el-GR" sz="2800" b="0" i="0" dirty="0">
                <a:solidFill>
                  <a:srgbClr val="222222"/>
                </a:solidFill>
                <a:effectLst>
                  <a:outerShdw blurRad="38100" dist="38100" dir="2700000" algn="tl">
                    <a:srgbClr val="000000">
                      <a:alpha val="43137"/>
                    </a:srgbClr>
                  </a:outerShdw>
                </a:effectLst>
                <a:latin typeface="arial" panose="020B0604020202020204" pitchFamily="34" charset="0"/>
              </a:rPr>
              <a:t> </a:t>
            </a:r>
            <a:r>
              <a:rPr lang="el-GR" sz="2800" b="0" i="0" dirty="0" err="1">
                <a:solidFill>
                  <a:srgbClr val="222222"/>
                </a:solidFill>
                <a:effectLst>
                  <a:outerShdw blurRad="38100" dist="38100" dir="2700000" algn="tl">
                    <a:srgbClr val="000000">
                      <a:alpha val="43137"/>
                    </a:srgbClr>
                  </a:outerShdw>
                </a:effectLst>
                <a:latin typeface="arial" panose="020B0604020202020204" pitchFamily="34" charset="0"/>
              </a:rPr>
              <a:t>Bridier-Nahmias</a:t>
            </a:r>
            <a:r>
              <a:rPr lang="el-GR" sz="2800" dirty="0">
                <a:solidFill>
                  <a:srgbClr val="222222"/>
                </a:solidFill>
                <a:latin typeface="arial" panose="020B0604020202020204" pitchFamily="34" charset="0"/>
              </a:rPr>
              <a:t> </a:t>
            </a:r>
            <a:r>
              <a:rPr lang="el-GR" sz="2800" b="0" i="0" dirty="0">
                <a:solidFill>
                  <a:srgbClr val="222222"/>
                </a:solidFill>
                <a:effectLst/>
                <a:latin typeface="arial" panose="020B0604020202020204" pitchFamily="34" charset="0"/>
              </a:rPr>
              <a:t>φωτογραφίζει την ανάπτυξη βακτηρίων και μυκήτων σε </a:t>
            </a:r>
            <a:r>
              <a:rPr lang="el-GR" sz="2800" b="0" i="0" dirty="0" err="1">
                <a:solidFill>
                  <a:srgbClr val="222222"/>
                </a:solidFill>
                <a:effectLst/>
                <a:latin typeface="arial" panose="020B0604020202020204" pitchFamily="34" charset="0"/>
              </a:rPr>
              <a:t>τρυβλία</a:t>
            </a:r>
            <a:r>
              <a:rPr lang="el-GR" sz="2800" b="0" i="0" dirty="0">
                <a:solidFill>
                  <a:srgbClr val="222222"/>
                </a:solidFill>
                <a:effectLst/>
                <a:latin typeface="arial" panose="020B0604020202020204" pitchFamily="34" charset="0"/>
              </a:rPr>
              <a:t> </a:t>
            </a:r>
            <a:r>
              <a:rPr lang="el-GR" sz="2800" b="0" i="0" dirty="0" err="1">
                <a:solidFill>
                  <a:srgbClr val="222222"/>
                </a:solidFill>
                <a:effectLst/>
                <a:latin typeface="arial" panose="020B0604020202020204" pitchFamily="34" charset="0"/>
              </a:rPr>
              <a:t>Petri</a:t>
            </a:r>
            <a:endParaRPr lang="el-GR" sz="2800" dirty="0"/>
          </a:p>
        </p:txBody>
      </p:sp>
      <p:pic>
        <p:nvPicPr>
          <p:cNvPr id="48130" name="Picture 2" descr="perierga.gr - Η ομορφιά των μυκήτων σε τρυβλία Petri!">
            <a:extLst>
              <a:ext uri="{FF2B5EF4-FFF2-40B4-BE49-F238E27FC236}">
                <a16:creationId xmlns:a16="http://schemas.microsoft.com/office/drawing/2014/main" id="{6C6A66D5-FEDF-1397-8CA0-076A1F57F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4" t="11277" r="4467" b="12044"/>
          <a:stretch/>
        </p:blipFill>
        <p:spPr bwMode="auto">
          <a:xfrm>
            <a:off x="5724128" y="883004"/>
            <a:ext cx="3240360" cy="3147778"/>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perierga.gr - Η ομορφιά των μυκήτων σε τρυβλία Petri!">
            <a:extLst>
              <a:ext uri="{FF2B5EF4-FFF2-40B4-BE49-F238E27FC236}">
                <a16:creationId xmlns:a16="http://schemas.microsoft.com/office/drawing/2014/main" id="{AE9D231C-2AA4-B03D-3F22-19F7BB6C45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93" t="21859" r="12447" b="21846"/>
          <a:stretch/>
        </p:blipFill>
        <p:spPr bwMode="auto">
          <a:xfrm>
            <a:off x="107505" y="836713"/>
            <a:ext cx="324036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perierga.gr - Η ομορφιά των μυκήτων σε τρυβλία Petri!">
            <a:extLst>
              <a:ext uri="{FF2B5EF4-FFF2-40B4-BE49-F238E27FC236}">
                <a16:creationId xmlns:a16="http://schemas.microsoft.com/office/drawing/2014/main" id="{CCE4819B-D823-4D98-AA28-33A9DA413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10" t="10012" r="2614" b="11155"/>
          <a:stretch/>
        </p:blipFill>
        <p:spPr bwMode="auto">
          <a:xfrm>
            <a:off x="2898169" y="3502917"/>
            <a:ext cx="327230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9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erierga.gr - Η ομορφιά των μυκήτων σε τρυβλία Petri!">
            <a:extLst>
              <a:ext uri="{FF2B5EF4-FFF2-40B4-BE49-F238E27FC236}">
                <a16:creationId xmlns:a16="http://schemas.microsoft.com/office/drawing/2014/main" id="{E8B7F2EA-3FA1-00E9-E86D-7526234D7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9" t="2565" r="2174" b="5863"/>
          <a:stretch/>
        </p:blipFill>
        <p:spPr bwMode="auto">
          <a:xfrm>
            <a:off x="395536" y="252933"/>
            <a:ext cx="3312369" cy="3256943"/>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perierga.gr - Η ομορφιά των μυκήτων σε τρυβλία Petri!">
            <a:extLst>
              <a:ext uri="{FF2B5EF4-FFF2-40B4-BE49-F238E27FC236}">
                <a16:creationId xmlns:a16="http://schemas.microsoft.com/office/drawing/2014/main" id="{77789E93-83F1-1415-95A8-08238B398D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70" t="24925" r="568" b="10085"/>
          <a:stretch/>
        </p:blipFill>
        <p:spPr bwMode="auto">
          <a:xfrm>
            <a:off x="4424411" y="1417639"/>
            <a:ext cx="4036021" cy="3955578"/>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perierga.gr - Η ομορφιά των μυκήτων σε τρυβλία Petri!">
            <a:extLst>
              <a:ext uri="{FF2B5EF4-FFF2-40B4-BE49-F238E27FC236}">
                <a16:creationId xmlns:a16="http://schemas.microsoft.com/office/drawing/2014/main" id="{27A3AD39-2422-D25C-0E30-CD08336841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00" t="19953" r="13700" b="27522"/>
          <a:stretch/>
        </p:blipFill>
        <p:spPr bwMode="auto">
          <a:xfrm>
            <a:off x="395536" y="3616424"/>
            <a:ext cx="3312369" cy="31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2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erierga.gr - Η ομορφιά των μυκήτων σε τρυβλία Petri!">
            <a:extLst>
              <a:ext uri="{FF2B5EF4-FFF2-40B4-BE49-F238E27FC236}">
                <a16:creationId xmlns:a16="http://schemas.microsoft.com/office/drawing/2014/main" id="{95A7D46D-D458-1BDD-5F2A-2772CEC43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36" t="19061" r="6882" b="18235"/>
          <a:stretch/>
        </p:blipFill>
        <p:spPr bwMode="auto">
          <a:xfrm>
            <a:off x="5448880" y="116633"/>
            <a:ext cx="3502842" cy="360040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perierga.gr - Η ομορφιά των μυκήτων σε τρυβλία Petri!">
            <a:extLst>
              <a:ext uri="{FF2B5EF4-FFF2-40B4-BE49-F238E27FC236}">
                <a16:creationId xmlns:a16="http://schemas.microsoft.com/office/drawing/2014/main" id="{C5D2AAFF-7D36-CDE2-5F2A-DDD2B0BED6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7" t="23662" r="12306" b="21916"/>
          <a:stretch/>
        </p:blipFill>
        <p:spPr bwMode="auto">
          <a:xfrm>
            <a:off x="2915816" y="3717032"/>
            <a:ext cx="3312368" cy="3174354"/>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perierga.gr - Η ομορφιά των μυκήτων σε τρυβλία Petri!">
            <a:extLst>
              <a:ext uri="{FF2B5EF4-FFF2-40B4-BE49-F238E27FC236}">
                <a16:creationId xmlns:a16="http://schemas.microsoft.com/office/drawing/2014/main" id="{28B453D9-147A-EFDB-E878-C1B8896873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32" t="18964" r="10911" b="26614"/>
          <a:stretch/>
        </p:blipFill>
        <p:spPr bwMode="auto">
          <a:xfrm>
            <a:off x="199428" y="116632"/>
            <a:ext cx="3756939"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0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0AF8EA79-6C3F-9B8B-157F-B30B830E0C5B}"/>
              </a:ext>
            </a:extLst>
          </p:cNvPr>
          <p:cNvSpPr>
            <a:spLocks noGrp="1" noChangeArrowheads="1"/>
          </p:cNvSpPr>
          <p:nvPr>
            <p:ph type="title"/>
          </p:nvPr>
        </p:nvSpPr>
        <p:spPr>
          <a:noFill/>
        </p:spPr>
        <p:txBody>
          <a:bodyPr/>
          <a:lstStyle/>
          <a:p>
            <a:pPr eaLnBrk="1" hangingPunct="1"/>
            <a:r>
              <a:rPr lang="el-GR" altLang="el-GR" u="sng"/>
              <a:t>Οι πολυκύτταροι</a:t>
            </a:r>
            <a:r>
              <a:rPr lang="el-GR" altLang="el-GR"/>
              <a:t> οργανισμοί</a:t>
            </a:r>
          </a:p>
        </p:txBody>
      </p:sp>
      <p:sp>
        <p:nvSpPr>
          <p:cNvPr id="6147" name="Rectangle 5">
            <a:extLst>
              <a:ext uri="{FF2B5EF4-FFF2-40B4-BE49-F238E27FC236}">
                <a16:creationId xmlns:a16="http://schemas.microsoft.com/office/drawing/2014/main" id="{EE4D87F1-28B8-6506-33A4-AF6038682B80}"/>
              </a:ext>
            </a:extLst>
          </p:cNvPr>
          <p:cNvSpPr>
            <a:spLocks noGrp="1" noChangeArrowheads="1"/>
          </p:cNvSpPr>
          <p:nvPr>
            <p:ph type="body" idx="1"/>
          </p:nvPr>
        </p:nvSpPr>
        <p:spPr>
          <a:noFill/>
        </p:spPr>
        <p:txBody>
          <a:bodyPr/>
          <a:lstStyle/>
          <a:p>
            <a:pPr algn="just" eaLnBrk="1" hangingPunct="1"/>
            <a:r>
              <a:rPr lang="el-GR" altLang="el-GR" sz="2400" b="1" dirty="0"/>
              <a:t>Αποτελούνται από πολλά </a:t>
            </a:r>
            <a:r>
              <a:rPr lang="el-GR" altLang="el-GR" sz="2400" b="1" dirty="0" err="1"/>
              <a:t>ευκαρυωτικά</a:t>
            </a:r>
            <a:r>
              <a:rPr lang="el-GR" altLang="el-GR" sz="2400" b="1" dirty="0"/>
              <a:t> κύτταρα τα οποία παρουσιάζουν μορφολογικές και λειτουργικές διαφορές</a:t>
            </a:r>
            <a:r>
              <a:rPr lang="el-GR" altLang="el-GR" sz="2400" dirty="0"/>
              <a:t>.</a:t>
            </a:r>
          </a:p>
          <a:p>
            <a:pPr algn="just" eaLnBrk="1" hangingPunct="1"/>
            <a:endParaRPr lang="el-GR" altLang="el-GR" sz="2400" dirty="0"/>
          </a:p>
          <a:p>
            <a:pPr algn="just" eaLnBrk="1" hangingPunct="1">
              <a:buFontTx/>
              <a:buNone/>
            </a:pPr>
            <a:endParaRPr lang="el-GR" altLang="el-GR" sz="2400" dirty="0"/>
          </a:p>
          <a:p>
            <a:pPr algn="just" eaLnBrk="1" hangingPunct="1"/>
            <a:endParaRPr lang="el-GR" altLang="el-GR" sz="2400" dirty="0"/>
          </a:p>
          <a:p>
            <a:pPr algn="just" eaLnBrk="1" hangingPunct="1"/>
            <a:r>
              <a:rPr lang="el-GR" altLang="el-GR" sz="2400" dirty="0"/>
              <a:t>Όταν λέμε ότι </a:t>
            </a:r>
            <a:r>
              <a:rPr lang="el-GR" altLang="el-GR" sz="2400" b="1" dirty="0"/>
              <a:t>αναπτύσσονται </a:t>
            </a:r>
            <a:r>
              <a:rPr lang="el-GR" altLang="el-GR" sz="2400" dirty="0"/>
              <a:t>τότε</a:t>
            </a:r>
          </a:p>
          <a:p>
            <a:pPr algn="just" eaLnBrk="1" hangingPunct="1">
              <a:buFontTx/>
              <a:buNone/>
            </a:pPr>
            <a:r>
              <a:rPr lang="el-GR" altLang="el-GR" sz="2400" dirty="0"/>
              <a:t>1. αυξάνεται ο αριθμός των κυττάρων τους</a:t>
            </a:r>
          </a:p>
          <a:p>
            <a:pPr algn="just" eaLnBrk="1" hangingPunct="1">
              <a:buFontTx/>
              <a:buNone/>
            </a:pPr>
            <a:r>
              <a:rPr lang="el-GR" altLang="el-GR" sz="2400" dirty="0"/>
              <a:t>2. τα κύτταρα τροποποιούνται , οργανώνονται  σε ομάδες , και εξειδικεύονται σε συγκεκριμένες λειτουργίες                          ( διαφοροποίηση)</a:t>
            </a: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461</Words>
  <Application>Microsoft Office PowerPoint</Application>
  <PresentationFormat>Προβολή στην οθόνη (4:3)</PresentationFormat>
  <Paragraphs>69</Paragraphs>
  <Slides>20</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20</vt:i4>
      </vt:variant>
    </vt:vector>
  </HeadingPairs>
  <TitlesOfParts>
    <vt:vector size="28" baseType="lpstr">
      <vt:lpstr>Arial</vt:lpstr>
      <vt:lpstr>Arial</vt:lpstr>
      <vt:lpstr>Century Gothic</vt:lpstr>
      <vt:lpstr>Comfortaa</vt:lpstr>
      <vt:lpstr>Script MT Bold</vt:lpstr>
      <vt:lpstr>Times New Roman</vt:lpstr>
      <vt:lpstr>Verdana</vt:lpstr>
      <vt:lpstr>Προεπιλεγμένη σχεδίαση</vt:lpstr>
      <vt:lpstr>1.3 Τα επίπεδα οργάνωσης της ζωής</vt:lpstr>
      <vt:lpstr>Κανένας οργανισμός…. δε ζει απομονωμένος</vt:lpstr>
      <vt:lpstr>Οι μονοκύτταροι οργανισμοί</vt:lpstr>
      <vt:lpstr>https://www.slideshare.net/slideshow/33-8085080/8085080</vt:lpstr>
      <vt:lpstr>Η Tasha Turm εργάζεται ως εργαστηριακός τεχνικός στο Cabrillo College της Καλιφόρνια και έχει δημιουργήσει μια μοναδική σειρά φωτογραφιών που απεικονίζουν τον μικρόκοσμο των μικροβίων που κατοικούν στο δέρμα μας. Το συγκεκριμένο τρυβλίο είναι γεμάτο από βακτήρια, ζυμομύκητες και άλλους μύκητες που βρέθηκαν στο χέρι του 8χρονου γιου της, αφού εκείνος επέστρεψε σπίτι από το παιχνίδι του έξω.</vt:lpstr>
      <vt:lpstr>Ο Antoine Bridier-Nahmias φωτογραφίζει την ανάπτυξη βακτηρίων και μυκήτων σε τρυβλία Petri</vt:lpstr>
      <vt:lpstr>Παρουσίαση του PowerPoint</vt:lpstr>
      <vt:lpstr>Παρουσίαση του PowerPoint</vt:lpstr>
      <vt:lpstr>Οι πολυκύτταροι οργανισμοί</vt:lpstr>
      <vt:lpstr>Παράδειγμα </vt:lpstr>
      <vt:lpstr>Παρουσίαση του PowerPoint</vt:lpstr>
      <vt:lpstr>Παρουσίαση του PowerPoint</vt:lpstr>
      <vt:lpstr>4 κατηγορίες ιστών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Κύτταρο: η μονάδα ζωής</dc:title>
  <dc:creator>antikerk</dc:creator>
  <cp:lastModifiedBy>Christos Morales</cp:lastModifiedBy>
  <cp:revision>20</cp:revision>
  <dcterms:created xsi:type="dcterms:W3CDTF">2010-09-27T20:33:28Z</dcterms:created>
  <dcterms:modified xsi:type="dcterms:W3CDTF">2024-10-21T15:58:23Z</dcterms:modified>
</cp:coreProperties>
</file>