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37" r:id="rId1"/>
    <p:sldMasterId id="2147483683" r:id="rId2"/>
    <p:sldMasterId id="2147483696" r:id="rId3"/>
    <p:sldMasterId id="2147483709" r:id="rId4"/>
    <p:sldMasterId id="2147483722" r:id="rId5"/>
    <p:sldMasterId id="2147483735" r:id="rId6"/>
    <p:sldMasterId id="2147483748" r:id="rId7"/>
    <p:sldMasterId id="2147483761" r:id="rId8"/>
  </p:sldMasterIdLst>
  <p:sldIdLst>
    <p:sldId id="259" r:id="rId9"/>
    <p:sldId id="275" r:id="rId10"/>
    <p:sldId id="278" r:id="rId11"/>
    <p:sldId id="262" r:id="rId12"/>
    <p:sldId id="263" r:id="rId13"/>
    <p:sldId id="264" r:id="rId14"/>
    <p:sldId id="265" r:id="rId15"/>
    <p:sldId id="267" r:id="rId16"/>
    <p:sldId id="266" r:id="rId17"/>
    <p:sldId id="260" r:id="rId18"/>
    <p:sldId id="261" r:id="rId19"/>
    <p:sldId id="268" r:id="rId20"/>
    <p:sldId id="270" r:id="rId21"/>
    <p:sldId id="271" r:id="rId22"/>
    <p:sldId id="272" r:id="rId23"/>
    <p:sldId id="273" r:id="rId24"/>
    <p:sldId id="274" r:id="rId25"/>
    <p:sldId id="276" r:id="rId26"/>
    <p:sldId id="277" r:id="rId27"/>
    <p:sldId id="279" r:id="rId28"/>
    <p:sldId id="280" r:id="rId29"/>
    <p:sldId id="281" r:id="rId30"/>
    <p:sldId id="282"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30E283-0D5B-787D-11D4-65F2AB9A3E0A}" name="F.O.T F.O.T" initials="FF" userId="20ce9a71ca5d86f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6B98C-A243-46C3-B501-1E974547FC13}" v="1011" dt="2022-05-11T16:00:22.352"/>
    <p1510:client id="{11A40AA2-F5B4-4225-9907-917EF3EFF554}" v="875" dt="2022-02-15T15:40:31.890"/>
    <p1510:client id="{15196CB7-4C75-46EC-9179-E51C27495A78}" v="523" dt="2022-04-25T19:02:02.375"/>
    <p1510:client id="{22EE0838-D02F-48C9-8001-A18FA5786E26}" v="548" dt="2022-05-09T19:10:19.867"/>
    <p1510:client id="{3F1FB830-F922-41D6-94BD-EE43C0555261}" v="592" dt="2022-03-02T16:02:30.492"/>
    <p1510:client id="{42220E80-ECAA-415A-A2C3-EFECB625DBB0}" v="92" dt="2022-04-04T15:07:10.009"/>
    <p1510:client id="{49D6F7F0-D527-41E7-877C-7FC4AB8256CF}" v="191" dt="2022-05-10T18:28:36.763"/>
    <p1510:client id="{8A7BAC6C-8A90-40FA-93F0-8A4A0C5BD4A2}" v="156" dt="2022-03-21T13:04:27.578"/>
    <p1510:client id="{8D6E1E96-4F44-4E10-9B48-E0AE9DA95CB7}" v="2" dt="2022-04-04T15:49:52.449"/>
    <p1510:client id="{A041E1B9-5B59-408F-BB21-E9593E895948}" v="1075" dt="2022-05-18T17:47:23.179"/>
    <p1510:client id="{B644A278-1F5F-4413-81A1-454BEEA2F642}" v="1514" dt="2022-05-12T16:51:52.955"/>
    <p1510:client id="{BE7D688E-A4BA-46BF-9CB3-3F2D912A92C4}" v="811" dt="2022-04-19T15:50:40.674"/>
    <p1510:client id="{D0A38E4A-3D30-471F-9BC6-C1DAAFEA083C}" v="113" dt="2022-05-18T16:04:14.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7/25/2022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5178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7/25/2022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65283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7/25/2022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66020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7/25/2022</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35563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7/25/2022</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095302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7/25/2022</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154297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7/25/2022</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54240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7/25/2022</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738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7/25/2022</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524540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7/25/2022</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5557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7/25/2022</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064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7/25/2022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0001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7/25/2022</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5954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7/25/2022</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903666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7/25/2022</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210315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7/25/2022</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32918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7/25/2022</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530273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7/25/2022</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514194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7/25/2022</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864305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7/25/2022</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426919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7/25/2022</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838375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7/25/2022</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786150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7/25/2022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4801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7/25/2022</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539863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7/25/2022</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925495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7/25/2022</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259133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7/25/2022</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900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7/25/2022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6465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7/25/2022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7520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7/25/2022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5837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6352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1725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8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7/25/2022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3009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0188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7/25/2022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19075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7/25/2022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4937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3493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7/25/2022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621380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7/25/2022</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463396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7/25/2022</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174420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7/25/2022</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101606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7/25/2022</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578551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7/25/2022</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49209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7/25/2022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3704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7/25/2022</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6525218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7/25/2022</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7815109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7/25/2022</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2993163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7/25/2022</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69305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7/25/2022</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908480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7/25/2022</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3156150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84DA-E3E0-4099-8BC4-1813584CD794}"/>
              </a:ext>
            </a:extLst>
          </p:cNvPr>
          <p:cNvSpPr>
            <a:spLocks noGrp="1"/>
          </p:cNvSpPr>
          <p:nvPr>
            <p:ph type="ctrTitle"/>
          </p:nvPr>
        </p:nvSpPr>
        <p:spPr>
          <a:xfrm>
            <a:off x="1246415" y="800100"/>
            <a:ext cx="8447314" cy="3314694"/>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E1BD63B-9405-4E42-9E2F-07573F9B15A9}"/>
              </a:ext>
            </a:extLst>
          </p:cNvPr>
          <p:cNvSpPr>
            <a:spLocks noGrp="1"/>
          </p:cNvSpPr>
          <p:nvPr>
            <p:ph type="subTitle" idx="1"/>
          </p:nvPr>
        </p:nvSpPr>
        <p:spPr>
          <a:xfrm>
            <a:off x="1246415" y="4909459"/>
            <a:ext cx="8292874" cy="914395"/>
          </a:xfrm>
        </p:spPr>
        <p:txBody>
          <a:bodyPr anchor="ctr">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68D03A-9A11-476C-B52A-593F3C019230}"/>
              </a:ext>
            </a:extLst>
          </p:cNvPr>
          <p:cNvSpPr>
            <a:spLocks noGrp="1"/>
          </p:cNvSpPr>
          <p:nvPr>
            <p:ph type="dt" sz="half" idx="10"/>
          </p:nvPr>
        </p:nvSpPr>
        <p:spPr/>
        <p:txBody>
          <a:bodyPr/>
          <a:lstStyle/>
          <a:p>
            <a:fld id="{098A0168-EB40-45AF-89A1-87DE0A55FFC6}" type="datetime1">
              <a:rPr lang="en-US" smtClean="0"/>
              <a:t>7/25/2022</a:t>
            </a:fld>
            <a:endParaRPr lang="en-US"/>
          </a:p>
        </p:txBody>
      </p:sp>
      <p:sp>
        <p:nvSpPr>
          <p:cNvPr id="5" name="Footer Placeholder 4">
            <a:extLst>
              <a:ext uri="{FF2B5EF4-FFF2-40B4-BE49-F238E27FC236}">
                <a16:creationId xmlns:a16="http://schemas.microsoft.com/office/drawing/2014/main" id="{DA950CD1-7906-4885-9A4D-B764220DD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ECA96-1AD5-41FE-AB5C-68ABD652299C}"/>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7" name="Straight Connector 6">
            <a:extLst>
              <a:ext uri="{FF2B5EF4-FFF2-40B4-BE49-F238E27FC236}">
                <a16:creationId xmlns:a16="http://schemas.microsoft.com/office/drawing/2014/main" id="{0A09E39A-DA3F-4BDC-A89A-6545C1DD3721}"/>
              </a:ext>
            </a:extLst>
          </p:cNvPr>
          <p:cNvCxnSpPr>
            <a:cxnSpLocks/>
          </p:cNvCxnSpPr>
          <p:nvPr/>
        </p:nvCxnSpPr>
        <p:spPr>
          <a:xfrm>
            <a:off x="360154" y="460266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4452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2BEE8-2E4A-4A4A-833E-89D8D794E5BB}"/>
              </a:ext>
            </a:extLst>
          </p:cNvPr>
          <p:cNvSpPr>
            <a:spLocks noGrp="1"/>
          </p:cNvSpPr>
          <p:nvPr>
            <p:ph type="title"/>
          </p:nvPr>
        </p:nvSpPr>
        <p:spPr>
          <a:xfrm>
            <a:off x="838199" y="545914"/>
            <a:ext cx="9527275" cy="1241944"/>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46CFDA-CDBF-4B24-9EC3-827F540F71D4}"/>
              </a:ext>
            </a:extLst>
          </p:cNvPr>
          <p:cNvSpPr>
            <a:spLocks noGrp="1"/>
          </p:cNvSpPr>
          <p:nvPr>
            <p:ph idx="1"/>
          </p:nvPr>
        </p:nvSpPr>
        <p:spPr>
          <a:xfrm>
            <a:off x="838199" y="2108595"/>
            <a:ext cx="9527275" cy="3643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25871D-4A14-4A17-A0ED-7DDA7752B54D}"/>
              </a:ext>
            </a:extLst>
          </p:cNvPr>
          <p:cNvSpPr>
            <a:spLocks noGrp="1"/>
          </p:cNvSpPr>
          <p:nvPr>
            <p:ph type="dt" sz="half" idx="10"/>
          </p:nvPr>
        </p:nvSpPr>
        <p:spPr/>
        <p:txBody>
          <a:bodyPr/>
          <a:lstStyle/>
          <a:p>
            <a:fld id="{BE0A88F0-556B-4BB7-8AAB-D63AEB65C662}" type="datetime1">
              <a:rPr lang="en-US" smtClean="0"/>
              <a:t>7/25/2022</a:t>
            </a:fld>
            <a:endParaRPr lang="en-US"/>
          </a:p>
        </p:txBody>
      </p:sp>
      <p:sp>
        <p:nvSpPr>
          <p:cNvPr id="5" name="Footer Placeholder 4">
            <a:extLst>
              <a:ext uri="{FF2B5EF4-FFF2-40B4-BE49-F238E27FC236}">
                <a16:creationId xmlns:a16="http://schemas.microsoft.com/office/drawing/2014/main" id="{DD5BD654-899B-4DAF-93B9-1CBCAB5F6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F7FCA-B968-443D-90A7-E0F3C6D64EFE}"/>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9" name="Straight Connector 8">
            <a:extLst>
              <a:ext uri="{FF2B5EF4-FFF2-40B4-BE49-F238E27FC236}">
                <a16:creationId xmlns:a16="http://schemas.microsoft.com/office/drawing/2014/main" id="{C7F5CC56-CBE8-4152-AD5E-982DD286AA28}"/>
              </a:ext>
            </a:extLst>
          </p:cNvPr>
          <p:cNvCxnSpPr>
            <a:cxnSpLocks/>
          </p:cNvCxnSpPr>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5997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95B8-786F-418B-9367-52B19526828B}"/>
              </a:ext>
            </a:extLst>
          </p:cNvPr>
          <p:cNvSpPr>
            <a:spLocks noGrp="1"/>
          </p:cNvSpPr>
          <p:nvPr>
            <p:ph type="title"/>
          </p:nvPr>
        </p:nvSpPr>
        <p:spPr>
          <a:xfrm>
            <a:off x="831850" y="1073426"/>
            <a:ext cx="8840344" cy="3489049"/>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BCF574-9044-4964-B6AE-A3983D595C9B}"/>
              </a:ext>
            </a:extLst>
          </p:cNvPr>
          <p:cNvSpPr>
            <a:spLocks noGrp="1"/>
          </p:cNvSpPr>
          <p:nvPr>
            <p:ph type="body" idx="1"/>
          </p:nvPr>
        </p:nvSpPr>
        <p:spPr>
          <a:xfrm>
            <a:off x="831850" y="4818488"/>
            <a:ext cx="8840344" cy="900772"/>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D2A109-E9F9-428E-858A-38375BF1D978}"/>
              </a:ext>
            </a:extLst>
          </p:cNvPr>
          <p:cNvSpPr>
            <a:spLocks noGrp="1"/>
          </p:cNvSpPr>
          <p:nvPr>
            <p:ph type="dt" sz="half" idx="10"/>
          </p:nvPr>
        </p:nvSpPr>
        <p:spPr/>
        <p:txBody>
          <a:bodyPr/>
          <a:lstStyle/>
          <a:p>
            <a:fld id="{60E05506-6815-4E0E-B1DE-ECA35C2016DF}" type="datetime1">
              <a:rPr lang="en-US" smtClean="0"/>
              <a:t>7/25/2022</a:t>
            </a:fld>
            <a:endParaRPr lang="en-US"/>
          </a:p>
        </p:txBody>
      </p:sp>
      <p:sp>
        <p:nvSpPr>
          <p:cNvPr id="5" name="Footer Placeholder 4">
            <a:extLst>
              <a:ext uri="{FF2B5EF4-FFF2-40B4-BE49-F238E27FC236}">
                <a16:creationId xmlns:a16="http://schemas.microsoft.com/office/drawing/2014/main" id="{4DD9BA6F-665B-4D62-84D1-23E03428C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1A2D7-4390-4B51-90D4-900EAAB13CB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5263281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66EE-5127-48B4-A6F6-F5F6B38DB27A}"/>
              </a:ext>
            </a:extLst>
          </p:cNvPr>
          <p:cNvSpPr>
            <a:spLocks noGrp="1"/>
          </p:cNvSpPr>
          <p:nvPr>
            <p:ph type="title"/>
          </p:nvPr>
        </p:nvSpPr>
        <p:spPr>
          <a:xfrm>
            <a:off x="838199" y="587828"/>
            <a:ext cx="9578683" cy="990601"/>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E57B8A9-5914-49F9-8E0E-C8723C5339D3}"/>
              </a:ext>
            </a:extLst>
          </p:cNvPr>
          <p:cNvSpPr>
            <a:spLocks noGrp="1"/>
          </p:cNvSpPr>
          <p:nvPr>
            <p:ph sz="half" idx="1"/>
          </p:nvPr>
        </p:nvSpPr>
        <p:spPr>
          <a:xfrm>
            <a:off x="838201" y="2057407"/>
            <a:ext cx="4318906" cy="3725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9E7D0C2-CAEA-4E31-8FA6-D866315DF61C}"/>
              </a:ext>
            </a:extLst>
          </p:cNvPr>
          <p:cNvSpPr>
            <a:spLocks noGrp="1"/>
          </p:cNvSpPr>
          <p:nvPr>
            <p:ph sz="half" idx="2"/>
          </p:nvPr>
        </p:nvSpPr>
        <p:spPr>
          <a:xfrm>
            <a:off x="5969577" y="2057407"/>
            <a:ext cx="4405746" cy="372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51E5DE2-0BD6-45B3-BDB1-675BA058BF2E}"/>
              </a:ext>
            </a:extLst>
          </p:cNvPr>
          <p:cNvSpPr>
            <a:spLocks noGrp="1"/>
          </p:cNvSpPr>
          <p:nvPr>
            <p:ph type="dt" sz="half" idx="10"/>
          </p:nvPr>
        </p:nvSpPr>
        <p:spPr/>
        <p:txBody>
          <a:bodyPr/>
          <a:lstStyle/>
          <a:p>
            <a:fld id="{FC6E85F7-A724-48A4-9D33-CEBC5174E865}" type="datetime1">
              <a:rPr lang="en-US" smtClean="0"/>
              <a:t>7/25/2022</a:t>
            </a:fld>
            <a:endParaRPr lang="en-US"/>
          </a:p>
        </p:txBody>
      </p:sp>
      <p:sp>
        <p:nvSpPr>
          <p:cNvPr id="6" name="Footer Placeholder 5">
            <a:extLst>
              <a:ext uri="{FF2B5EF4-FFF2-40B4-BE49-F238E27FC236}">
                <a16:creationId xmlns:a16="http://schemas.microsoft.com/office/drawing/2014/main" id="{082622B7-97C1-4C72-BCA9-290DC716F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7BEE3-B3AE-45B6-924A-08ABC95181D7}"/>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8" name="Straight Connector 7">
            <a:extLst>
              <a:ext uri="{FF2B5EF4-FFF2-40B4-BE49-F238E27FC236}">
                <a16:creationId xmlns:a16="http://schemas.microsoft.com/office/drawing/2014/main" id="{6610397D-8A25-4307-B58D-8DE617EFD26D}"/>
              </a:ext>
            </a:extLst>
          </p:cNvPr>
          <p:cNvCxnSpPr>
            <a:cxnSpLocks/>
          </p:cNvCxnSpPr>
          <p:nvPr/>
        </p:nvCxnSpPr>
        <p:spPr>
          <a:xfrm>
            <a:off x="375523" y="176040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B747697-5C57-4DA6-8ED6-CAB14CDD220A}"/>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06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7/25/2022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9429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2296-2B01-4044-AD7B-497BAC8AEA68}"/>
              </a:ext>
            </a:extLst>
          </p:cNvPr>
          <p:cNvSpPr>
            <a:spLocks noGrp="1"/>
          </p:cNvSpPr>
          <p:nvPr>
            <p:ph type="title"/>
          </p:nvPr>
        </p:nvSpPr>
        <p:spPr>
          <a:xfrm>
            <a:off x="839788" y="609600"/>
            <a:ext cx="10515600" cy="95149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CF08880-DE5D-4299-BAC3-D45377C49993}"/>
              </a:ext>
            </a:extLst>
          </p:cNvPr>
          <p:cNvSpPr>
            <a:spLocks noGrp="1"/>
          </p:cNvSpPr>
          <p:nvPr>
            <p:ph type="body" idx="1"/>
          </p:nvPr>
        </p:nvSpPr>
        <p:spPr>
          <a:xfrm>
            <a:off x="839789" y="1989859"/>
            <a:ext cx="4381644"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2A655D-7A3A-4BA5-B82A-744276BE2586}"/>
              </a:ext>
            </a:extLst>
          </p:cNvPr>
          <p:cNvSpPr>
            <a:spLocks noGrp="1"/>
          </p:cNvSpPr>
          <p:nvPr>
            <p:ph sz="half" idx="2"/>
          </p:nvPr>
        </p:nvSpPr>
        <p:spPr>
          <a:xfrm>
            <a:off x="839789" y="2713126"/>
            <a:ext cx="4381644" cy="3121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2037933-BDAC-4317-9B7E-E30CF0B42ECE}"/>
              </a:ext>
            </a:extLst>
          </p:cNvPr>
          <p:cNvSpPr>
            <a:spLocks noGrp="1"/>
          </p:cNvSpPr>
          <p:nvPr>
            <p:ph type="body" sz="quarter" idx="3"/>
          </p:nvPr>
        </p:nvSpPr>
        <p:spPr>
          <a:xfrm>
            <a:off x="5950530" y="1989859"/>
            <a:ext cx="4487137"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5878F-AE56-4F8C-A84A-A8534180DE41}"/>
              </a:ext>
            </a:extLst>
          </p:cNvPr>
          <p:cNvSpPr>
            <a:spLocks noGrp="1"/>
          </p:cNvSpPr>
          <p:nvPr>
            <p:ph sz="quarter" idx="4"/>
          </p:nvPr>
        </p:nvSpPr>
        <p:spPr>
          <a:xfrm>
            <a:off x="5950531" y="2713127"/>
            <a:ext cx="4487136" cy="3121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FFF249A-9D93-4A8E-9284-5AB19AC0AC12}"/>
              </a:ext>
            </a:extLst>
          </p:cNvPr>
          <p:cNvSpPr>
            <a:spLocks noGrp="1"/>
          </p:cNvSpPr>
          <p:nvPr>
            <p:ph type="dt" sz="half" idx="10"/>
          </p:nvPr>
        </p:nvSpPr>
        <p:spPr/>
        <p:txBody>
          <a:bodyPr/>
          <a:lstStyle/>
          <a:p>
            <a:fld id="{42806E7A-BDD3-46A3-BEE2-EB821F9236B4}" type="datetime1">
              <a:rPr lang="en-US" smtClean="0"/>
              <a:t>7/25/2022</a:t>
            </a:fld>
            <a:endParaRPr lang="en-US"/>
          </a:p>
        </p:txBody>
      </p:sp>
      <p:sp>
        <p:nvSpPr>
          <p:cNvPr id="8" name="Footer Placeholder 7">
            <a:extLst>
              <a:ext uri="{FF2B5EF4-FFF2-40B4-BE49-F238E27FC236}">
                <a16:creationId xmlns:a16="http://schemas.microsoft.com/office/drawing/2014/main" id="{B5563883-9438-44C9-877E-EC771D1B3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5ED3CC-D7BA-43BD-973A-B09921FEDEA8}"/>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10" name="Straight Connector 9">
            <a:extLst>
              <a:ext uri="{FF2B5EF4-FFF2-40B4-BE49-F238E27FC236}">
                <a16:creationId xmlns:a16="http://schemas.microsoft.com/office/drawing/2014/main" id="{14B03ADF-AEED-49C1-9CF7-7749387E2A4F}"/>
              </a:ext>
            </a:extLst>
          </p:cNvPr>
          <p:cNvCxnSpPr>
            <a:cxnSpLocks/>
          </p:cNvCxnSpPr>
          <p:nvPr/>
        </p:nvCxnSpPr>
        <p:spPr>
          <a:xfrm>
            <a:off x="378503" y="17526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5345CA-2FC8-42B9-85F7-84F77724D011}"/>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1190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8770-E2EE-4C9B-9F89-128DAC6618AF}"/>
              </a:ext>
            </a:extLst>
          </p:cNvPr>
          <p:cNvSpPr>
            <a:spLocks noGrp="1"/>
          </p:cNvSpPr>
          <p:nvPr>
            <p:ph type="title"/>
          </p:nvPr>
        </p:nvSpPr>
        <p:spPr>
          <a:xfrm>
            <a:off x="785116" y="703687"/>
            <a:ext cx="9406190" cy="1722589"/>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1CE391-8E22-4716-8A8B-C39BA61A7726}"/>
              </a:ext>
            </a:extLst>
          </p:cNvPr>
          <p:cNvSpPr>
            <a:spLocks noGrp="1"/>
          </p:cNvSpPr>
          <p:nvPr>
            <p:ph type="dt" sz="half" idx="10"/>
          </p:nvPr>
        </p:nvSpPr>
        <p:spPr/>
        <p:txBody>
          <a:bodyPr/>
          <a:lstStyle/>
          <a:p>
            <a:fld id="{9ED1540C-9440-4E7A-B71A-BEFEE06869E3}" type="datetime1">
              <a:rPr lang="en-US" smtClean="0"/>
              <a:t>7/25/2022</a:t>
            </a:fld>
            <a:endParaRPr lang="en-US"/>
          </a:p>
        </p:txBody>
      </p:sp>
      <p:sp>
        <p:nvSpPr>
          <p:cNvPr id="4" name="Footer Placeholder 3">
            <a:extLst>
              <a:ext uri="{FF2B5EF4-FFF2-40B4-BE49-F238E27FC236}">
                <a16:creationId xmlns:a16="http://schemas.microsoft.com/office/drawing/2014/main" id="{1A6C042F-179F-4DBC-80B7-34B89EA27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386EA4-4BE5-4D17-A1DC-196FEA972B8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3324219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49B6B-2C1C-452D-9F93-BD9A6F2B08D4}"/>
              </a:ext>
            </a:extLst>
          </p:cNvPr>
          <p:cNvSpPr>
            <a:spLocks noGrp="1"/>
          </p:cNvSpPr>
          <p:nvPr>
            <p:ph type="dt" sz="half" idx="10"/>
          </p:nvPr>
        </p:nvSpPr>
        <p:spPr/>
        <p:txBody>
          <a:bodyPr/>
          <a:lstStyle/>
          <a:p>
            <a:fld id="{E0318DDB-88AC-4039-B59C-B05DC4C9C16C}" type="datetime1">
              <a:rPr lang="en-US" smtClean="0"/>
              <a:t>7/25/2022</a:t>
            </a:fld>
            <a:endParaRPr lang="en-US"/>
          </a:p>
        </p:txBody>
      </p:sp>
      <p:sp>
        <p:nvSpPr>
          <p:cNvPr id="3" name="Footer Placeholder 2">
            <a:extLst>
              <a:ext uri="{FF2B5EF4-FFF2-40B4-BE49-F238E27FC236}">
                <a16:creationId xmlns:a16="http://schemas.microsoft.com/office/drawing/2014/main" id="{647CA8ED-78AC-4474-8874-E4C424297D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90B764-0B68-4801-ADE7-931059129F2A}"/>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42710976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717A-ED7D-43FE-881F-9407FF220457}"/>
              </a:ext>
            </a:extLst>
          </p:cNvPr>
          <p:cNvSpPr>
            <a:spLocks noGrp="1"/>
          </p:cNvSpPr>
          <p:nvPr>
            <p:ph type="title"/>
          </p:nvPr>
        </p:nvSpPr>
        <p:spPr>
          <a:xfrm>
            <a:off x="839788" y="597476"/>
            <a:ext cx="3932237" cy="1693717"/>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36FE954-332E-4D66-AFFD-A15389A769C2}"/>
              </a:ext>
            </a:extLst>
          </p:cNvPr>
          <p:cNvSpPr>
            <a:spLocks noGrp="1"/>
          </p:cNvSpPr>
          <p:nvPr>
            <p:ph idx="1"/>
          </p:nvPr>
        </p:nvSpPr>
        <p:spPr>
          <a:xfrm>
            <a:off x="5183188" y="597475"/>
            <a:ext cx="5140180" cy="526357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9D15CDA-9FC3-4F17-963C-DD9E226ECC28}"/>
              </a:ext>
            </a:extLst>
          </p:cNvPr>
          <p:cNvSpPr>
            <a:spLocks noGrp="1"/>
          </p:cNvSpPr>
          <p:nvPr>
            <p:ph type="body" sz="half" idx="2"/>
          </p:nvPr>
        </p:nvSpPr>
        <p:spPr>
          <a:xfrm>
            <a:off x="839788" y="2291194"/>
            <a:ext cx="3932237" cy="3577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C30BE-8EE8-4A41-B20E-ACEFC980C039}"/>
              </a:ext>
            </a:extLst>
          </p:cNvPr>
          <p:cNvSpPr>
            <a:spLocks noGrp="1"/>
          </p:cNvSpPr>
          <p:nvPr>
            <p:ph type="dt" sz="half" idx="10"/>
          </p:nvPr>
        </p:nvSpPr>
        <p:spPr/>
        <p:txBody>
          <a:bodyPr/>
          <a:lstStyle/>
          <a:p>
            <a:fld id="{E082ABFB-60E7-4BA1-866A-7059F058065B}" type="datetime1">
              <a:rPr lang="en-US" smtClean="0"/>
              <a:t>7/25/2022</a:t>
            </a:fld>
            <a:endParaRPr lang="en-US"/>
          </a:p>
        </p:txBody>
      </p:sp>
      <p:sp>
        <p:nvSpPr>
          <p:cNvPr id="6" name="Footer Placeholder 5">
            <a:extLst>
              <a:ext uri="{FF2B5EF4-FFF2-40B4-BE49-F238E27FC236}">
                <a16:creationId xmlns:a16="http://schemas.microsoft.com/office/drawing/2014/main" id="{644B6719-F550-42EF-B377-8E41A46D0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A6636-5EF9-499C-A3A0-3021812D0D06}"/>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2357313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38CB-27F1-47CF-B05A-CC0688301831}"/>
              </a:ext>
            </a:extLst>
          </p:cNvPr>
          <p:cNvSpPr>
            <a:spLocks noGrp="1"/>
          </p:cNvSpPr>
          <p:nvPr>
            <p:ph type="title"/>
          </p:nvPr>
        </p:nvSpPr>
        <p:spPr>
          <a:xfrm>
            <a:off x="839788" y="659822"/>
            <a:ext cx="3932237" cy="1652154"/>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89C67EA-3155-4708-9B86-D7B2B54FC2BB}"/>
              </a:ext>
            </a:extLst>
          </p:cNvPr>
          <p:cNvSpPr>
            <a:spLocks noGrp="1"/>
          </p:cNvSpPr>
          <p:nvPr>
            <p:ph type="pic" idx="1"/>
          </p:nvPr>
        </p:nvSpPr>
        <p:spPr>
          <a:xfrm>
            <a:off x="5183188" y="703687"/>
            <a:ext cx="5212917" cy="49690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B434F1-C813-4E9B-98A4-B0B372CE2767}"/>
              </a:ext>
            </a:extLst>
          </p:cNvPr>
          <p:cNvSpPr>
            <a:spLocks noGrp="1"/>
          </p:cNvSpPr>
          <p:nvPr>
            <p:ph type="body" sz="half" idx="2"/>
          </p:nvPr>
        </p:nvSpPr>
        <p:spPr>
          <a:xfrm>
            <a:off x="839788" y="2426277"/>
            <a:ext cx="3932237" cy="32464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22A0B8-75E7-465D-84CB-BC9C3FB2F5CA}"/>
              </a:ext>
            </a:extLst>
          </p:cNvPr>
          <p:cNvSpPr>
            <a:spLocks noGrp="1"/>
          </p:cNvSpPr>
          <p:nvPr>
            <p:ph type="dt" sz="half" idx="10"/>
          </p:nvPr>
        </p:nvSpPr>
        <p:spPr/>
        <p:txBody>
          <a:bodyPr/>
          <a:lstStyle/>
          <a:p>
            <a:fld id="{2694112F-55F4-4776-A323-7418930321C8}" type="datetime1">
              <a:rPr lang="en-US" smtClean="0"/>
              <a:t>7/25/2022</a:t>
            </a:fld>
            <a:endParaRPr lang="en-US"/>
          </a:p>
        </p:txBody>
      </p:sp>
      <p:sp>
        <p:nvSpPr>
          <p:cNvPr id="6" name="Footer Placeholder 5">
            <a:extLst>
              <a:ext uri="{FF2B5EF4-FFF2-40B4-BE49-F238E27FC236}">
                <a16:creationId xmlns:a16="http://schemas.microsoft.com/office/drawing/2014/main" id="{1C3879C9-B751-43BD-8B27-FA18290E1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998FB-27B9-46E5-90E3-09B108B0E80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5934909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4882-AC48-4F1E-837D-E154BEEDC958}"/>
              </a:ext>
            </a:extLst>
          </p:cNvPr>
          <p:cNvSpPr>
            <a:spLocks noGrp="1"/>
          </p:cNvSpPr>
          <p:nvPr>
            <p:ph type="title"/>
          </p:nvPr>
        </p:nvSpPr>
        <p:spPr>
          <a:xfrm>
            <a:off x="838200" y="525439"/>
            <a:ext cx="9613106" cy="128288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FD34B7-C335-425E-BF89-DB1A0C235373}"/>
              </a:ext>
            </a:extLst>
          </p:cNvPr>
          <p:cNvSpPr>
            <a:spLocks noGrp="1"/>
          </p:cNvSpPr>
          <p:nvPr>
            <p:ph type="body" orient="vert" idx="1"/>
          </p:nvPr>
        </p:nvSpPr>
        <p:spPr>
          <a:xfrm>
            <a:off x="838200" y="1914525"/>
            <a:ext cx="9613106" cy="388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63754-C885-4DC6-962D-C861267B64D4}"/>
              </a:ext>
            </a:extLst>
          </p:cNvPr>
          <p:cNvSpPr>
            <a:spLocks noGrp="1"/>
          </p:cNvSpPr>
          <p:nvPr>
            <p:ph type="dt" sz="half" idx="10"/>
          </p:nvPr>
        </p:nvSpPr>
        <p:spPr/>
        <p:txBody>
          <a:bodyPr/>
          <a:lstStyle/>
          <a:p>
            <a:fld id="{8F8CA68F-747D-436A-B5BB-2EBC3ED499E4}" type="datetime1">
              <a:rPr lang="en-US" smtClean="0"/>
              <a:t>7/25/2022</a:t>
            </a:fld>
            <a:endParaRPr lang="en-US"/>
          </a:p>
        </p:txBody>
      </p:sp>
      <p:sp>
        <p:nvSpPr>
          <p:cNvPr id="5" name="Footer Placeholder 4">
            <a:extLst>
              <a:ext uri="{FF2B5EF4-FFF2-40B4-BE49-F238E27FC236}">
                <a16:creationId xmlns:a16="http://schemas.microsoft.com/office/drawing/2014/main" id="{B6EC9693-03CD-4EBD-A3D7-BE310CD5F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BBD01-5E50-4FF1-A1D6-B24B7B75E85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4090115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A1D39-AB23-4CEE-BBAA-55B29415D413}"/>
              </a:ext>
            </a:extLst>
          </p:cNvPr>
          <p:cNvSpPr>
            <a:spLocks noGrp="1"/>
          </p:cNvSpPr>
          <p:nvPr>
            <p:ph type="title" orient="vert"/>
          </p:nvPr>
        </p:nvSpPr>
        <p:spPr>
          <a:xfrm>
            <a:off x="8724900" y="578644"/>
            <a:ext cx="1912144" cy="52720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CC20688-FA9B-4ABD-9E9E-C7EADE949A9D}"/>
              </a:ext>
            </a:extLst>
          </p:cNvPr>
          <p:cNvSpPr>
            <a:spLocks noGrp="1"/>
          </p:cNvSpPr>
          <p:nvPr>
            <p:ph type="body" orient="vert" idx="1"/>
          </p:nvPr>
        </p:nvSpPr>
        <p:spPr>
          <a:xfrm>
            <a:off x="628652" y="578643"/>
            <a:ext cx="7943848" cy="5272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6B1A6B-AE19-4BD4-AE49-43E78CC0B058}"/>
              </a:ext>
            </a:extLst>
          </p:cNvPr>
          <p:cNvSpPr>
            <a:spLocks noGrp="1"/>
          </p:cNvSpPr>
          <p:nvPr>
            <p:ph type="dt" sz="half" idx="10"/>
          </p:nvPr>
        </p:nvSpPr>
        <p:spPr/>
        <p:txBody>
          <a:bodyPr/>
          <a:lstStyle/>
          <a:p>
            <a:fld id="{6DD8DC11-9E39-40A0-B3DC-E3F2AD04A616}" type="datetime1">
              <a:rPr lang="en-US" smtClean="0"/>
              <a:t>7/25/2022</a:t>
            </a:fld>
            <a:endParaRPr lang="en-US"/>
          </a:p>
        </p:txBody>
      </p:sp>
      <p:sp>
        <p:nvSpPr>
          <p:cNvPr id="5" name="Footer Placeholder 4">
            <a:extLst>
              <a:ext uri="{FF2B5EF4-FFF2-40B4-BE49-F238E27FC236}">
                <a16:creationId xmlns:a16="http://schemas.microsoft.com/office/drawing/2014/main" id="{F6862144-27EE-4CE0-B167-F5DBA41B3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A40B2-EFB0-47EA-878B-6405E1DC189B}"/>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119740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7/25/2022</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1105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7/25/2022</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2299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7/25/2022</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08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7/25/2022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131666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7/25/2022</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3320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7/25/2022</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5929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7/25/2022</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4498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7/25/2022</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447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7/25/2022</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2418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7/25/2022</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2991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7/25/2022</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6809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7/25/2022</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2758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Monday, July 25,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4877273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Monday, July 25, 2022</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1812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7/25/2022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0974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Monday, July 25, 2022</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524146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Monday, July 25, 2022</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827646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Monday, July 25, 2022</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79987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Monday, July 25, 2022</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3810795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Monday, July 25, 2022</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614383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Monday, July 25, 2022</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0883559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Monday, July 25, 2022</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2931621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Monday, July 25, 2022</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3512950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Monday, July 25, 2022</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6126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7/25/2022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79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7/25/2022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10296625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7/25/2022</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711716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72" r:id="rId6"/>
    <p:sldLayoutId id="2147483677"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7/25/2022</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56631508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85" r:id="rId5"/>
    <p:sldLayoutId id="2147483686" r:id="rId6"/>
    <p:sldLayoutId id="2147483691" r:id="rId7"/>
    <p:sldLayoutId id="2147483687" r:id="rId8"/>
    <p:sldLayoutId id="2147483688" r:id="rId9"/>
    <p:sldLayoutId id="2147483689" r:id="rId10"/>
    <p:sldLayoutId id="2147483690"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7/25/2022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9298979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698" r:id="rId6"/>
    <p:sldLayoutId id="2147483703" r:id="rId7"/>
    <p:sldLayoutId id="2147483699" r:id="rId8"/>
    <p:sldLayoutId id="2147483700" r:id="rId9"/>
    <p:sldLayoutId id="2147483701" r:id="rId10"/>
    <p:sldLayoutId id="2147483702"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7/25/2022</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208167678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11" r:id="rId5"/>
    <p:sldLayoutId id="2147483712" r:id="rId6"/>
    <p:sldLayoutId id="2147483717" r:id="rId7"/>
    <p:sldLayoutId id="2147483713" r:id="rId8"/>
    <p:sldLayoutId id="2147483714" r:id="rId9"/>
    <p:sldLayoutId id="2147483715" r:id="rId10"/>
    <p:sldLayoutId id="2147483716"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BA68A5-A7C7-4D91-AB95-6E0B6FFD8743}"/>
              </a:ext>
            </a:extLst>
          </p:cNvPr>
          <p:cNvSpPr/>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1F93EBF-655A-4373-ADBE-9606BFA94B8E}"/>
              </a:ext>
            </a:extLst>
          </p:cNvPr>
          <p:cNvSpPr>
            <a:spLocks noGrp="1"/>
          </p:cNvSpPr>
          <p:nvPr>
            <p:ph type="title"/>
          </p:nvPr>
        </p:nvSpPr>
        <p:spPr>
          <a:xfrm>
            <a:off x="838200" y="525439"/>
            <a:ext cx="9485160" cy="128288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AAF2994-4D2E-43BB-9D9B-117ED94ABDE7}"/>
              </a:ext>
            </a:extLst>
          </p:cNvPr>
          <p:cNvSpPr>
            <a:spLocks noGrp="1"/>
          </p:cNvSpPr>
          <p:nvPr>
            <p:ph type="body" idx="1"/>
          </p:nvPr>
        </p:nvSpPr>
        <p:spPr>
          <a:xfrm>
            <a:off x="838200" y="2091757"/>
            <a:ext cx="9485163" cy="37064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F28926-9DF1-4A3E-8B81-2191D6F75EF9}"/>
              </a:ext>
            </a:extLst>
          </p:cNvPr>
          <p:cNvSpPr>
            <a:spLocks noGrp="1"/>
          </p:cNvSpPr>
          <p:nvPr>
            <p:ph type="dt" sz="half" idx="2"/>
          </p:nvPr>
        </p:nvSpPr>
        <p:spPr>
          <a:xfrm>
            <a:off x="628652" y="6140304"/>
            <a:ext cx="3154896" cy="287075"/>
          </a:xfrm>
          <a:prstGeom prst="rect">
            <a:avLst/>
          </a:prstGeom>
        </p:spPr>
        <p:txBody>
          <a:bodyPr vert="horz" lIns="91440" tIns="45720" rIns="91440" bIns="45720" rtlCol="0" anchor="ctr"/>
          <a:lstStyle>
            <a:lvl1pPr algn="l">
              <a:defRPr sz="1000" cap="all" spc="300" baseline="0">
                <a:solidFill>
                  <a:schemeClr val="accent1"/>
                </a:solidFill>
              </a:defRPr>
            </a:lvl1pPr>
          </a:lstStyle>
          <a:p>
            <a:fld id="{CFBEA57F-793F-4683-BD8A-741FD4B89154}" type="datetime1">
              <a:rPr lang="en-US" smtClean="0"/>
              <a:t>7/25/2022</a:t>
            </a:fld>
            <a:endParaRPr lang="en-US" dirty="0"/>
          </a:p>
        </p:txBody>
      </p:sp>
      <p:sp>
        <p:nvSpPr>
          <p:cNvPr id="5" name="Footer Placeholder 4">
            <a:extLst>
              <a:ext uri="{FF2B5EF4-FFF2-40B4-BE49-F238E27FC236}">
                <a16:creationId xmlns:a16="http://schemas.microsoft.com/office/drawing/2014/main" id="{7D01BD4F-CE83-48A3-9683-19CF03C0A586}"/>
              </a:ext>
            </a:extLst>
          </p:cNvPr>
          <p:cNvSpPr>
            <a:spLocks noGrp="1"/>
          </p:cNvSpPr>
          <p:nvPr>
            <p:ph type="ftr" sz="quarter" idx="3"/>
          </p:nvPr>
        </p:nvSpPr>
        <p:spPr>
          <a:xfrm rot="5400000">
            <a:off x="9233562" y="2578525"/>
            <a:ext cx="4114800" cy="365125"/>
          </a:xfrm>
          <a:prstGeom prst="rect">
            <a:avLst/>
          </a:prstGeom>
        </p:spPr>
        <p:txBody>
          <a:bodyPr vert="horz" lIns="91440" tIns="45720" rIns="91440" bIns="45720" rtlCol="0" anchor="ctr"/>
          <a:lstStyle>
            <a:lvl1pPr algn="l">
              <a:defRPr sz="1050" b="1" cap="all" spc="300" baseline="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3AB94939-09B3-4A6E-88F8-4D923A56D479}"/>
              </a:ext>
            </a:extLst>
          </p:cNvPr>
          <p:cNvSpPr>
            <a:spLocks noGrp="1"/>
          </p:cNvSpPr>
          <p:nvPr>
            <p:ph type="sldNum" sz="quarter" idx="4"/>
          </p:nvPr>
        </p:nvSpPr>
        <p:spPr>
          <a:xfrm>
            <a:off x="10821701" y="5672706"/>
            <a:ext cx="951908" cy="754673"/>
          </a:xfrm>
          <a:prstGeom prst="rect">
            <a:avLst/>
          </a:prstGeom>
        </p:spPr>
        <p:txBody>
          <a:bodyPr vert="horz" lIns="91440" tIns="45720" rIns="91440" bIns="45720" rtlCol="0" anchor="ctr"/>
          <a:lstStyle>
            <a:lvl1pPr algn="ctr">
              <a:defRPr sz="3600" b="1">
                <a:solidFill>
                  <a:schemeClr val="accent1"/>
                </a:solidFill>
              </a:defRPr>
            </a:lvl1pPr>
          </a:lstStyle>
          <a:p>
            <a:fld id="{81D2C36F-4504-47C0-B82F-A167342A2754}" type="slidenum">
              <a:rPr lang="en-US" smtClean="0"/>
              <a:t>‹#›</a:t>
            </a:fld>
            <a:endParaRPr lang="en-US" dirty="0"/>
          </a:p>
        </p:txBody>
      </p:sp>
      <p:sp>
        <p:nvSpPr>
          <p:cNvPr id="15" name="Rectangle 14">
            <a:extLst>
              <a:ext uri="{FF2B5EF4-FFF2-40B4-BE49-F238E27FC236}">
                <a16:creationId xmlns:a16="http://schemas.microsoft.com/office/drawing/2014/main" id="{DA4051E3-92B2-42FC-BB3D-372E4A614439}"/>
              </a:ext>
            </a:extLst>
          </p:cNvPr>
          <p:cNvSpPr/>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C425084-C97A-4C25-AE47-DDECF2DD3ABC}"/>
              </a:ext>
            </a:extLst>
          </p:cNvPr>
          <p:cNvCxnSpPr>
            <a:cxnSpLocks/>
          </p:cNvCxnSpPr>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A478A1-0B34-4F2B-88FA-CF47551E5DF9}"/>
              </a:ext>
            </a:extLst>
          </p:cNvPr>
          <p:cNvCxnSpPr>
            <a:cxnSpLocks/>
          </p:cNvCxnSpPr>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26630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24" r:id="rId6"/>
    <p:sldLayoutId id="2147483729" r:id="rId7"/>
    <p:sldLayoutId id="2147483725" r:id="rId8"/>
    <p:sldLayoutId id="2147483726" r:id="rId9"/>
    <p:sldLayoutId id="2147483727" r:id="rId10"/>
    <p:sldLayoutId id="2147483728" r:id="rId11"/>
  </p:sldLayoutIdLst>
  <p:hf hdr="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056">
          <p15:clr>
            <a:srgbClr val="F26B43"/>
          </p15:clr>
        </p15:guide>
        <p15:guide id="3" orient="horz" pos="1200">
          <p15:clr>
            <a:srgbClr val="F26B43"/>
          </p15:clr>
        </p15:guide>
        <p15:guide id="4" pos="528">
          <p15:clr>
            <a:srgbClr val="F26B43"/>
          </p15:clr>
        </p15:guide>
        <p15:guide id="5" pos="4584">
          <p15:clr>
            <a:srgbClr val="F26B43"/>
          </p15:clr>
        </p15:guide>
        <p15:guide id="6" pos="2424">
          <p15:clr>
            <a:srgbClr val="F26B43"/>
          </p15:clr>
        </p15:guide>
        <p15:guide id="7" pos="5136">
          <p15:clr>
            <a:srgbClr val="F26B43"/>
          </p15:clr>
        </p15:guide>
        <p15:guide id="8" pos="5664">
          <p15:clr>
            <a:srgbClr val="F26B43"/>
          </p15:clr>
        </p15:guide>
        <p15:guide id="9" pos="6216">
          <p15:clr>
            <a:srgbClr val="F26B43"/>
          </p15:clr>
        </p15:guide>
        <p15:guide id="10" pos="2952">
          <p15:clr>
            <a:srgbClr val="F26B43"/>
          </p15:clr>
        </p15:guide>
        <p15:guide id="11" orient="horz" pos="528">
          <p15:clr>
            <a:srgbClr val="F26B43"/>
          </p15:clr>
        </p15:guide>
        <p15:guide id="12" orient="horz" pos="864">
          <p15:clr>
            <a:srgbClr val="F26B43"/>
          </p15:clr>
        </p15:guide>
        <p15:guide id="13" orient="horz" pos="1848">
          <p15:clr>
            <a:srgbClr val="F26B43"/>
          </p15:clr>
        </p15:guide>
        <p15:guide id="14" orient="horz" pos="1512">
          <p15:clr>
            <a:srgbClr val="F26B43"/>
          </p15:clr>
        </p15:guide>
        <p15:guide id="15" orient="horz" pos="3144">
          <p15:clr>
            <a:srgbClr val="F26B43"/>
          </p15:clr>
        </p15:guide>
        <p15:guide id="16" orient="horz" pos="28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7/25/2022</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19079772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7" r:id="rId5"/>
    <p:sldLayoutId id="2147483738" r:id="rId6"/>
    <p:sldLayoutId id="2147483743"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Monday, July 25,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22564610"/>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mt="50000"/>
          </a:blip>
          <a:srcRect t="1421" r="-1" b="23559"/>
          <a:stretch/>
        </p:blipFill>
        <p:spPr>
          <a:xfrm>
            <a:off x="-38562" y="38592"/>
            <a:ext cx="12188930" cy="6857990"/>
          </a:xfrm>
          <a:prstGeom prst="rect">
            <a:avLst/>
          </a:prstGeom>
        </p:spPr>
      </p:pic>
      <p:sp>
        <p:nvSpPr>
          <p:cNvPr id="2" name="Title 1">
            <a:extLst>
              <a:ext uri="{FF2B5EF4-FFF2-40B4-BE49-F238E27FC236}">
                <a16:creationId xmlns:a16="http://schemas.microsoft.com/office/drawing/2014/main" id="{D6A12B8B-56D6-46BF-92CE-BB2B7CA2231F}"/>
              </a:ext>
            </a:extLst>
          </p:cNvPr>
          <p:cNvSpPr>
            <a:spLocks noGrp="1"/>
          </p:cNvSpPr>
          <p:nvPr>
            <p:ph type="ctrTitle"/>
          </p:nvPr>
        </p:nvSpPr>
        <p:spPr>
          <a:xfrm>
            <a:off x="1524000" y="1122363"/>
            <a:ext cx="9144000" cy="3063240"/>
          </a:xfrm>
        </p:spPr>
        <p:txBody>
          <a:bodyPr>
            <a:normAutofit/>
          </a:bodyPr>
          <a:lstStyle/>
          <a:p>
            <a:pPr algn="ctr"/>
            <a:r>
              <a:rPr lang="en-US" dirty="0">
                <a:latin typeface="Garamond"/>
                <a:ea typeface="Batang"/>
              </a:rPr>
              <a:t>Τα </a:t>
            </a:r>
            <a:r>
              <a:rPr lang="en-US" dirty="0" err="1">
                <a:latin typeface="Garamond"/>
                <a:ea typeface="Batang"/>
              </a:rPr>
              <a:t>Ρομ</a:t>
            </a:r>
            <a:r>
              <a:rPr lang="en-US" dirty="0">
                <a:latin typeface="Garamond"/>
                <a:ea typeface="Batang"/>
              </a:rPr>
              <a:t>π</a:t>
            </a:r>
            <a:r>
              <a:rPr lang="en-US" dirty="0" err="1">
                <a:latin typeface="Garamond"/>
                <a:ea typeface="Batang"/>
              </a:rPr>
              <a:t>ότ</a:t>
            </a:r>
            <a:endParaRPr lang="en-US" dirty="0" err="1">
              <a:latin typeface="Bembo"/>
            </a:endParaRPr>
          </a:p>
        </p:txBody>
      </p:sp>
      <p:sp>
        <p:nvSpPr>
          <p:cNvPr id="3" name="Subtitle 2">
            <a:extLst>
              <a:ext uri="{FF2B5EF4-FFF2-40B4-BE49-F238E27FC236}">
                <a16:creationId xmlns:a16="http://schemas.microsoft.com/office/drawing/2014/main" id="{75C6BB4F-2EF7-448A-B8B0-F2A019258EAE}"/>
              </a:ext>
            </a:extLst>
          </p:cNvPr>
          <p:cNvSpPr>
            <a:spLocks noGrp="1"/>
          </p:cNvSpPr>
          <p:nvPr>
            <p:ph type="subTitle" idx="1"/>
          </p:nvPr>
        </p:nvSpPr>
        <p:spPr>
          <a:xfrm>
            <a:off x="1524000" y="4599432"/>
            <a:ext cx="9144000" cy="1350688"/>
          </a:xfrm>
        </p:spPr>
        <p:txBody>
          <a:bodyPr vert="horz" lIns="0" tIns="0" rIns="0" bIns="0" rtlCol="0" anchor="t">
            <a:normAutofit fontScale="70000" lnSpcReduction="20000"/>
          </a:bodyPr>
          <a:lstStyle/>
          <a:p>
            <a:pPr algn="ctr"/>
            <a:r>
              <a:rPr lang="en-US" sz="3200" dirty="0" err="1">
                <a:latin typeface="Garamond"/>
              </a:rPr>
              <a:t>Ατομικό</a:t>
            </a:r>
            <a:r>
              <a:rPr lang="en-US" sz="3200" dirty="0">
                <a:latin typeface="Garamond"/>
              </a:rPr>
              <a:t> </a:t>
            </a:r>
            <a:r>
              <a:rPr lang="en-US" sz="3200" dirty="0" err="1">
                <a:latin typeface="Garamond"/>
              </a:rPr>
              <a:t>Έργο</a:t>
            </a:r>
            <a:r>
              <a:rPr lang="en-US" sz="3200" dirty="0">
                <a:latin typeface="Garamond"/>
              </a:rPr>
              <a:t> </a:t>
            </a:r>
            <a:r>
              <a:rPr lang="en-US" sz="3200" dirty="0" err="1">
                <a:latin typeface="Garamond"/>
              </a:rPr>
              <a:t>του</a:t>
            </a:r>
            <a:r>
              <a:rPr lang="en-US" sz="3200" dirty="0">
                <a:latin typeface="Garamond"/>
              </a:rPr>
              <a:t> μα</a:t>
            </a:r>
            <a:r>
              <a:rPr lang="en-US" sz="3200" dirty="0" err="1">
                <a:latin typeface="Garamond"/>
              </a:rPr>
              <a:t>θητή</a:t>
            </a:r>
            <a:r>
              <a:rPr lang="en-US" sz="3200" dirty="0">
                <a:latin typeface="Garamond"/>
              </a:rPr>
              <a:t> </a:t>
            </a:r>
            <a:r>
              <a:rPr lang="en-US" sz="3200" dirty="0" err="1">
                <a:latin typeface="Garamond"/>
              </a:rPr>
              <a:t>Λουκά</a:t>
            </a:r>
            <a:r>
              <a:rPr lang="en-US" sz="3200" dirty="0">
                <a:latin typeface="Garamond"/>
              </a:rPr>
              <a:t> </a:t>
            </a:r>
            <a:r>
              <a:rPr lang="en-US" sz="3200" dirty="0" err="1">
                <a:latin typeface="Garamond"/>
              </a:rPr>
              <a:t>Γκορέλι</a:t>
            </a:r>
            <a:r>
              <a:rPr lang="en-US" sz="3200" dirty="0">
                <a:latin typeface="Garamond"/>
              </a:rPr>
              <a:t> </a:t>
            </a:r>
            <a:br>
              <a:rPr lang="en-US" sz="3200" dirty="0">
                <a:latin typeface="Garamond"/>
              </a:rPr>
            </a:br>
            <a:r>
              <a:rPr lang="en-US" sz="3200" dirty="0">
                <a:latin typeface="Garamond"/>
              </a:rPr>
              <a:t>Κα</a:t>
            </a:r>
            <a:r>
              <a:rPr lang="en-US" sz="3200" dirty="0" err="1">
                <a:latin typeface="Garamond"/>
              </a:rPr>
              <a:t>θηγητής:Δ.Θεοχ</a:t>
            </a:r>
            <a:r>
              <a:rPr lang="en-US" sz="3200" dirty="0">
                <a:latin typeface="Garamond"/>
              </a:rPr>
              <a:t>α</a:t>
            </a:r>
            <a:r>
              <a:rPr lang="en-US" sz="3200" dirty="0" err="1">
                <a:latin typeface="Garamond"/>
              </a:rPr>
              <a:t>ρίδης</a:t>
            </a:r>
            <a:r>
              <a:rPr lang="en-US" sz="3200" dirty="0">
                <a:latin typeface="Garamond"/>
              </a:rPr>
              <a:t> </a:t>
            </a:r>
            <a:br>
              <a:rPr lang="en-US" sz="3200" dirty="0">
                <a:latin typeface="Garamond"/>
              </a:rPr>
            </a:br>
            <a:r>
              <a:rPr lang="en-US" sz="3200" dirty="0" err="1">
                <a:latin typeface="Garamond"/>
              </a:rPr>
              <a:t>Μάθημ</a:t>
            </a:r>
            <a:r>
              <a:rPr lang="en-US" sz="3200" dirty="0">
                <a:latin typeface="Garamond"/>
              </a:rPr>
              <a:t>α:</a:t>
            </a:r>
            <a:r>
              <a:rPr lang="en-US" sz="3200" dirty="0" err="1">
                <a:latin typeface="Garamond"/>
              </a:rPr>
              <a:t>Τεχνολογί</a:t>
            </a:r>
            <a:r>
              <a:rPr lang="en-US" sz="3200" dirty="0">
                <a:latin typeface="Garamond"/>
              </a:rPr>
              <a:t>α</a:t>
            </a:r>
            <a:br>
              <a:rPr lang="en-US" sz="3200" dirty="0"/>
            </a:br>
            <a:r>
              <a:rPr lang="en-US" sz="3200" dirty="0">
                <a:latin typeface="Garamond"/>
              </a:rPr>
              <a:t>-1-</a:t>
            </a:r>
          </a:p>
        </p:txBody>
      </p:sp>
      <p:sp>
        <p:nvSpPr>
          <p:cNvPr id="43"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22530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mt="50000"/>
          </a:blip>
          <a:srcRect t="1421" r="-1" b="23559"/>
          <a:stretch/>
        </p:blipFill>
        <p:spPr>
          <a:xfrm>
            <a:off x="20" y="10"/>
            <a:ext cx="12188930" cy="6857990"/>
          </a:xfrm>
          <a:prstGeom prst="rect">
            <a:avLst/>
          </a:prstGeom>
        </p:spPr>
      </p:pic>
      <p:sp>
        <p:nvSpPr>
          <p:cNvPr id="2" name="Title 1">
            <a:extLst>
              <a:ext uri="{FF2B5EF4-FFF2-40B4-BE49-F238E27FC236}">
                <a16:creationId xmlns:a16="http://schemas.microsoft.com/office/drawing/2014/main" id="{D6A12B8B-56D6-46BF-92CE-BB2B7CA2231F}"/>
              </a:ext>
            </a:extLst>
          </p:cNvPr>
          <p:cNvSpPr>
            <a:spLocks noGrp="1"/>
          </p:cNvSpPr>
          <p:nvPr>
            <p:ph type="title"/>
          </p:nvPr>
        </p:nvSpPr>
        <p:spPr>
          <a:xfrm>
            <a:off x="839788" y="457200"/>
            <a:ext cx="3931920" cy="2424044"/>
          </a:xfrm>
        </p:spPr>
        <p:txBody>
          <a:bodyPr>
            <a:normAutofit/>
          </a:bodyPr>
          <a:lstStyle/>
          <a:p>
            <a:pPr algn="ctr"/>
            <a:r>
              <a:rPr lang="en-US" dirty="0">
                <a:latin typeface="Garamond"/>
                <a:ea typeface="Batang"/>
              </a:rPr>
              <a:t>To </a:t>
            </a:r>
            <a:r>
              <a:rPr lang="en-US" dirty="0" err="1">
                <a:latin typeface="Garamond"/>
                <a:ea typeface="Batang"/>
              </a:rPr>
              <a:t>Πρώτο</a:t>
            </a:r>
            <a:r>
              <a:rPr lang="en-US" dirty="0">
                <a:latin typeface="Garamond"/>
                <a:ea typeface="Batang"/>
              </a:rPr>
              <a:t> </a:t>
            </a:r>
            <a:r>
              <a:rPr lang="en-US" dirty="0" err="1">
                <a:latin typeface="Garamond"/>
                <a:ea typeface="Batang"/>
              </a:rPr>
              <a:t>Ρομ</a:t>
            </a:r>
            <a:r>
              <a:rPr lang="en-US" dirty="0">
                <a:latin typeface="Garamond"/>
                <a:ea typeface="Batang"/>
              </a:rPr>
              <a:t>π</a:t>
            </a:r>
            <a:r>
              <a:rPr lang="en-US" dirty="0" err="1">
                <a:latin typeface="Garamond"/>
                <a:ea typeface="Batang"/>
              </a:rPr>
              <a:t>ότ</a:t>
            </a:r>
          </a:p>
        </p:txBody>
      </p:sp>
      <p:sp>
        <p:nvSpPr>
          <p:cNvPr id="3" name="Subtitle 2">
            <a:extLst>
              <a:ext uri="{FF2B5EF4-FFF2-40B4-BE49-F238E27FC236}">
                <a16:creationId xmlns:a16="http://schemas.microsoft.com/office/drawing/2014/main" id="{75C6BB4F-2EF7-448A-B8B0-F2A019258EAE}"/>
              </a:ext>
            </a:extLst>
          </p:cNvPr>
          <p:cNvSpPr>
            <a:spLocks noGrp="1"/>
          </p:cNvSpPr>
          <p:nvPr>
            <p:ph type="body" sz="half" idx="2"/>
          </p:nvPr>
        </p:nvSpPr>
        <p:spPr>
          <a:xfrm>
            <a:off x="828744" y="3149379"/>
            <a:ext cx="3987138" cy="3427144"/>
          </a:xfrm>
        </p:spPr>
        <p:txBody>
          <a:bodyPr vert="horz" lIns="0" tIns="0" rIns="0" bIns="0" rtlCol="0" anchor="t">
            <a:normAutofit fontScale="92500" lnSpcReduction="20000"/>
          </a:bodyPr>
          <a:lstStyle/>
          <a:p>
            <a:pPr algn="ctr"/>
            <a:r>
              <a:rPr lang="en-US" dirty="0" err="1">
                <a:latin typeface="Garamond"/>
              </a:rPr>
              <a:t>Το</a:t>
            </a:r>
            <a:r>
              <a:rPr lang="en-US" dirty="0">
                <a:latin typeface="Garamond"/>
              </a:rPr>
              <a:t> π</a:t>
            </a:r>
            <a:r>
              <a:rPr lang="en-US" dirty="0" err="1">
                <a:latin typeface="Garamond"/>
              </a:rPr>
              <a:t>ρώτο</a:t>
            </a:r>
            <a:r>
              <a:rPr lang="en-US" dirty="0">
                <a:latin typeface="Garamond"/>
              </a:rPr>
              <a:t> </a:t>
            </a:r>
            <a:r>
              <a:rPr lang="en-US" dirty="0" err="1">
                <a:latin typeface="Garamond"/>
              </a:rPr>
              <a:t>γνωστό</a:t>
            </a:r>
            <a:r>
              <a:rPr lang="en-US" dirty="0">
                <a:latin typeface="Garamond"/>
              </a:rPr>
              <a:t> </a:t>
            </a:r>
            <a:r>
              <a:rPr lang="en-US" dirty="0" err="1">
                <a:latin typeface="Garamond"/>
              </a:rPr>
              <a:t>ρομ</a:t>
            </a:r>
            <a:r>
              <a:rPr lang="en-US" dirty="0">
                <a:latin typeface="Garamond"/>
              </a:rPr>
              <a:t>π</a:t>
            </a:r>
            <a:r>
              <a:rPr lang="en-US" dirty="0" err="1">
                <a:latin typeface="Garamond"/>
              </a:rPr>
              <a:t>ότ</a:t>
            </a:r>
            <a:r>
              <a:rPr lang="en-US" dirty="0">
                <a:latin typeface="Garamond"/>
              </a:rPr>
              <a:t> </a:t>
            </a:r>
            <a:r>
              <a:rPr lang="en-US" dirty="0" err="1">
                <a:latin typeface="Garamond"/>
              </a:rPr>
              <a:t>στην</a:t>
            </a:r>
            <a:r>
              <a:rPr lang="en-US" dirty="0">
                <a:latin typeface="Garamond"/>
              </a:rPr>
              <a:t> </a:t>
            </a:r>
            <a:r>
              <a:rPr lang="en-US" dirty="0" err="1">
                <a:latin typeface="Garamond"/>
              </a:rPr>
              <a:t>ιστορί</a:t>
            </a:r>
            <a:r>
              <a:rPr lang="en-US" dirty="0">
                <a:latin typeface="Garamond"/>
              </a:rPr>
              <a:t>α </a:t>
            </a:r>
            <a:r>
              <a:rPr lang="en-US" dirty="0" err="1">
                <a:latin typeface="Garamond"/>
              </a:rPr>
              <a:t>της</a:t>
            </a:r>
            <a:r>
              <a:rPr lang="en-US" dirty="0">
                <a:latin typeface="Garamond"/>
              </a:rPr>
              <a:t> α</a:t>
            </a:r>
            <a:r>
              <a:rPr lang="en-US" dirty="0" err="1">
                <a:latin typeface="Garamond"/>
              </a:rPr>
              <a:t>νθρω</a:t>
            </a:r>
            <a:r>
              <a:rPr lang="en-US" dirty="0">
                <a:latin typeface="Garamond"/>
              </a:rPr>
              <a:t>π</a:t>
            </a:r>
            <a:r>
              <a:rPr lang="en-US" dirty="0" err="1">
                <a:latin typeface="Garamond"/>
              </a:rPr>
              <a:t>ότητ</a:t>
            </a:r>
            <a:r>
              <a:rPr lang="en-US" dirty="0">
                <a:latin typeface="Garamond"/>
              </a:rPr>
              <a:t>ας  κατα</a:t>
            </a:r>
            <a:r>
              <a:rPr lang="en-US" dirty="0" err="1">
                <a:latin typeface="Garamond"/>
              </a:rPr>
              <a:t>σκευάστηκε</a:t>
            </a:r>
            <a:r>
              <a:rPr lang="en-US" dirty="0">
                <a:latin typeface="Garamond"/>
              </a:rPr>
              <a:t> </a:t>
            </a:r>
            <a:r>
              <a:rPr lang="en-US" dirty="0" err="1">
                <a:latin typeface="Garamond"/>
              </a:rPr>
              <a:t>στο</a:t>
            </a:r>
            <a:r>
              <a:rPr lang="en-US" dirty="0">
                <a:latin typeface="Garamond"/>
              </a:rPr>
              <a:t> π</a:t>
            </a:r>
            <a:r>
              <a:rPr lang="en-US" dirty="0" err="1">
                <a:latin typeface="Garamond"/>
              </a:rPr>
              <a:t>ερί</a:t>
            </a:r>
            <a:r>
              <a:rPr lang="en-US" dirty="0">
                <a:latin typeface="Garamond"/>
              </a:rPr>
              <a:t>π</a:t>
            </a:r>
            <a:r>
              <a:rPr lang="en-US" dirty="0" err="1">
                <a:latin typeface="Garamond"/>
              </a:rPr>
              <a:t>ου</a:t>
            </a:r>
            <a:r>
              <a:rPr lang="en-US" dirty="0">
                <a:latin typeface="Garamond"/>
              </a:rPr>
              <a:t> </a:t>
            </a:r>
            <a:r>
              <a:rPr lang="en-US" dirty="0" err="1">
                <a:latin typeface="Garamond"/>
              </a:rPr>
              <a:t>στο</a:t>
            </a:r>
            <a:r>
              <a:rPr lang="en-US" dirty="0">
                <a:latin typeface="Garamond"/>
              </a:rPr>
              <a:t> 400-350 π.χ από </a:t>
            </a:r>
            <a:r>
              <a:rPr lang="en-US" dirty="0" err="1">
                <a:latin typeface="Garamond"/>
              </a:rPr>
              <a:t>τον</a:t>
            </a:r>
            <a:r>
              <a:rPr lang="en-US" dirty="0">
                <a:latin typeface="Garamond"/>
              </a:rPr>
              <a:t> α</a:t>
            </a:r>
            <a:r>
              <a:rPr lang="en-US" dirty="0" err="1">
                <a:latin typeface="Garamond"/>
              </a:rPr>
              <a:t>ρχ</a:t>
            </a:r>
            <a:r>
              <a:rPr lang="en-US" dirty="0">
                <a:latin typeface="Garamond"/>
              </a:rPr>
              <a:t>α</a:t>
            </a:r>
            <a:r>
              <a:rPr lang="en-US" dirty="0" err="1">
                <a:latin typeface="Garamond"/>
              </a:rPr>
              <a:t>ίο</a:t>
            </a:r>
            <a:r>
              <a:rPr lang="en-US" dirty="0">
                <a:latin typeface="Garamond"/>
              </a:rPr>
              <a:t> </a:t>
            </a:r>
            <a:r>
              <a:rPr lang="en-US" dirty="0" err="1">
                <a:latin typeface="Garamond"/>
              </a:rPr>
              <a:t>έλλην</a:t>
            </a:r>
            <a:r>
              <a:rPr lang="en-US" dirty="0">
                <a:latin typeface="Garamond"/>
              </a:rPr>
              <a:t>α </a:t>
            </a:r>
            <a:r>
              <a:rPr lang="en-US" dirty="0" err="1">
                <a:latin typeface="Garamond"/>
              </a:rPr>
              <a:t>Αρχύτ</a:t>
            </a:r>
            <a:r>
              <a:rPr lang="en-US" dirty="0">
                <a:latin typeface="Garamond"/>
              </a:rPr>
              <a:t>α.</a:t>
            </a:r>
            <a:r>
              <a:rPr lang="en-US" dirty="0" err="1">
                <a:latin typeface="Garamond"/>
              </a:rPr>
              <a:t>Ητ</a:t>
            </a:r>
            <a:r>
              <a:rPr lang="en-US" dirty="0">
                <a:latin typeface="Garamond"/>
              </a:rPr>
              <a:t>αν </a:t>
            </a:r>
            <a:r>
              <a:rPr lang="en-US" dirty="0" err="1">
                <a:latin typeface="Garamond"/>
              </a:rPr>
              <a:t>έν</a:t>
            </a:r>
            <a:r>
              <a:rPr lang="en-US" dirty="0">
                <a:latin typeface="Garamond"/>
              </a:rPr>
              <a:t>α α</a:t>
            </a:r>
            <a:r>
              <a:rPr lang="en-US" dirty="0" err="1">
                <a:latin typeface="Garamond"/>
              </a:rPr>
              <a:t>τμοκίνητο</a:t>
            </a:r>
            <a:r>
              <a:rPr lang="en-US" dirty="0">
                <a:latin typeface="Garamond"/>
              </a:rPr>
              <a:t> π</a:t>
            </a:r>
            <a:r>
              <a:rPr lang="en-US" dirty="0" err="1">
                <a:latin typeface="Garamond"/>
              </a:rPr>
              <a:t>εριστέρι</a:t>
            </a:r>
            <a:r>
              <a:rPr lang="en-US" dirty="0">
                <a:latin typeface="Garamond"/>
              </a:rPr>
              <a:t>.  -10-</a:t>
            </a:r>
            <a:endParaRPr lang="en-US" sz="3200" dirty="0">
              <a:latin typeface="Avenir Next LT Pro"/>
            </a:endParaRPr>
          </a:p>
        </p:txBody>
      </p:sp>
      <p:pic>
        <p:nvPicPr>
          <p:cNvPr id="20" name="Picture 20" descr="A picture containing insect&#10;&#10;Description automatically generated">
            <a:extLst>
              <a:ext uri="{FF2B5EF4-FFF2-40B4-BE49-F238E27FC236}">
                <a16:creationId xmlns:a16="http://schemas.microsoft.com/office/drawing/2014/main" id="{E98249BA-1005-5E5C-C7B8-B1ED03E060FB}"/>
              </a:ext>
            </a:extLst>
          </p:cNvPr>
          <p:cNvPicPr>
            <a:picLocks noChangeAspect="1"/>
          </p:cNvPicPr>
          <p:nvPr/>
        </p:nvPicPr>
        <p:blipFill>
          <a:blip r:embed="rId3"/>
          <a:stretch>
            <a:fillRect/>
          </a:stretch>
        </p:blipFill>
        <p:spPr>
          <a:xfrm>
            <a:off x="5601223" y="1275763"/>
            <a:ext cx="5603308" cy="4296036"/>
          </a:xfrm>
          <a:prstGeom prst="rect">
            <a:avLst/>
          </a:prstGeom>
        </p:spPr>
      </p:pic>
      <p:sp>
        <p:nvSpPr>
          <p:cNvPr id="22" name="Picture Placeholder 21">
            <a:extLst>
              <a:ext uri="{FF2B5EF4-FFF2-40B4-BE49-F238E27FC236}">
                <a16:creationId xmlns:a16="http://schemas.microsoft.com/office/drawing/2014/main" id="{B3DA4BA7-EA60-30AD-8BBC-22C99550DDF6}"/>
              </a:ext>
            </a:extLst>
          </p:cNvPr>
          <p:cNvSpPr>
            <a:spLocks noGrp="1"/>
          </p:cNvSpPr>
          <p:nvPr>
            <p:ph type="pic" idx="1"/>
          </p:nvPr>
        </p:nvSpPr>
        <p:spPr>
          <a:xfrm>
            <a:off x="13309739" y="-2374099"/>
            <a:ext cx="6053328" cy="5431536"/>
          </a:xfrm>
        </p:spPr>
      </p:sp>
    </p:spTree>
    <p:extLst>
      <p:ext uri="{BB962C8B-B14F-4D97-AF65-F5344CB8AC3E}">
        <p14:creationId xmlns:p14="http://schemas.microsoft.com/office/powerpoint/2010/main" val="3828102157"/>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mt="50000"/>
          </a:blip>
          <a:srcRect t="1421" r="-1" b="23559"/>
          <a:stretch/>
        </p:blipFill>
        <p:spPr>
          <a:xfrm>
            <a:off x="20" y="10"/>
            <a:ext cx="12188930" cy="6857990"/>
          </a:xfrm>
          <a:prstGeom prst="rect">
            <a:avLst/>
          </a:prstGeom>
        </p:spPr>
      </p:pic>
      <p:sp>
        <p:nvSpPr>
          <p:cNvPr id="2" name="Title 1">
            <a:extLst>
              <a:ext uri="{FF2B5EF4-FFF2-40B4-BE49-F238E27FC236}">
                <a16:creationId xmlns:a16="http://schemas.microsoft.com/office/drawing/2014/main" id="{D6A12B8B-56D6-46BF-92CE-BB2B7CA2231F}"/>
              </a:ext>
            </a:extLst>
          </p:cNvPr>
          <p:cNvSpPr>
            <a:spLocks noGrp="1"/>
          </p:cNvSpPr>
          <p:nvPr>
            <p:ph type="title"/>
          </p:nvPr>
        </p:nvSpPr>
        <p:spPr>
          <a:xfrm>
            <a:off x="13273157" y="674342"/>
            <a:ext cx="10515600" cy="1325563"/>
          </a:xfrm>
        </p:spPr>
        <p:txBody>
          <a:bodyPr>
            <a:normAutofit/>
          </a:bodyPr>
          <a:lstStyle/>
          <a:p>
            <a:pPr algn="ctr"/>
            <a:endParaRPr lang="en-US" dirty="0">
              <a:latin typeface="Garamond"/>
              <a:ea typeface="Batang"/>
            </a:endParaRPr>
          </a:p>
        </p:txBody>
      </p:sp>
      <p:sp>
        <p:nvSpPr>
          <p:cNvPr id="3" name="Subtitle 2">
            <a:extLst>
              <a:ext uri="{FF2B5EF4-FFF2-40B4-BE49-F238E27FC236}">
                <a16:creationId xmlns:a16="http://schemas.microsoft.com/office/drawing/2014/main" id="{75C6BB4F-2EF7-448A-B8B0-F2A019258EAE}"/>
              </a:ext>
            </a:extLst>
          </p:cNvPr>
          <p:cNvSpPr>
            <a:spLocks noGrp="1"/>
          </p:cNvSpPr>
          <p:nvPr>
            <p:ph sz="half" idx="1"/>
          </p:nvPr>
        </p:nvSpPr>
        <p:spPr>
          <a:xfrm>
            <a:off x="838200" y="1929384"/>
            <a:ext cx="10647680" cy="4251960"/>
          </a:xfrm>
        </p:spPr>
        <p:txBody>
          <a:bodyPr vert="horz" lIns="0" tIns="0" rIns="0" bIns="0" rtlCol="0" anchor="t">
            <a:normAutofit/>
          </a:bodyPr>
          <a:lstStyle/>
          <a:p>
            <a:pPr algn="ctr"/>
            <a:r>
              <a:rPr lang="en-US" dirty="0">
                <a:latin typeface="Garamond"/>
              </a:rPr>
              <a:t>Ο </a:t>
            </a:r>
            <a:r>
              <a:rPr lang="en-US" dirty="0" err="1">
                <a:latin typeface="Garamond"/>
              </a:rPr>
              <a:t>Αρχύτ</a:t>
            </a:r>
            <a:r>
              <a:rPr lang="en-US" dirty="0">
                <a:latin typeface="Garamond"/>
              </a:rPr>
              <a:t>ας κατα</a:t>
            </a:r>
            <a:r>
              <a:rPr lang="en-US" dirty="0" err="1">
                <a:latin typeface="Garamond"/>
              </a:rPr>
              <a:t>σκέ</a:t>
            </a:r>
            <a:r>
              <a:rPr lang="en-US" dirty="0">
                <a:latin typeface="Garamond"/>
              </a:rPr>
              <a:t>βα</a:t>
            </a:r>
            <a:r>
              <a:rPr lang="en-US" dirty="0" err="1">
                <a:latin typeface="Garamond"/>
              </a:rPr>
              <a:t>σε</a:t>
            </a:r>
            <a:r>
              <a:rPr lang="en-US" dirty="0">
                <a:latin typeface="Garamond"/>
              </a:rPr>
              <a:t> α</a:t>
            </a:r>
            <a:r>
              <a:rPr lang="en-US" dirty="0" err="1">
                <a:latin typeface="Garamond"/>
              </a:rPr>
              <a:t>υτό</a:t>
            </a:r>
            <a:r>
              <a:rPr lang="en-US" dirty="0">
                <a:latin typeface="Garamond"/>
              </a:rPr>
              <a:t> </a:t>
            </a:r>
            <a:r>
              <a:rPr lang="en-US" dirty="0" err="1">
                <a:latin typeface="Garamond"/>
              </a:rPr>
              <a:t>το</a:t>
            </a:r>
            <a:r>
              <a:rPr lang="en-US" dirty="0">
                <a:latin typeface="Garamond"/>
              </a:rPr>
              <a:t> </a:t>
            </a:r>
            <a:r>
              <a:rPr lang="en-US" dirty="0" err="1">
                <a:latin typeface="Garamond"/>
              </a:rPr>
              <a:t>ρομ</a:t>
            </a:r>
            <a:r>
              <a:rPr lang="en-US" dirty="0">
                <a:latin typeface="Garamond"/>
              </a:rPr>
              <a:t>π</a:t>
            </a:r>
            <a:r>
              <a:rPr lang="en-US" dirty="0" err="1">
                <a:latin typeface="Garamond"/>
              </a:rPr>
              <a:t>ότ</a:t>
            </a:r>
            <a:r>
              <a:rPr lang="en-US" dirty="0">
                <a:latin typeface="Garamond"/>
              </a:rPr>
              <a:t> από </a:t>
            </a:r>
            <a:r>
              <a:rPr lang="en-US" dirty="0" err="1">
                <a:latin typeface="Garamond"/>
              </a:rPr>
              <a:t>ξύλο</a:t>
            </a:r>
            <a:r>
              <a:rPr lang="en-US" dirty="0">
                <a:latin typeface="Garamond"/>
              </a:rPr>
              <a:t> και α</a:t>
            </a:r>
            <a:r>
              <a:rPr lang="en-US" dirty="0" err="1">
                <a:latin typeface="Garamond"/>
              </a:rPr>
              <a:t>τμό</a:t>
            </a:r>
            <a:r>
              <a:rPr lang="en-US" dirty="0">
                <a:latin typeface="Garamond"/>
              </a:rPr>
              <a:t> </a:t>
            </a:r>
            <a:r>
              <a:rPr lang="en-US" dirty="0" err="1">
                <a:latin typeface="Garamond"/>
              </a:rPr>
              <a:t>γι</a:t>
            </a:r>
            <a:r>
              <a:rPr lang="en-US" dirty="0">
                <a:latin typeface="Garamond"/>
              </a:rPr>
              <a:t>α να μπ</a:t>
            </a:r>
            <a:r>
              <a:rPr lang="en-US" dirty="0" err="1">
                <a:latin typeface="Garamond"/>
              </a:rPr>
              <a:t>ορεί</a:t>
            </a:r>
            <a:r>
              <a:rPr lang="en-US" dirty="0">
                <a:latin typeface="Garamond"/>
              </a:rPr>
              <a:t> να </a:t>
            </a:r>
            <a:r>
              <a:rPr lang="en-US" dirty="0" err="1">
                <a:latin typeface="Garamond"/>
              </a:rPr>
              <a:t>κουνηθεί.Το</a:t>
            </a:r>
            <a:r>
              <a:rPr lang="en-US" dirty="0">
                <a:latin typeface="Garamond"/>
              </a:rPr>
              <a:t> π</a:t>
            </a:r>
            <a:r>
              <a:rPr lang="en-US" dirty="0" err="1">
                <a:latin typeface="Garamond"/>
              </a:rPr>
              <a:t>ουλί-ρομ</a:t>
            </a:r>
            <a:r>
              <a:rPr lang="en-US" dirty="0">
                <a:latin typeface="Garamond"/>
              </a:rPr>
              <a:t>π</a:t>
            </a:r>
            <a:r>
              <a:rPr lang="en-US" dirty="0" err="1">
                <a:latin typeface="Garamond"/>
              </a:rPr>
              <a:t>ότ</a:t>
            </a:r>
            <a:r>
              <a:rPr lang="en-US" dirty="0">
                <a:latin typeface="Garamond"/>
              </a:rPr>
              <a:t> μπ</a:t>
            </a:r>
            <a:r>
              <a:rPr lang="en-US" dirty="0" err="1">
                <a:latin typeface="Garamond"/>
              </a:rPr>
              <a:t>ορούσε</a:t>
            </a:r>
            <a:r>
              <a:rPr lang="en-US" dirty="0">
                <a:latin typeface="Garamond"/>
              </a:rPr>
              <a:t> να π</a:t>
            </a:r>
            <a:r>
              <a:rPr lang="en-US" dirty="0" err="1">
                <a:latin typeface="Garamond"/>
              </a:rPr>
              <a:t>ετάξει</a:t>
            </a:r>
            <a:r>
              <a:rPr lang="en-US" dirty="0">
                <a:latin typeface="Garamond"/>
              </a:rPr>
              <a:t> π</a:t>
            </a:r>
            <a:r>
              <a:rPr lang="en-US" dirty="0" err="1">
                <a:latin typeface="Garamond"/>
              </a:rPr>
              <a:t>έρι</a:t>
            </a:r>
            <a:r>
              <a:rPr lang="en-US" dirty="0">
                <a:latin typeface="Garamond"/>
              </a:rPr>
              <a:t>π</a:t>
            </a:r>
            <a:r>
              <a:rPr lang="en-US" dirty="0" err="1">
                <a:latin typeface="Garamond"/>
              </a:rPr>
              <a:t>ου</a:t>
            </a:r>
            <a:r>
              <a:rPr lang="en-US" dirty="0">
                <a:latin typeface="Garamond"/>
              </a:rPr>
              <a:t> 200 </a:t>
            </a:r>
            <a:r>
              <a:rPr lang="en-US" dirty="0" err="1">
                <a:latin typeface="Garamond"/>
              </a:rPr>
              <a:t>μέτρ</a:t>
            </a:r>
            <a:r>
              <a:rPr lang="en-US" dirty="0">
                <a:latin typeface="Garamond"/>
              </a:rPr>
              <a:t>α π</a:t>
            </a:r>
            <a:r>
              <a:rPr lang="en-US" dirty="0" err="1">
                <a:latin typeface="Garamond"/>
              </a:rPr>
              <a:t>ροτού</a:t>
            </a:r>
            <a:r>
              <a:rPr lang="en-US" dirty="0">
                <a:latin typeface="Garamond"/>
              </a:rPr>
              <a:t> </a:t>
            </a:r>
            <a:r>
              <a:rPr lang="en-US" dirty="0" err="1">
                <a:latin typeface="Garamond"/>
              </a:rPr>
              <a:t>ξεμείνει</a:t>
            </a:r>
            <a:r>
              <a:rPr lang="en-US" dirty="0">
                <a:latin typeface="Garamond"/>
              </a:rPr>
              <a:t> από α</a:t>
            </a:r>
            <a:r>
              <a:rPr lang="en-US" dirty="0" err="1">
                <a:latin typeface="Garamond"/>
              </a:rPr>
              <a:t>τμό</a:t>
            </a:r>
            <a:r>
              <a:rPr lang="en-US" dirty="0">
                <a:latin typeface="Garamond"/>
              </a:rPr>
              <a:t>.</a:t>
            </a:r>
            <a:br>
              <a:rPr lang="en-US" dirty="0">
                <a:latin typeface="Garamond"/>
              </a:rPr>
            </a:br>
            <a:r>
              <a:rPr lang="en-US" dirty="0">
                <a:latin typeface="Garamond"/>
              </a:rPr>
              <a:t>-11-</a:t>
            </a:r>
            <a:endParaRPr lang="en-US" sz="3200" dirty="0">
              <a:latin typeface="Garamond"/>
            </a:endParaRPr>
          </a:p>
        </p:txBody>
      </p:sp>
      <p:sp>
        <p:nvSpPr>
          <p:cNvPr id="5" name="Content Placeholder 4">
            <a:extLst>
              <a:ext uri="{FF2B5EF4-FFF2-40B4-BE49-F238E27FC236}">
                <a16:creationId xmlns:a16="http://schemas.microsoft.com/office/drawing/2014/main" id="{16E41ADD-16A7-4996-B60E-3641D04BED38}"/>
              </a:ext>
            </a:extLst>
          </p:cNvPr>
          <p:cNvSpPr>
            <a:spLocks noGrp="1"/>
          </p:cNvSpPr>
          <p:nvPr>
            <p:ph sz="half" idx="2"/>
          </p:nvPr>
        </p:nvSpPr>
        <p:spPr>
          <a:xfrm>
            <a:off x="13118548" y="-1972057"/>
            <a:ext cx="5181600" cy="4251960"/>
          </a:xfrm>
        </p:spPr>
        <p:txBody>
          <a:bodyPr vert="horz" lIns="91440" tIns="45720" rIns="91440" bIns="45720" rtlCol="0" anchor="t">
            <a:normAutofit/>
          </a:bodyPr>
          <a:lstStyle/>
          <a:p>
            <a:endParaRPr lang="en-US">
              <a:latin typeface="Garamond"/>
            </a:endParaRPr>
          </a:p>
        </p:txBody>
      </p:sp>
    </p:spTree>
    <p:extLst>
      <p:ext uri="{BB962C8B-B14F-4D97-AF65-F5344CB8AC3E}">
        <p14:creationId xmlns:p14="http://schemas.microsoft.com/office/powerpoint/2010/main" val="108131549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0" presetClass="entr" presetSubtype="0" fill="hold" grpId="0" nodeType="withEffect" nodePh="1">
                                  <p:stCondLst>
                                    <p:cond delay="1000"/>
                                  </p:stCondLst>
                                  <p:endCondLst>
                                    <p:cond evt="begin" delay="0">
                                      <p:tn val="10"/>
                                    </p:cond>
                                  </p:endCondLst>
                                  <p:iterate>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mt="50000"/>
          </a:blip>
          <a:srcRect t="1421" r="-1" b="23559"/>
          <a:stretch/>
        </p:blipFill>
        <p:spPr>
          <a:xfrm>
            <a:off x="-41733" y="93955"/>
            <a:ext cx="12188930" cy="6857990"/>
          </a:xfrm>
          <a:prstGeom prst="rect">
            <a:avLst/>
          </a:prstGeom>
        </p:spPr>
      </p:pic>
      <p:sp>
        <p:nvSpPr>
          <p:cNvPr id="2" name="Title 1">
            <a:extLst>
              <a:ext uri="{FF2B5EF4-FFF2-40B4-BE49-F238E27FC236}">
                <a16:creationId xmlns:a16="http://schemas.microsoft.com/office/drawing/2014/main" id="{D6A12B8B-56D6-46BF-92CE-BB2B7CA2231F}"/>
              </a:ext>
            </a:extLst>
          </p:cNvPr>
          <p:cNvSpPr>
            <a:spLocks noGrp="1"/>
          </p:cNvSpPr>
          <p:nvPr>
            <p:ph type="title"/>
          </p:nvPr>
        </p:nvSpPr>
        <p:spPr>
          <a:xfrm>
            <a:off x="537076" y="6313117"/>
            <a:ext cx="3931920" cy="506261"/>
          </a:xfrm>
        </p:spPr>
        <p:txBody>
          <a:bodyPr>
            <a:normAutofit fontScale="90000"/>
          </a:bodyPr>
          <a:lstStyle/>
          <a:p>
            <a:pPr algn="ctr"/>
            <a:r>
              <a:rPr lang="ko-KR" altLang="en-US">
                <a:ea typeface="+mj-lt"/>
                <a:cs typeface="+mj-lt"/>
              </a:rPr>
              <a:t>ㅤ</a:t>
            </a:r>
            <a:endParaRPr lang="en-US">
              <a:ea typeface="+mj-lt"/>
              <a:cs typeface="+mj-lt"/>
            </a:endParaRPr>
          </a:p>
        </p:txBody>
      </p:sp>
      <p:sp>
        <p:nvSpPr>
          <p:cNvPr id="3" name="Subtitle 2">
            <a:extLst>
              <a:ext uri="{FF2B5EF4-FFF2-40B4-BE49-F238E27FC236}">
                <a16:creationId xmlns:a16="http://schemas.microsoft.com/office/drawing/2014/main" id="{75C6BB4F-2EF7-448A-B8B0-F2A019258EAE}"/>
              </a:ext>
            </a:extLst>
          </p:cNvPr>
          <p:cNvSpPr>
            <a:spLocks noGrp="1"/>
          </p:cNvSpPr>
          <p:nvPr>
            <p:ph type="body" sz="half" idx="2"/>
          </p:nvPr>
        </p:nvSpPr>
        <p:spPr>
          <a:xfrm>
            <a:off x="881541" y="992270"/>
            <a:ext cx="3931920" cy="5196672"/>
          </a:xfrm>
        </p:spPr>
        <p:txBody>
          <a:bodyPr vert="horz" lIns="0" tIns="0" rIns="0" bIns="0" rtlCol="0" anchor="t">
            <a:normAutofit fontScale="55000" lnSpcReduction="20000"/>
          </a:bodyPr>
          <a:lstStyle/>
          <a:p>
            <a:pPr algn="ctr"/>
            <a:r>
              <a:rPr lang="en-US" sz="7200" dirty="0">
                <a:latin typeface="Garamond"/>
              </a:rPr>
              <a:t>Τα </a:t>
            </a:r>
            <a:r>
              <a:rPr lang="en-US" sz="7200" dirty="0" err="1">
                <a:latin typeface="Garamond"/>
              </a:rPr>
              <a:t>ρομ</a:t>
            </a:r>
            <a:r>
              <a:rPr lang="en-US" sz="7200" dirty="0">
                <a:latin typeface="Garamond"/>
              </a:rPr>
              <a:t>π</a:t>
            </a:r>
            <a:r>
              <a:rPr lang="en-US" sz="7200" dirty="0" err="1">
                <a:latin typeface="Garamond"/>
              </a:rPr>
              <a:t>ότ</a:t>
            </a:r>
            <a:r>
              <a:rPr lang="en-US" sz="7200" dirty="0">
                <a:latin typeface="Garamond"/>
              </a:rPr>
              <a:t> </a:t>
            </a:r>
            <a:r>
              <a:rPr lang="en-US" sz="7200" dirty="0" err="1">
                <a:latin typeface="Garamond"/>
              </a:rPr>
              <a:t>στον</a:t>
            </a:r>
            <a:r>
              <a:rPr lang="en-US" sz="7200" dirty="0">
                <a:latin typeface="Garamond"/>
              </a:rPr>
              <a:t> </a:t>
            </a:r>
            <a:r>
              <a:rPr lang="en-US" sz="7200" dirty="0" err="1">
                <a:latin typeface="Garamond"/>
              </a:rPr>
              <a:t>μεσ</a:t>
            </a:r>
            <a:r>
              <a:rPr lang="en-US" sz="7200" dirty="0">
                <a:latin typeface="Garamond"/>
              </a:rPr>
              <a:t>α</a:t>
            </a:r>
            <a:r>
              <a:rPr lang="en-US" sz="7200" dirty="0" err="1">
                <a:latin typeface="Garamond"/>
              </a:rPr>
              <a:t>ίων</a:t>
            </a:r>
            <a:r>
              <a:rPr lang="en-US" sz="7200" dirty="0">
                <a:latin typeface="Garamond"/>
              </a:rPr>
              <a:t>α</a:t>
            </a:r>
          </a:p>
          <a:p>
            <a:pPr algn="ctr"/>
            <a:br>
              <a:rPr lang="en-US" sz="4000" dirty="0">
                <a:latin typeface="Garamond"/>
              </a:rPr>
            </a:br>
            <a:r>
              <a:rPr lang="en-US" sz="4000" dirty="0" err="1">
                <a:latin typeface="Garamond"/>
              </a:rPr>
              <a:t>Το</a:t>
            </a:r>
            <a:r>
              <a:rPr lang="en-US" sz="4000" dirty="0">
                <a:latin typeface="Garamond"/>
              </a:rPr>
              <a:t> 1495 ο Leonardo da Vinci</a:t>
            </a:r>
            <a:br>
              <a:rPr lang="en-US" sz="4000" dirty="0">
                <a:latin typeface="Garamond"/>
              </a:rPr>
            </a:br>
            <a:r>
              <a:rPr lang="en-US" sz="4000" dirty="0" err="1">
                <a:latin typeface="Garamond"/>
              </a:rPr>
              <a:t>έν</a:t>
            </a:r>
            <a:r>
              <a:rPr lang="en-US" sz="4000" dirty="0">
                <a:latin typeface="Garamond"/>
              </a:rPr>
              <a:t>ας </a:t>
            </a:r>
            <a:r>
              <a:rPr lang="en-US" sz="4000" dirty="0" err="1">
                <a:latin typeface="Garamond"/>
              </a:rPr>
              <a:t>Ιτ</a:t>
            </a:r>
            <a:r>
              <a:rPr lang="en-US" sz="4000" dirty="0">
                <a:latin typeface="Garamond"/>
              </a:rPr>
              <a:t>α</a:t>
            </a:r>
            <a:r>
              <a:rPr lang="en-US" sz="4000" dirty="0" err="1">
                <a:latin typeface="Garamond"/>
              </a:rPr>
              <a:t>λός</a:t>
            </a:r>
            <a:r>
              <a:rPr lang="en-US" sz="4000" dirty="0">
                <a:ea typeface="+mn-lt"/>
                <a:cs typeface="+mn-lt"/>
              </a:rPr>
              <a:t> </a:t>
            </a:r>
            <a:r>
              <a:rPr lang="en-US" sz="4000" dirty="0" err="1">
                <a:latin typeface="Garamond"/>
                <a:ea typeface="+mn-lt"/>
                <a:cs typeface="+mn-lt"/>
              </a:rPr>
              <a:t>ζωγράφος</a:t>
            </a:r>
            <a:r>
              <a:rPr lang="en-US" sz="4000" dirty="0">
                <a:latin typeface="Garamond"/>
                <a:ea typeface="+mn-lt"/>
                <a:cs typeface="+mn-lt"/>
              </a:rPr>
              <a:t>, </a:t>
            </a:r>
            <a:r>
              <a:rPr lang="en-US" sz="4000" dirty="0" err="1">
                <a:latin typeface="Garamond"/>
                <a:ea typeface="+mn-lt"/>
                <a:cs typeface="+mn-lt"/>
              </a:rPr>
              <a:t>συντάκτης</a:t>
            </a:r>
            <a:r>
              <a:rPr lang="en-US" sz="4000" dirty="0">
                <a:latin typeface="Garamond"/>
                <a:ea typeface="+mn-lt"/>
                <a:cs typeface="+mn-lt"/>
              </a:rPr>
              <a:t>, </a:t>
            </a:r>
            <a:r>
              <a:rPr lang="en-US" sz="4000" dirty="0" err="1">
                <a:latin typeface="Garamond"/>
                <a:ea typeface="+mn-lt"/>
                <a:cs typeface="+mn-lt"/>
              </a:rPr>
              <a:t>γλύ</a:t>
            </a:r>
            <a:r>
              <a:rPr lang="en-US" sz="4000" dirty="0">
                <a:latin typeface="Garamond"/>
                <a:ea typeface="+mn-lt"/>
                <a:cs typeface="+mn-lt"/>
              </a:rPr>
              <a:t>π</a:t>
            </a:r>
            <a:r>
              <a:rPr lang="en-US" sz="4000" dirty="0" err="1">
                <a:latin typeface="Garamond"/>
                <a:ea typeface="+mn-lt"/>
                <a:cs typeface="+mn-lt"/>
              </a:rPr>
              <a:t>της</a:t>
            </a:r>
            <a:r>
              <a:rPr lang="en-US" sz="4000" dirty="0">
                <a:latin typeface="Garamond"/>
                <a:ea typeface="+mn-lt"/>
                <a:cs typeface="+mn-lt"/>
              </a:rPr>
              <a:t> και α</a:t>
            </a:r>
            <a:r>
              <a:rPr lang="en-US" sz="4000" dirty="0" err="1">
                <a:latin typeface="Garamond"/>
                <a:ea typeface="+mn-lt"/>
                <a:cs typeface="+mn-lt"/>
              </a:rPr>
              <a:t>ρχιτέκτον</a:t>
            </a:r>
            <a:r>
              <a:rPr lang="en-US" sz="4000" dirty="0">
                <a:latin typeface="Garamond"/>
                <a:ea typeface="+mn-lt"/>
                <a:cs typeface="+mn-lt"/>
              </a:rPr>
              <a:t>ας</a:t>
            </a:r>
            <a:r>
              <a:rPr lang="en-US" sz="4000" dirty="0">
                <a:latin typeface="Garamond"/>
              </a:rPr>
              <a:t> </a:t>
            </a:r>
            <a:r>
              <a:rPr lang="en-US" sz="4000" dirty="0" err="1">
                <a:latin typeface="Garamond"/>
              </a:rPr>
              <a:t>έφτι</a:t>
            </a:r>
            <a:r>
              <a:rPr lang="en-US" sz="4000" dirty="0">
                <a:latin typeface="Garamond"/>
              </a:rPr>
              <a:t>α</a:t>
            </a:r>
            <a:r>
              <a:rPr lang="en-US" sz="4000" dirty="0" err="1">
                <a:latin typeface="Garamond"/>
              </a:rPr>
              <a:t>ξε</a:t>
            </a:r>
            <a:r>
              <a:rPr lang="en-US" sz="4000" dirty="0">
                <a:latin typeface="Garamond"/>
              </a:rPr>
              <a:t> </a:t>
            </a:r>
            <a:r>
              <a:rPr lang="en-US" sz="4000" dirty="0" err="1">
                <a:latin typeface="Garamond"/>
              </a:rPr>
              <a:t>έν</a:t>
            </a:r>
            <a:r>
              <a:rPr lang="en-US" sz="4000" dirty="0">
                <a:latin typeface="Garamond"/>
              </a:rPr>
              <a:t>α </a:t>
            </a:r>
            <a:r>
              <a:rPr lang="en-US" sz="4000" dirty="0" err="1">
                <a:latin typeface="Garamond"/>
              </a:rPr>
              <a:t>ρομ</a:t>
            </a:r>
            <a:r>
              <a:rPr lang="en-US" sz="4000" dirty="0">
                <a:latin typeface="Garamond"/>
              </a:rPr>
              <a:t>π</a:t>
            </a:r>
            <a:r>
              <a:rPr lang="en-US" sz="4000" dirty="0" err="1">
                <a:latin typeface="Garamond"/>
              </a:rPr>
              <a:t>ότ</a:t>
            </a:r>
            <a:r>
              <a:rPr lang="en-US" sz="4000" dirty="0">
                <a:latin typeface="Garamond"/>
              </a:rPr>
              <a:t> π</a:t>
            </a:r>
            <a:r>
              <a:rPr lang="en-US" sz="4000" dirty="0" err="1">
                <a:latin typeface="Garamond"/>
              </a:rPr>
              <a:t>ου</a:t>
            </a:r>
            <a:r>
              <a:rPr lang="en-US" sz="4000" dirty="0">
                <a:latin typeface="Garamond"/>
              </a:rPr>
              <a:t> </a:t>
            </a:r>
            <a:r>
              <a:rPr lang="en-US" sz="4000" dirty="0" err="1">
                <a:latin typeface="Garamond"/>
              </a:rPr>
              <a:t>έμι</a:t>
            </a:r>
            <a:r>
              <a:rPr lang="en-US" sz="4000" dirty="0">
                <a:latin typeface="Garamond"/>
              </a:rPr>
              <a:t>α</a:t>
            </a:r>
            <a:r>
              <a:rPr lang="en-US" sz="4000" dirty="0" err="1">
                <a:latin typeface="Garamond"/>
              </a:rPr>
              <a:t>ζε</a:t>
            </a:r>
            <a:r>
              <a:rPr lang="en-US" sz="4000" dirty="0">
                <a:latin typeface="Garamond"/>
              </a:rPr>
              <a:t> </a:t>
            </a:r>
            <a:r>
              <a:rPr lang="en-US" sz="4000" dirty="0" err="1">
                <a:latin typeface="Garamond"/>
              </a:rPr>
              <a:t>με</a:t>
            </a:r>
            <a:r>
              <a:rPr lang="en-US" sz="4000" dirty="0">
                <a:latin typeface="Garamond"/>
              </a:rPr>
              <a:t> </a:t>
            </a:r>
            <a:r>
              <a:rPr lang="en-US" sz="4000" dirty="0" err="1">
                <a:latin typeface="Garamond"/>
              </a:rPr>
              <a:t>έν</a:t>
            </a:r>
            <a:r>
              <a:rPr lang="en-US" sz="4000" dirty="0">
                <a:latin typeface="Garamond"/>
              </a:rPr>
              <a:t>αν ιππ</a:t>
            </a:r>
            <a:r>
              <a:rPr lang="en-US" sz="4000" dirty="0" err="1">
                <a:latin typeface="Garamond"/>
              </a:rPr>
              <a:t>ότη.Αυτό</a:t>
            </a:r>
            <a:r>
              <a:rPr lang="en-US" sz="4000" dirty="0">
                <a:latin typeface="Garamond"/>
              </a:rPr>
              <a:t> </a:t>
            </a:r>
            <a:r>
              <a:rPr lang="en-US" sz="4000" dirty="0" err="1">
                <a:latin typeface="Garamond"/>
              </a:rPr>
              <a:t>το</a:t>
            </a:r>
            <a:r>
              <a:rPr lang="en-US" sz="4000" dirty="0">
                <a:latin typeface="Garamond"/>
              </a:rPr>
              <a:t>  </a:t>
            </a:r>
            <a:r>
              <a:rPr lang="en-US" sz="4000" dirty="0" err="1">
                <a:latin typeface="Garamond"/>
              </a:rPr>
              <a:t>ρομ</a:t>
            </a:r>
            <a:r>
              <a:rPr lang="en-US" sz="4000" dirty="0">
                <a:latin typeface="Garamond"/>
              </a:rPr>
              <a:t>π</a:t>
            </a:r>
            <a:r>
              <a:rPr lang="en-US" sz="4000" dirty="0" err="1">
                <a:latin typeface="Garamond"/>
              </a:rPr>
              <a:t>ότ</a:t>
            </a:r>
            <a:r>
              <a:rPr lang="en-US" sz="4000" dirty="0">
                <a:latin typeface="Garamond"/>
              </a:rPr>
              <a:t> μπ</a:t>
            </a:r>
            <a:r>
              <a:rPr lang="en-US" sz="4000" dirty="0" err="1">
                <a:latin typeface="Garamond"/>
              </a:rPr>
              <a:t>ορούσε</a:t>
            </a:r>
            <a:r>
              <a:rPr lang="en-US" sz="4000" dirty="0">
                <a:latin typeface="Garamond"/>
              </a:rPr>
              <a:t> να </a:t>
            </a:r>
            <a:r>
              <a:rPr lang="en-US" sz="4000" dirty="0" err="1">
                <a:latin typeface="Garamond"/>
              </a:rPr>
              <a:t>κουνάει</a:t>
            </a:r>
            <a:r>
              <a:rPr lang="en-US" sz="4000" dirty="0">
                <a:latin typeface="Garamond"/>
              </a:rPr>
              <a:t> τα </a:t>
            </a:r>
            <a:r>
              <a:rPr lang="en-US" sz="4000" dirty="0" err="1">
                <a:latin typeface="Garamond"/>
              </a:rPr>
              <a:t>χέρι</a:t>
            </a:r>
            <a:r>
              <a:rPr lang="en-US" sz="4000" dirty="0">
                <a:latin typeface="Garamond"/>
              </a:rPr>
              <a:t>α </a:t>
            </a:r>
            <a:r>
              <a:rPr lang="en-US" sz="4000" dirty="0" err="1">
                <a:latin typeface="Garamond"/>
              </a:rPr>
              <a:t>του</a:t>
            </a:r>
            <a:br>
              <a:rPr lang="en-US" sz="4000" dirty="0"/>
            </a:br>
            <a:r>
              <a:rPr lang="en-US" sz="4000" dirty="0">
                <a:latin typeface="Garamond"/>
              </a:rPr>
              <a:t>και </a:t>
            </a:r>
            <a:r>
              <a:rPr lang="en-US" sz="4000" dirty="0" err="1">
                <a:latin typeface="Garamond"/>
              </a:rPr>
              <a:t>το</a:t>
            </a:r>
            <a:r>
              <a:rPr lang="en-US" sz="4000" dirty="0">
                <a:latin typeface="Garamond"/>
              </a:rPr>
              <a:t> </a:t>
            </a:r>
            <a:r>
              <a:rPr lang="en-US" sz="4000" dirty="0" err="1">
                <a:latin typeface="Garamond"/>
              </a:rPr>
              <a:t>κεφάλι</a:t>
            </a:r>
            <a:r>
              <a:rPr lang="en-US" sz="4000" dirty="0">
                <a:latin typeface="Garamond"/>
              </a:rPr>
              <a:t> </a:t>
            </a:r>
            <a:r>
              <a:rPr lang="en-US" sz="4000" dirty="0" err="1">
                <a:latin typeface="Garamond"/>
              </a:rPr>
              <a:t>του.Οι</a:t>
            </a:r>
            <a:r>
              <a:rPr lang="en-US" sz="4000" dirty="0">
                <a:latin typeface="Garamond"/>
              </a:rPr>
              <a:t> </a:t>
            </a:r>
            <a:r>
              <a:rPr lang="en-US" sz="4000" dirty="0" err="1">
                <a:latin typeface="Garamond"/>
              </a:rPr>
              <a:t>μηχ</a:t>
            </a:r>
            <a:r>
              <a:rPr lang="en-US" sz="4000" dirty="0">
                <a:latin typeface="Garamond"/>
              </a:rPr>
              <a:t>α</a:t>
            </a:r>
            <a:r>
              <a:rPr lang="en-US" sz="4000" dirty="0" err="1">
                <a:latin typeface="Garamond"/>
              </a:rPr>
              <a:t>νικοί</a:t>
            </a:r>
            <a:r>
              <a:rPr lang="en-US" sz="4000" dirty="0">
                <a:latin typeface="Garamond"/>
              </a:rPr>
              <a:t> </a:t>
            </a:r>
            <a:r>
              <a:rPr lang="en-US" sz="4000" dirty="0" err="1">
                <a:latin typeface="Garamond"/>
              </a:rPr>
              <a:t>στον</a:t>
            </a:r>
            <a:r>
              <a:rPr lang="en-US" sz="4000" dirty="0">
                <a:latin typeface="Garamond"/>
              </a:rPr>
              <a:t> </a:t>
            </a:r>
            <a:r>
              <a:rPr lang="en-US" sz="4000" dirty="0" err="1">
                <a:latin typeface="Garamond"/>
              </a:rPr>
              <a:t>μεσ</a:t>
            </a:r>
            <a:r>
              <a:rPr lang="en-US" sz="4000" dirty="0">
                <a:latin typeface="Garamond"/>
              </a:rPr>
              <a:t>α</a:t>
            </a:r>
            <a:r>
              <a:rPr lang="en-US" sz="4000" dirty="0" err="1">
                <a:latin typeface="Garamond"/>
              </a:rPr>
              <a:t>ίων</a:t>
            </a:r>
            <a:r>
              <a:rPr lang="en-US" sz="4000" dirty="0">
                <a:latin typeface="Garamond"/>
              </a:rPr>
              <a:t>α </a:t>
            </a:r>
            <a:r>
              <a:rPr lang="en-US" sz="4000" dirty="0" err="1">
                <a:latin typeface="Garamond"/>
              </a:rPr>
              <a:t>έφτι</a:t>
            </a:r>
            <a:r>
              <a:rPr lang="en-US" sz="4000" dirty="0">
                <a:latin typeface="Garamond"/>
              </a:rPr>
              <a:t>α</a:t>
            </a:r>
            <a:r>
              <a:rPr lang="en-US" sz="4000" dirty="0" err="1">
                <a:latin typeface="Garamond"/>
              </a:rPr>
              <a:t>χν</a:t>
            </a:r>
            <a:r>
              <a:rPr lang="en-US" sz="4000" dirty="0">
                <a:latin typeface="Garamond"/>
              </a:rPr>
              <a:t>αν </a:t>
            </a:r>
            <a:r>
              <a:rPr lang="en-US" sz="4000" dirty="0" err="1">
                <a:latin typeface="Garamond"/>
              </a:rPr>
              <a:t>τέτοι</a:t>
            </a:r>
            <a:r>
              <a:rPr lang="en-US" sz="4000" dirty="0">
                <a:latin typeface="Garamond"/>
              </a:rPr>
              <a:t>α </a:t>
            </a:r>
            <a:r>
              <a:rPr lang="en-US" sz="4000" dirty="0" err="1">
                <a:latin typeface="Garamond"/>
              </a:rPr>
              <a:t>μηχ</a:t>
            </a:r>
            <a:r>
              <a:rPr lang="en-US" sz="4000" dirty="0">
                <a:latin typeface="Garamond"/>
              </a:rPr>
              <a:t>α</a:t>
            </a:r>
            <a:r>
              <a:rPr lang="en-US" sz="4000" dirty="0" err="1">
                <a:latin typeface="Garamond"/>
              </a:rPr>
              <a:t>νήμ</a:t>
            </a:r>
            <a:r>
              <a:rPr lang="en-US" sz="4000" dirty="0">
                <a:latin typeface="Garamond"/>
              </a:rPr>
              <a:t>ατα </a:t>
            </a:r>
            <a:r>
              <a:rPr lang="en-US" sz="4000" dirty="0" err="1">
                <a:latin typeface="Garamond"/>
              </a:rPr>
              <a:t>γι</a:t>
            </a:r>
            <a:r>
              <a:rPr lang="en-US" sz="4000" dirty="0">
                <a:latin typeface="Garamond"/>
              </a:rPr>
              <a:t>α να </a:t>
            </a:r>
            <a:r>
              <a:rPr lang="en-US" sz="4000" dirty="0" err="1">
                <a:latin typeface="Garamond"/>
              </a:rPr>
              <a:t>δι</a:t>
            </a:r>
            <a:r>
              <a:rPr lang="en-US" sz="4000" dirty="0">
                <a:latin typeface="Garamond"/>
              </a:rPr>
              <a:t>α</a:t>
            </a:r>
            <a:r>
              <a:rPr lang="en-US" sz="4000" dirty="0" err="1">
                <a:latin typeface="Garamond"/>
              </a:rPr>
              <a:t>σκεδάσουν</a:t>
            </a:r>
            <a:r>
              <a:rPr lang="en-US" sz="4000" dirty="0">
                <a:latin typeface="Garamond"/>
              </a:rPr>
              <a:t> </a:t>
            </a:r>
            <a:r>
              <a:rPr lang="en-US" sz="4000" dirty="0" err="1">
                <a:latin typeface="Garamond"/>
              </a:rPr>
              <a:t>τους</a:t>
            </a:r>
            <a:r>
              <a:rPr lang="en-US" sz="4000" dirty="0">
                <a:latin typeface="Garamond"/>
              </a:rPr>
              <a:t> α</a:t>
            </a:r>
            <a:r>
              <a:rPr lang="en-US" sz="4000" dirty="0" err="1">
                <a:latin typeface="Garamond"/>
              </a:rPr>
              <a:t>νθρό</a:t>
            </a:r>
            <a:r>
              <a:rPr lang="en-US" sz="4000" dirty="0">
                <a:latin typeface="Garamond"/>
              </a:rPr>
              <a:t>π</a:t>
            </a:r>
            <a:r>
              <a:rPr lang="en-US" sz="4000" dirty="0" err="1">
                <a:latin typeface="Garamond"/>
              </a:rPr>
              <a:t>ους</a:t>
            </a:r>
            <a:r>
              <a:rPr lang="en-US" sz="4000" dirty="0">
                <a:latin typeface="Garamond"/>
              </a:rPr>
              <a:t> </a:t>
            </a:r>
            <a:r>
              <a:rPr lang="en-US" sz="4000" dirty="0" err="1">
                <a:latin typeface="Garamond"/>
              </a:rPr>
              <a:t>εκείνης</a:t>
            </a:r>
            <a:r>
              <a:rPr lang="en-US" sz="4000" dirty="0">
                <a:latin typeface="Garamond"/>
              </a:rPr>
              <a:t> </a:t>
            </a:r>
            <a:r>
              <a:rPr lang="en-US" sz="4000" dirty="0" err="1">
                <a:latin typeface="Garamond"/>
              </a:rPr>
              <a:t>της</a:t>
            </a:r>
            <a:r>
              <a:rPr lang="en-US" sz="4000" dirty="0">
                <a:latin typeface="Garamond"/>
              </a:rPr>
              <a:t> επ</a:t>
            </a:r>
            <a:r>
              <a:rPr lang="en-US" sz="4000" dirty="0" err="1">
                <a:latin typeface="Garamond"/>
              </a:rPr>
              <a:t>οχής</a:t>
            </a:r>
            <a:r>
              <a:rPr lang="en-US" sz="4000" dirty="0">
                <a:latin typeface="Garamond"/>
              </a:rPr>
              <a:t>. -12-</a:t>
            </a:r>
            <a:endParaRPr lang="en-US" sz="4000" dirty="0"/>
          </a:p>
        </p:txBody>
      </p:sp>
      <p:pic>
        <p:nvPicPr>
          <p:cNvPr id="15" name="Picture 15" descr="A picture containing armor&#10;&#10;Description automatically generated">
            <a:extLst>
              <a:ext uri="{FF2B5EF4-FFF2-40B4-BE49-F238E27FC236}">
                <a16:creationId xmlns:a16="http://schemas.microsoft.com/office/drawing/2014/main" id="{7AEADB14-952F-83FC-3B26-628D34F5A9C4}"/>
              </a:ext>
            </a:extLst>
          </p:cNvPr>
          <p:cNvPicPr>
            <a:picLocks noGrp="1" noChangeAspect="1"/>
          </p:cNvPicPr>
          <p:nvPr>
            <p:ph type="pic" idx="1"/>
          </p:nvPr>
        </p:nvPicPr>
        <p:blipFill rotWithShape="1">
          <a:blip r:embed="rId3"/>
          <a:srcRect l="9875" r="9875"/>
          <a:stretch/>
        </p:blipFill>
        <p:spPr>
          <a:xfrm>
            <a:off x="5424733" y="1073528"/>
            <a:ext cx="5957038" cy="4893240"/>
          </a:xfrm>
        </p:spPr>
      </p:pic>
    </p:spTree>
    <p:extLst>
      <p:ext uri="{BB962C8B-B14F-4D97-AF65-F5344CB8AC3E}">
        <p14:creationId xmlns:p14="http://schemas.microsoft.com/office/powerpoint/2010/main" val="174694862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mt="50000"/>
          </a:blip>
          <a:srcRect t="1421" r="-1" b="23559"/>
          <a:stretch/>
        </p:blipFill>
        <p:spPr>
          <a:xfrm>
            <a:off x="-41733" y="93955"/>
            <a:ext cx="12188930" cy="6857990"/>
          </a:xfrm>
          <a:prstGeom prst="rect">
            <a:avLst/>
          </a:prstGeom>
        </p:spPr>
      </p:pic>
      <p:sp>
        <p:nvSpPr>
          <p:cNvPr id="2" name="Title 1">
            <a:extLst>
              <a:ext uri="{FF2B5EF4-FFF2-40B4-BE49-F238E27FC236}">
                <a16:creationId xmlns:a16="http://schemas.microsoft.com/office/drawing/2014/main" id="{D6A12B8B-56D6-46BF-92CE-BB2B7CA2231F}"/>
              </a:ext>
            </a:extLst>
          </p:cNvPr>
          <p:cNvSpPr>
            <a:spLocks noGrp="1"/>
          </p:cNvSpPr>
          <p:nvPr>
            <p:ph type="title"/>
          </p:nvPr>
        </p:nvSpPr>
        <p:spPr>
          <a:xfrm>
            <a:off x="537076" y="6313117"/>
            <a:ext cx="3931920" cy="506261"/>
          </a:xfrm>
        </p:spPr>
        <p:txBody>
          <a:bodyPr>
            <a:normAutofit fontScale="90000"/>
          </a:bodyPr>
          <a:lstStyle/>
          <a:p>
            <a:pPr algn="ctr"/>
            <a:r>
              <a:rPr lang="ko-KR" altLang="en-US">
                <a:ea typeface="+mj-lt"/>
                <a:cs typeface="+mj-lt"/>
              </a:rPr>
              <a:t>ㅤ</a:t>
            </a:r>
            <a:endParaRPr lang="en-US">
              <a:ea typeface="+mj-lt"/>
              <a:cs typeface="+mj-lt"/>
            </a:endParaRPr>
          </a:p>
        </p:txBody>
      </p:sp>
      <p:sp>
        <p:nvSpPr>
          <p:cNvPr id="3" name="Subtitle 2">
            <a:extLst>
              <a:ext uri="{FF2B5EF4-FFF2-40B4-BE49-F238E27FC236}">
                <a16:creationId xmlns:a16="http://schemas.microsoft.com/office/drawing/2014/main" id="{75C6BB4F-2EF7-448A-B8B0-F2A019258EAE}"/>
              </a:ext>
            </a:extLst>
          </p:cNvPr>
          <p:cNvSpPr>
            <a:spLocks noGrp="1"/>
          </p:cNvSpPr>
          <p:nvPr>
            <p:ph type="body" sz="half" idx="2"/>
          </p:nvPr>
        </p:nvSpPr>
        <p:spPr>
          <a:xfrm>
            <a:off x="255240" y="992270"/>
            <a:ext cx="4735673" cy="5645521"/>
          </a:xfrm>
        </p:spPr>
        <p:txBody>
          <a:bodyPr vert="horz" lIns="0" tIns="0" rIns="0" bIns="0" rtlCol="0" anchor="t">
            <a:normAutofit/>
          </a:bodyPr>
          <a:lstStyle/>
          <a:p>
            <a:pPr algn="ctr"/>
            <a:br>
              <a:rPr lang="en-US" sz="2800" dirty="0">
                <a:latin typeface="Garamond"/>
              </a:rPr>
            </a:br>
            <a:r>
              <a:rPr lang="en-US" sz="2800" dirty="0">
                <a:latin typeface="Garamond"/>
              </a:rPr>
              <a:t>O Thomas Edison </a:t>
            </a:r>
            <a:br>
              <a:rPr lang="en-US" sz="2800" dirty="0">
                <a:latin typeface="Garamond"/>
              </a:rPr>
            </a:br>
            <a:br>
              <a:rPr lang="en-US" sz="2800" dirty="0">
                <a:latin typeface="Garamond"/>
              </a:rPr>
            </a:br>
            <a:br>
              <a:rPr lang="en-US" sz="2800" dirty="0">
                <a:latin typeface="Garamond"/>
              </a:rPr>
            </a:br>
            <a:r>
              <a:rPr lang="en-US" sz="2800" dirty="0" err="1">
                <a:latin typeface="Garamond"/>
              </a:rPr>
              <a:t>Στο</a:t>
            </a:r>
            <a:r>
              <a:rPr lang="en-US" sz="2800" dirty="0">
                <a:latin typeface="Garamond"/>
              </a:rPr>
              <a:t> 1877 ο Thomas Edison, </a:t>
            </a:r>
            <a:r>
              <a:rPr lang="en-US" sz="2800" dirty="0" err="1">
                <a:latin typeface="Garamond"/>
              </a:rPr>
              <a:t>έν</a:t>
            </a:r>
            <a:r>
              <a:rPr lang="en-US" sz="2800" dirty="0">
                <a:latin typeface="Garamond"/>
              </a:rPr>
              <a:t>ας από </a:t>
            </a:r>
            <a:r>
              <a:rPr lang="en-US" sz="2800" dirty="0" err="1">
                <a:latin typeface="Garamond"/>
              </a:rPr>
              <a:t>τους</a:t>
            </a:r>
            <a:r>
              <a:rPr lang="en-US" sz="2800" dirty="0">
                <a:latin typeface="Garamond"/>
              </a:rPr>
              <a:t> κα</a:t>
            </a:r>
            <a:r>
              <a:rPr lang="en-US" sz="2800" dirty="0" err="1">
                <a:latin typeface="Garamond"/>
              </a:rPr>
              <a:t>λύτερους</a:t>
            </a:r>
            <a:r>
              <a:rPr lang="en-US" sz="2800" dirty="0">
                <a:latin typeface="Garamond"/>
              </a:rPr>
              <a:t> </a:t>
            </a:r>
            <a:r>
              <a:rPr lang="en-US" sz="2800" dirty="0" err="1">
                <a:latin typeface="Garamond"/>
              </a:rPr>
              <a:t>εφευρέτες</a:t>
            </a:r>
            <a:r>
              <a:rPr lang="en-US" sz="2800" dirty="0">
                <a:latin typeface="Garamond"/>
              </a:rPr>
              <a:t> </a:t>
            </a:r>
            <a:r>
              <a:rPr lang="en-US" sz="2800" dirty="0" err="1">
                <a:latin typeface="Garamond"/>
              </a:rPr>
              <a:t>στην</a:t>
            </a:r>
            <a:r>
              <a:rPr lang="en-US" sz="2800" dirty="0">
                <a:latin typeface="Garamond"/>
              </a:rPr>
              <a:t> </a:t>
            </a:r>
            <a:r>
              <a:rPr lang="en-US" sz="2800" dirty="0" err="1">
                <a:latin typeface="Garamond"/>
              </a:rPr>
              <a:t>Αμερική</a:t>
            </a:r>
            <a:r>
              <a:rPr lang="en-US" sz="2800" dirty="0">
                <a:latin typeface="Garamond"/>
              </a:rPr>
              <a:t> </a:t>
            </a:r>
            <a:r>
              <a:rPr lang="en-US" sz="2800" dirty="0" err="1">
                <a:latin typeface="Garamond"/>
              </a:rPr>
              <a:t>έφτι</a:t>
            </a:r>
            <a:r>
              <a:rPr lang="en-US" sz="2800" dirty="0">
                <a:latin typeface="Garamond"/>
              </a:rPr>
              <a:t>α</a:t>
            </a:r>
            <a:r>
              <a:rPr lang="en-US" sz="2800" dirty="0" err="1">
                <a:latin typeface="Garamond"/>
              </a:rPr>
              <a:t>ξε</a:t>
            </a:r>
            <a:r>
              <a:rPr lang="en-US" sz="2800" dirty="0">
                <a:latin typeface="Garamond"/>
              </a:rPr>
              <a:t> </a:t>
            </a:r>
            <a:br>
              <a:rPr lang="en-US" dirty="0"/>
            </a:br>
            <a:r>
              <a:rPr lang="en-US" sz="2800" dirty="0" err="1">
                <a:latin typeface="Garamond"/>
              </a:rPr>
              <a:t>έν</a:t>
            </a:r>
            <a:r>
              <a:rPr lang="en-US" sz="2800" dirty="0">
                <a:latin typeface="Garamond"/>
              </a:rPr>
              <a:t>α </a:t>
            </a:r>
            <a:r>
              <a:rPr lang="en-US" sz="2800" dirty="0" err="1">
                <a:latin typeface="Garamond"/>
              </a:rPr>
              <a:t>ρομ</a:t>
            </a:r>
            <a:r>
              <a:rPr lang="en-US" sz="2800" dirty="0">
                <a:latin typeface="Garamond"/>
              </a:rPr>
              <a:t>π</a:t>
            </a:r>
            <a:r>
              <a:rPr lang="en-US" sz="2800" dirty="0" err="1">
                <a:latin typeface="Garamond"/>
              </a:rPr>
              <a:t>ότ</a:t>
            </a:r>
            <a:r>
              <a:rPr lang="en-US" sz="2800" dirty="0">
                <a:latin typeface="Garamond"/>
              </a:rPr>
              <a:t> π</a:t>
            </a:r>
            <a:r>
              <a:rPr lang="en-US" sz="2800" dirty="0" err="1">
                <a:latin typeface="Garamond"/>
              </a:rPr>
              <a:t>ου</a:t>
            </a:r>
            <a:r>
              <a:rPr lang="en-US" sz="2800" dirty="0">
                <a:latin typeface="Garamond"/>
              </a:rPr>
              <a:t> </a:t>
            </a:r>
            <a:r>
              <a:rPr lang="en-US" sz="2800" dirty="0" err="1">
                <a:latin typeface="Garamond"/>
              </a:rPr>
              <a:t>τρ</a:t>
            </a:r>
            <a:r>
              <a:rPr lang="en-US" sz="2800" dirty="0">
                <a:latin typeface="Garamond"/>
              </a:rPr>
              <a:t>α</a:t>
            </a:r>
            <a:r>
              <a:rPr lang="en-US" sz="2800" dirty="0" err="1">
                <a:latin typeface="Garamond"/>
              </a:rPr>
              <a:t>γουδούσε</a:t>
            </a:r>
            <a:r>
              <a:rPr lang="en-US" sz="2800" dirty="0">
                <a:latin typeface="Garamond"/>
              </a:rPr>
              <a:t> </a:t>
            </a:r>
            <a:r>
              <a:rPr lang="en-US" sz="2800" dirty="0" err="1">
                <a:latin typeface="Garamond"/>
              </a:rPr>
              <a:t>τρ</a:t>
            </a:r>
            <a:r>
              <a:rPr lang="en-US" sz="2800" dirty="0">
                <a:latin typeface="Garamond"/>
              </a:rPr>
              <a:t>α-</a:t>
            </a:r>
            <a:br>
              <a:rPr lang="en-US" dirty="0"/>
            </a:br>
            <a:r>
              <a:rPr lang="en-US" sz="2800" dirty="0" err="1">
                <a:latin typeface="Garamond"/>
              </a:rPr>
              <a:t>γούδι</a:t>
            </a:r>
            <a:r>
              <a:rPr lang="en-US" sz="2800" dirty="0">
                <a:latin typeface="Garamond"/>
              </a:rPr>
              <a:t>α </a:t>
            </a:r>
            <a:r>
              <a:rPr lang="en-US" sz="2800" dirty="0" err="1">
                <a:latin typeface="Garamond"/>
              </a:rPr>
              <a:t>γι</a:t>
            </a:r>
            <a:r>
              <a:rPr lang="en-US" sz="2800" dirty="0">
                <a:latin typeface="Garamond"/>
              </a:rPr>
              <a:t>α </a:t>
            </a:r>
            <a:r>
              <a:rPr lang="en-US" sz="2800" dirty="0" err="1">
                <a:latin typeface="Garamond"/>
              </a:rPr>
              <a:t>μικρά</a:t>
            </a:r>
            <a:r>
              <a:rPr lang="en-US" sz="2800" dirty="0">
                <a:latin typeface="Garamond"/>
              </a:rPr>
              <a:t> πα</a:t>
            </a:r>
            <a:r>
              <a:rPr lang="en-US" sz="2800" dirty="0" err="1">
                <a:latin typeface="Garamond"/>
              </a:rPr>
              <a:t>ιδιά</a:t>
            </a:r>
            <a:r>
              <a:rPr lang="en-US" sz="2800" dirty="0">
                <a:latin typeface="Garamond"/>
              </a:rPr>
              <a:t>.</a:t>
            </a:r>
            <a:endParaRPr lang="en-US" sz="2800" dirty="0">
              <a:ea typeface="+mn-lt"/>
              <a:cs typeface="+mn-lt"/>
            </a:endParaRPr>
          </a:p>
          <a:p>
            <a:pPr algn="ctr"/>
            <a:r>
              <a:rPr lang="en-US" sz="2800" dirty="0">
                <a:latin typeface="Garamond"/>
                <a:ea typeface="+mn-lt"/>
                <a:cs typeface="+mn-lt"/>
              </a:rPr>
              <a:t>-13-</a:t>
            </a:r>
          </a:p>
          <a:p>
            <a:pPr algn="ctr"/>
            <a:endParaRPr lang="en-US" sz="2800" dirty="0">
              <a:latin typeface="Garamond"/>
            </a:endParaRPr>
          </a:p>
        </p:txBody>
      </p:sp>
      <p:pic>
        <p:nvPicPr>
          <p:cNvPr id="7" name="Picture 7" descr="A picture containing person, toy&#10;&#10;Description automatically generated">
            <a:extLst>
              <a:ext uri="{FF2B5EF4-FFF2-40B4-BE49-F238E27FC236}">
                <a16:creationId xmlns:a16="http://schemas.microsoft.com/office/drawing/2014/main" id="{8C52620F-1BB1-CD69-BC17-C808A1AEE5F6}"/>
              </a:ext>
            </a:extLst>
          </p:cNvPr>
          <p:cNvPicPr>
            <a:picLocks noGrp="1" noChangeAspect="1"/>
          </p:cNvPicPr>
          <p:nvPr>
            <p:ph type="pic" idx="1"/>
          </p:nvPr>
        </p:nvPicPr>
        <p:blipFill rotWithShape="1">
          <a:blip r:embed="rId3"/>
          <a:srcRect t="7459" b="7459"/>
          <a:stretch/>
        </p:blipFill>
        <p:spPr>
          <a:xfrm>
            <a:off x="5862181" y="886611"/>
            <a:ext cx="5540679" cy="5095218"/>
          </a:xfrm>
        </p:spPr>
      </p:pic>
    </p:spTree>
    <p:extLst>
      <p:ext uri="{BB962C8B-B14F-4D97-AF65-F5344CB8AC3E}">
        <p14:creationId xmlns:p14="http://schemas.microsoft.com/office/powerpoint/2010/main" val="259251866"/>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mt="50000"/>
          </a:blip>
          <a:srcRect t="1421" r="-1" b="23559"/>
          <a:stretch/>
        </p:blipFill>
        <p:spPr>
          <a:xfrm>
            <a:off x="20" y="10"/>
            <a:ext cx="12188930" cy="6857990"/>
          </a:xfrm>
          <a:prstGeom prst="rect">
            <a:avLst/>
          </a:prstGeom>
        </p:spPr>
      </p:pic>
      <p:sp>
        <p:nvSpPr>
          <p:cNvPr id="2" name="Title 1">
            <a:extLst>
              <a:ext uri="{FF2B5EF4-FFF2-40B4-BE49-F238E27FC236}">
                <a16:creationId xmlns:a16="http://schemas.microsoft.com/office/drawing/2014/main" id="{D6A12B8B-56D6-46BF-92CE-BB2B7CA2231F}"/>
              </a:ext>
            </a:extLst>
          </p:cNvPr>
          <p:cNvSpPr>
            <a:spLocks noGrp="1"/>
          </p:cNvSpPr>
          <p:nvPr>
            <p:ph type="title"/>
          </p:nvPr>
        </p:nvSpPr>
        <p:spPr>
          <a:xfrm>
            <a:off x="839788" y="457200"/>
            <a:ext cx="3931920" cy="939800"/>
          </a:xfrm>
        </p:spPr>
        <p:txBody>
          <a:bodyPr>
            <a:normAutofit/>
          </a:bodyPr>
          <a:lstStyle/>
          <a:p>
            <a:pPr algn="ctr"/>
            <a:r>
              <a:rPr lang="en-US" sz="4000" dirty="0">
                <a:latin typeface="Garamond"/>
                <a:ea typeface="Batang"/>
              </a:rPr>
              <a:t>Η Ameca</a:t>
            </a:r>
          </a:p>
        </p:txBody>
      </p:sp>
      <p:pic>
        <p:nvPicPr>
          <p:cNvPr id="6" name="Picture 6" descr="A picture containing person&#10;&#10;Description automatically generated">
            <a:extLst>
              <a:ext uri="{FF2B5EF4-FFF2-40B4-BE49-F238E27FC236}">
                <a16:creationId xmlns:a16="http://schemas.microsoft.com/office/drawing/2014/main" id="{6B1F64CC-CB9B-97BB-9257-650A9FA22D98}"/>
              </a:ext>
            </a:extLst>
          </p:cNvPr>
          <p:cNvPicPr>
            <a:picLocks noGrp="1" noChangeAspect="1"/>
          </p:cNvPicPr>
          <p:nvPr>
            <p:ph type="pic" idx="1"/>
          </p:nvPr>
        </p:nvPicPr>
        <p:blipFill rotWithShape="1">
          <a:blip r:embed="rId3"/>
          <a:srcRect l="18960" r="18960"/>
          <a:stretch/>
        </p:blipFill>
        <p:spPr>
          <a:xfrm>
            <a:off x="5293360" y="1040153"/>
            <a:ext cx="5959383" cy="4713921"/>
          </a:xfrm>
        </p:spPr>
      </p:pic>
      <p:sp>
        <p:nvSpPr>
          <p:cNvPr id="5" name="Content Placeholder 4">
            <a:extLst>
              <a:ext uri="{FF2B5EF4-FFF2-40B4-BE49-F238E27FC236}">
                <a16:creationId xmlns:a16="http://schemas.microsoft.com/office/drawing/2014/main" id="{16E41ADD-16A7-4996-B60E-3641D04BED38}"/>
              </a:ext>
            </a:extLst>
          </p:cNvPr>
          <p:cNvSpPr>
            <a:spLocks noGrp="1"/>
          </p:cNvSpPr>
          <p:nvPr>
            <p:ph type="body" sz="half" idx="2"/>
          </p:nvPr>
        </p:nvSpPr>
        <p:spPr>
          <a:xfrm>
            <a:off x="839788" y="1579880"/>
            <a:ext cx="3931920" cy="4400296"/>
          </a:xfrm>
        </p:spPr>
        <p:txBody>
          <a:bodyPr vert="horz" lIns="91440" tIns="45720" rIns="91440" bIns="45720" rtlCol="0" anchor="t">
            <a:normAutofit fontScale="70000" lnSpcReduction="20000"/>
          </a:bodyPr>
          <a:lstStyle/>
          <a:p>
            <a:r>
              <a:rPr lang="en-US" dirty="0">
                <a:latin typeface="Garamond"/>
              </a:rPr>
              <a:t>Η Ameca </a:t>
            </a:r>
            <a:r>
              <a:rPr lang="en-US" dirty="0" err="1">
                <a:latin typeface="Garamond"/>
              </a:rPr>
              <a:t>είν</a:t>
            </a:r>
            <a:r>
              <a:rPr lang="en-US" dirty="0">
                <a:latin typeface="Garamond"/>
              </a:rPr>
              <a:t>αι </a:t>
            </a:r>
            <a:r>
              <a:rPr lang="en-US" dirty="0" err="1">
                <a:latin typeface="Garamond"/>
              </a:rPr>
              <a:t>το</a:t>
            </a:r>
            <a:r>
              <a:rPr lang="en-US" dirty="0">
                <a:latin typeface="Garamond"/>
              </a:rPr>
              <a:t> π</a:t>
            </a:r>
            <a:r>
              <a:rPr lang="en-US" dirty="0" err="1">
                <a:latin typeface="Garamond"/>
              </a:rPr>
              <a:t>ιο</a:t>
            </a:r>
            <a:r>
              <a:rPr lang="en-US" dirty="0">
                <a:latin typeface="Garamond"/>
              </a:rPr>
              <a:t> π</a:t>
            </a:r>
            <a:r>
              <a:rPr lang="en-US" dirty="0" err="1">
                <a:latin typeface="Garamond"/>
              </a:rPr>
              <a:t>ρόσ</a:t>
            </a:r>
            <a:r>
              <a:rPr lang="en-US" dirty="0">
                <a:latin typeface="Garamond"/>
              </a:rPr>
              <a:t>βα</a:t>
            </a:r>
            <a:r>
              <a:rPr lang="en-US" dirty="0" err="1">
                <a:latin typeface="Garamond"/>
              </a:rPr>
              <a:t>το</a:t>
            </a:r>
            <a:r>
              <a:rPr lang="en-US" dirty="0">
                <a:latin typeface="Garamond"/>
              </a:rPr>
              <a:t> </a:t>
            </a:r>
            <a:r>
              <a:rPr lang="en-US" dirty="0" err="1">
                <a:latin typeface="Garamond"/>
              </a:rPr>
              <a:t>ρομ</a:t>
            </a:r>
            <a:r>
              <a:rPr lang="en-US" dirty="0">
                <a:latin typeface="Garamond"/>
              </a:rPr>
              <a:t>π</a:t>
            </a:r>
            <a:r>
              <a:rPr lang="en-US" dirty="0" err="1">
                <a:latin typeface="Garamond"/>
              </a:rPr>
              <a:t>ότ.Η</a:t>
            </a:r>
            <a:r>
              <a:rPr lang="en-US" dirty="0">
                <a:latin typeface="Garamond"/>
              </a:rPr>
              <a:t> Ameca α</a:t>
            </a:r>
            <a:r>
              <a:rPr lang="en-US" dirty="0" err="1">
                <a:latin typeface="Garamond"/>
              </a:rPr>
              <a:t>ντιδρά</a:t>
            </a:r>
            <a:r>
              <a:rPr lang="en-US" dirty="0">
                <a:latin typeface="Garamond"/>
              </a:rPr>
              <a:t> σαν </a:t>
            </a:r>
            <a:r>
              <a:rPr lang="en-US" dirty="0" err="1">
                <a:latin typeface="Garamond"/>
              </a:rPr>
              <a:t>έν</a:t>
            </a:r>
            <a:r>
              <a:rPr lang="en-US" dirty="0">
                <a:latin typeface="Garamond"/>
              </a:rPr>
              <a:t>αν κα</a:t>
            </a:r>
            <a:r>
              <a:rPr lang="en-US" dirty="0" err="1">
                <a:latin typeface="Garamond"/>
              </a:rPr>
              <a:t>νονικό</a:t>
            </a:r>
            <a:r>
              <a:rPr lang="en-US" dirty="0">
                <a:latin typeface="Garamond"/>
              </a:rPr>
              <a:t> </a:t>
            </a:r>
            <a:r>
              <a:rPr lang="en-US" dirty="0" err="1">
                <a:latin typeface="Garamond"/>
              </a:rPr>
              <a:t>άνθρω</a:t>
            </a:r>
            <a:r>
              <a:rPr lang="en-US" dirty="0">
                <a:latin typeface="Garamond"/>
              </a:rPr>
              <a:t>π</a:t>
            </a:r>
            <a:r>
              <a:rPr lang="en-US" dirty="0" err="1">
                <a:latin typeface="Garamond"/>
              </a:rPr>
              <a:t>ο.Γι</a:t>
            </a:r>
            <a:r>
              <a:rPr lang="en-US" dirty="0">
                <a:latin typeface="Garamond"/>
              </a:rPr>
              <a:t>α πα</a:t>
            </a:r>
            <a:r>
              <a:rPr lang="en-US" dirty="0" err="1">
                <a:latin typeface="Garamond"/>
              </a:rPr>
              <a:t>ράδειγμ</a:t>
            </a:r>
            <a:r>
              <a:rPr lang="en-US" dirty="0">
                <a:latin typeface="Garamond"/>
              </a:rPr>
              <a:t>α, </a:t>
            </a:r>
            <a:r>
              <a:rPr lang="en-US" dirty="0" err="1">
                <a:latin typeface="Garamond"/>
              </a:rPr>
              <a:t>ότ</a:t>
            </a:r>
            <a:r>
              <a:rPr lang="en-US" dirty="0">
                <a:latin typeface="Garamond"/>
              </a:rPr>
              <a:t>αν </a:t>
            </a:r>
            <a:r>
              <a:rPr lang="en-US" dirty="0" err="1">
                <a:latin typeface="Garamond"/>
              </a:rPr>
              <a:t>δημιουργός</a:t>
            </a:r>
            <a:r>
              <a:rPr lang="en-US" dirty="0">
                <a:latin typeface="Garamond"/>
              </a:rPr>
              <a:t> </a:t>
            </a:r>
            <a:r>
              <a:rPr lang="en-US" dirty="0" err="1">
                <a:latin typeface="Garamond"/>
              </a:rPr>
              <a:t>του</a:t>
            </a:r>
            <a:r>
              <a:rPr lang="en-US" dirty="0">
                <a:latin typeface="Garamond"/>
              </a:rPr>
              <a:t> </a:t>
            </a:r>
            <a:r>
              <a:rPr lang="en-US" dirty="0" err="1">
                <a:latin typeface="Garamond"/>
              </a:rPr>
              <a:t>ρομ</a:t>
            </a:r>
            <a:r>
              <a:rPr lang="en-US" dirty="0">
                <a:latin typeface="Garamond"/>
              </a:rPr>
              <a:t>π</a:t>
            </a:r>
            <a:r>
              <a:rPr lang="en-US" dirty="0" err="1">
                <a:latin typeface="Garamond"/>
              </a:rPr>
              <a:t>ότ</a:t>
            </a:r>
            <a:r>
              <a:rPr lang="en-US" dirty="0">
                <a:latin typeface="Garamond"/>
              </a:rPr>
              <a:t> </a:t>
            </a:r>
            <a:r>
              <a:rPr lang="en-US" dirty="0" err="1">
                <a:latin typeface="Garamond"/>
              </a:rPr>
              <a:t>το</a:t>
            </a:r>
            <a:r>
              <a:rPr lang="en-US" dirty="0">
                <a:latin typeface="Garamond"/>
              </a:rPr>
              <a:t> π</a:t>
            </a:r>
            <a:r>
              <a:rPr lang="en-US" dirty="0" err="1">
                <a:latin typeface="Garamond"/>
              </a:rPr>
              <a:t>λησί</a:t>
            </a:r>
            <a:r>
              <a:rPr lang="en-US" dirty="0">
                <a:latin typeface="Garamond"/>
              </a:rPr>
              <a:t>α</a:t>
            </a:r>
            <a:r>
              <a:rPr lang="en-US" dirty="0" err="1">
                <a:latin typeface="Garamond"/>
              </a:rPr>
              <a:t>σε</a:t>
            </a:r>
            <a:r>
              <a:rPr lang="en-US" dirty="0">
                <a:latin typeface="Garamond"/>
              </a:rPr>
              <a:t> </a:t>
            </a:r>
            <a:r>
              <a:rPr lang="en-US" dirty="0" err="1">
                <a:latin typeface="Garamond"/>
              </a:rPr>
              <a:t>με</a:t>
            </a:r>
            <a:r>
              <a:rPr lang="en-US" dirty="0">
                <a:latin typeface="Garamond"/>
              </a:rPr>
              <a:t> </a:t>
            </a:r>
            <a:r>
              <a:rPr lang="en-US" dirty="0" err="1">
                <a:latin typeface="Garamond"/>
              </a:rPr>
              <a:t>το</a:t>
            </a:r>
            <a:r>
              <a:rPr lang="en-US" dirty="0">
                <a:latin typeface="Garamond"/>
              </a:rPr>
              <a:t> </a:t>
            </a:r>
            <a:r>
              <a:rPr lang="en-US" dirty="0" err="1">
                <a:latin typeface="Garamond"/>
              </a:rPr>
              <a:t>δάχτυ</a:t>
            </a:r>
            <a:r>
              <a:rPr lang="en-US" dirty="0">
                <a:latin typeface="Garamond"/>
              </a:rPr>
              <a:t>- </a:t>
            </a:r>
            <a:r>
              <a:rPr lang="en-US" dirty="0" err="1">
                <a:latin typeface="Garamond"/>
              </a:rPr>
              <a:t>λο</a:t>
            </a:r>
            <a:r>
              <a:rPr lang="en-US" dirty="0">
                <a:latin typeface="Garamond"/>
              </a:rPr>
              <a:t> </a:t>
            </a:r>
            <a:r>
              <a:rPr lang="en-US" dirty="0" err="1">
                <a:latin typeface="Garamond"/>
              </a:rPr>
              <a:t>του</a:t>
            </a:r>
            <a:r>
              <a:rPr lang="en-US" dirty="0">
                <a:latin typeface="Garamond"/>
              </a:rPr>
              <a:t> </a:t>
            </a:r>
            <a:r>
              <a:rPr lang="en-US" dirty="0" err="1">
                <a:latin typeface="Garamond"/>
              </a:rPr>
              <a:t>τον</a:t>
            </a:r>
            <a:r>
              <a:rPr lang="en-US" dirty="0">
                <a:latin typeface="Garamond"/>
              </a:rPr>
              <a:t> </a:t>
            </a:r>
            <a:r>
              <a:rPr lang="en-US" dirty="0" err="1">
                <a:latin typeface="Garamond"/>
              </a:rPr>
              <a:t>στ</a:t>
            </a:r>
            <a:r>
              <a:rPr lang="en-US" dirty="0">
                <a:latin typeface="Garamond"/>
              </a:rPr>
              <a:t>α</a:t>
            </a:r>
            <a:r>
              <a:rPr lang="en-US" dirty="0" err="1">
                <a:latin typeface="Garamond"/>
              </a:rPr>
              <a:t>μάτησε</a:t>
            </a:r>
            <a:r>
              <a:rPr lang="en-US" dirty="0">
                <a:latin typeface="Garamond"/>
              </a:rPr>
              <a:t> επ</a:t>
            </a:r>
            <a:r>
              <a:rPr lang="en-US" dirty="0" err="1">
                <a:latin typeface="Garamond"/>
              </a:rPr>
              <a:t>ειδή</a:t>
            </a:r>
            <a:r>
              <a:rPr lang="en-US" dirty="0">
                <a:latin typeface="Garamond"/>
              </a:rPr>
              <a:t> </a:t>
            </a:r>
            <a:r>
              <a:rPr lang="el" dirty="0">
                <a:latin typeface="Garamond"/>
              </a:rPr>
              <a:t>εισέβαλε στον προσωπικό χώρο του </a:t>
            </a:r>
            <a:r>
              <a:rPr lang="el" dirty="0" err="1">
                <a:latin typeface="Garamond"/>
              </a:rPr>
              <a:t>ρομπότ.Άλλα</a:t>
            </a:r>
            <a:r>
              <a:rPr lang="el" dirty="0">
                <a:latin typeface="Garamond"/>
              </a:rPr>
              <a:t> όπως είπε και ο δημιουργός της μπορεί να το </a:t>
            </a:r>
            <a:r>
              <a:rPr lang="el" dirty="0" err="1">
                <a:latin typeface="Garamond"/>
              </a:rPr>
              <a:t>συνηθίσει.Η</a:t>
            </a:r>
            <a:r>
              <a:rPr lang="el" dirty="0">
                <a:latin typeface="Garamond"/>
              </a:rPr>
              <a:t> </a:t>
            </a:r>
            <a:r>
              <a:rPr lang="el" dirty="0" err="1">
                <a:latin typeface="Garamond"/>
              </a:rPr>
              <a:t>Ameca</a:t>
            </a:r>
            <a:r>
              <a:rPr lang="el" dirty="0">
                <a:latin typeface="Garamond"/>
              </a:rPr>
              <a:t> όμως, δεν μπορεί να </a:t>
            </a:r>
            <a:r>
              <a:rPr lang="el" dirty="0" err="1">
                <a:latin typeface="Garamond"/>
              </a:rPr>
              <a:t>περπατίσει</a:t>
            </a:r>
            <a:r>
              <a:rPr lang="el" dirty="0">
                <a:latin typeface="Garamond"/>
              </a:rPr>
              <a:t>.  </a:t>
            </a:r>
            <a:br>
              <a:rPr lang="el" dirty="0">
                <a:latin typeface="Garamond"/>
              </a:rPr>
            </a:br>
            <a:r>
              <a:rPr lang="el" dirty="0">
                <a:latin typeface="Garamond"/>
              </a:rPr>
              <a:t>-14-</a:t>
            </a:r>
          </a:p>
        </p:txBody>
      </p:sp>
    </p:spTree>
    <p:extLst>
      <p:ext uri="{BB962C8B-B14F-4D97-AF65-F5344CB8AC3E}">
        <p14:creationId xmlns:p14="http://schemas.microsoft.com/office/powerpoint/2010/main" val="1896208797"/>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blip>
          <a:srcRect t="1421" r="-1" b="23559"/>
          <a:stretch/>
        </p:blipFill>
        <p:spPr>
          <a:xfrm>
            <a:off x="20" y="10"/>
            <a:ext cx="12188930" cy="6857990"/>
          </a:xfrm>
          <a:prstGeom prst="rect">
            <a:avLst/>
          </a:prstGeom>
        </p:spPr>
      </p:pic>
      <p:sp>
        <p:nvSpPr>
          <p:cNvPr id="15" name="Rectangle 14">
            <a:extLst>
              <a:ext uri="{FF2B5EF4-FFF2-40B4-BE49-F238E27FC236}">
                <a16:creationId xmlns:a16="http://schemas.microsoft.com/office/drawing/2014/main" id="{8F51725E-A483-43B2-A6F2-C44F502F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F6E80C8-3505-8B9F-02ED-201B02556CC9}"/>
              </a:ext>
            </a:extLst>
          </p:cNvPr>
          <p:cNvSpPr>
            <a:spLocks noGrp="1"/>
          </p:cNvSpPr>
          <p:nvPr>
            <p:ph type="title"/>
          </p:nvPr>
        </p:nvSpPr>
        <p:spPr>
          <a:xfrm>
            <a:off x="1524000" y="1122363"/>
            <a:ext cx="9144000" cy="3063240"/>
          </a:xfrm>
        </p:spPr>
        <p:txBody>
          <a:bodyPr vert="horz" lIns="91440" tIns="45720" rIns="91440" bIns="45720" rtlCol="0" anchor="b">
            <a:normAutofit fontScale="90000"/>
          </a:bodyPr>
          <a:lstStyle/>
          <a:p>
            <a:pPr>
              <a:lnSpc>
                <a:spcPct val="90000"/>
              </a:lnSpc>
            </a:pPr>
            <a:r>
              <a:rPr lang="en-US" sz="3500" dirty="0">
                <a:solidFill>
                  <a:schemeClr val="bg1"/>
                </a:solidFill>
                <a:latin typeface="Garamond"/>
              </a:rPr>
              <a:t>Τα </a:t>
            </a:r>
            <a:r>
              <a:rPr lang="en-US" sz="3500" dirty="0" err="1">
                <a:solidFill>
                  <a:schemeClr val="bg1"/>
                </a:solidFill>
                <a:latin typeface="Garamond"/>
              </a:rPr>
              <a:t>ρομ</a:t>
            </a:r>
            <a:r>
              <a:rPr lang="en-US" sz="3500" dirty="0">
                <a:solidFill>
                  <a:schemeClr val="bg1"/>
                </a:solidFill>
                <a:latin typeface="Garamond"/>
              </a:rPr>
              <a:t>π</a:t>
            </a:r>
            <a:r>
              <a:rPr lang="en-US" sz="3500" dirty="0" err="1">
                <a:solidFill>
                  <a:schemeClr val="bg1"/>
                </a:solidFill>
                <a:latin typeface="Garamond"/>
              </a:rPr>
              <a:t>ότ</a:t>
            </a:r>
            <a:r>
              <a:rPr lang="en-US" sz="3500" dirty="0">
                <a:solidFill>
                  <a:schemeClr val="bg1"/>
                </a:solidFill>
                <a:latin typeface="Garamond"/>
              </a:rPr>
              <a:t> και τα </a:t>
            </a:r>
            <a:r>
              <a:rPr lang="en-US" sz="3500" dirty="0" err="1">
                <a:solidFill>
                  <a:schemeClr val="bg1"/>
                </a:solidFill>
                <a:latin typeface="Garamond"/>
              </a:rPr>
              <a:t>μηχ</a:t>
            </a:r>
            <a:r>
              <a:rPr lang="en-US" sz="3500" dirty="0">
                <a:solidFill>
                  <a:schemeClr val="bg1"/>
                </a:solidFill>
                <a:latin typeface="Garamond"/>
              </a:rPr>
              <a:t>α</a:t>
            </a:r>
            <a:r>
              <a:rPr lang="en-US" sz="3500" dirty="0" err="1">
                <a:solidFill>
                  <a:schemeClr val="bg1"/>
                </a:solidFill>
                <a:latin typeface="Garamond"/>
              </a:rPr>
              <a:t>νήμ</a:t>
            </a:r>
            <a:r>
              <a:rPr lang="en-US" sz="3500" dirty="0">
                <a:solidFill>
                  <a:schemeClr val="bg1"/>
                </a:solidFill>
                <a:latin typeface="Garamond"/>
              </a:rPr>
              <a:t>ατα </a:t>
            </a:r>
            <a:r>
              <a:rPr lang="en-US" sz="3500" dirty="0" err="1">
                <a:solidFill>
                  <a:schemeClr val="bg1"/>
                </a:solidFill>
                <a:latin typeface="Garamond"/>
              </a:rPr>
              <a:t>γενικά</a:t>
            </a:r>
            <a:r>
              <a:rPr lang="en-US" sz="3500" dirty="0">
                <a:solidFill>
                  <a:schemeClr val="bg1"/>
                </a:solidFill>
                <a:latin typeface="Garamond"/>
              </a:rPr>
              <a:t> επ</a:t>
            </a:r>
            <a:r>
              <a:rPr lang="en-US" sz="3500" dirty="0" err="1">
                <a:solidFill>
                  <a:schemeClr val="bg1"/>
                </a:solidFill>
                <a:latin typeface="Garamond"/>
              </a:rPr>
              <a:t>ιρέ</a:t>
            </a:r>
            <a:r>
              <a:rPr lang="en-US" sz="3500" dirty="0">
                <a:solidFill>
                  <a:schemeClr val="bg1"/>
                </a:solidFill>
                <a:latin typeface="Garamond"/>
              </a:rPr>
              <a:t>ασαν </a:t>
            </a:r>
            <a:r>
              <a:rPr lang="en-US" sz="3500" dirty="0" err="1">
                <a:solidFill>
                  <a:schemeClr val="bg1"/>
                </a:solidFill>
                <a:latin typeface="Garamond"/>
              </a:rPr>
              <a:t>την</a:t>
            </a:r>
            <a:r>
              <a:rPr lang="en-US" sz="3500" dirty="0">
                <a:solidFill>
                  <a:schemeClr val="bg1"/>
                </a:solidFill>
                <a:latin typeface="Garamond"/>
              </a:rPr>
              <a:t> </a:t>
            </a:r>
            <a:r>
              <a:rPr lang="en-US" sz="3500" dirty="0" err="1">
                <a:solidFill>
                  <a:schemeClr val="bg1"/>
                </a:solidFill>
                <a:latin typeface="Garamond"/>
              </a:rPr>
              <a:t>ζωή</a:t>
            </a:r>
            <a:r>
              <a:rPr lang="en-US" sz="3500" dirty="0">
                <a:solidFill>
                  <a:schemeClr val="bg1"/>
                </a:solidFill>
                <a:latin typeface="Garamond"/>
              </a:rPr>
              <a:t> </a:t>
            </a:r>
            <a:r>
              <a:rPr lang="en-US" sz="3500" dirty="0" err="1">
                <a:solidFill>
                  <a:schemeClr val="bg1"/>
                </a:solidFill>
                <a:latin typeface="Garamond"/>
              </a:rPr>
              <a:t>του</a:t>
            </a:r>
            <a:r>
              <a:rPr lang="en-US" sz="3500" dirty="0">
                <a:solidFill>
                  <a:schemeClr val="bg1"/>
                </a:solidFill>
                <a:latin typeface="Garamond"/>
              </a:rPr>
              <a:t> α</a:t>
            </a:r>
            <a:r>
              <a:rPr lang="en-US" sz="3500" dirty="0" err="1">
                <a:solidFill>
                  <a:schemeClr val="bg1"/>
                </a:solidFill>
                <a:latin typeface="Garamond"/>
              </a:rPr>
              <a:t>νθρώ</a:t>
            </a:r>
            <a:r>
              <a:rPr lang="en-US" sz="3500" dirty="0">
                <a:solidFill>
                  <a:schemeClr val="bg1"/>
                </a:solidFill>
                <a:latin typeface="Garamond"/>
              </a:rPr>
              <a:t>π</a:t>
            </a:r>
            <a:r>
              <a:rPr lang="en-US" sz="3500" dirty="0" err="1">
                <a:solidFill>
                  <a:schemeClr val="bg1"/>
                </a:solidFill>
                <a:latin typeface="Garamond"/>
              </a:rPr>
              <a:t>ου</a:t>
            </a:r>
            <a:r>
              <a:rPr lang="en-US" sz="3500" dirty="0">
                <a:solidFill>
                  <a:schemeClr val="bg1"/>
                </a:solidFill>
                <a:latin typeface="Garamond"/>
              </a:rPr>
              <a:t> π</a:t>
            </a:r>
            <a:r>
              <a:rPr lang="en-US" sz="3500" dirty="0" err="1">
                <a:solidFill>
                  <a:schemeClr val="bg1"/>
                </a:solidFill>
                <a:latin typeface="Garamond"/>
              </a:rPr>
              <a:t>άρ</a:t>
            </a:r>
            <a:r>
              <a:rPr lang="en-US" sz="3500" dirty="0">
                <a:solidFill>
                  <a:schemeClr val="bg1"/>
                </a:solidFill>
                <a:latin typeface="Garamond"/>
              </a:rPr>
              <a:t>α π</a:t>
            </a:r>
            <a:r>
              <a:rPr lang="en-US" sz="3500" dirty="0" err="1">
                <a:solidFill>
                  <a:schemeClr val="bg1"/>
                </a:solidFill>
                <a:latin typeface="Garamond"/>
              </a:rPr>
              <a:t>ολύ.Οι</a:t>
            </a:r>
            <a:r>
              <a:rPr lang="en-US" sz="3500" dirty="0">
                <a:solidFill>
                  <a:schemeClr val="bg1"/>
                </a:solidFill>
                <a:latin typeface="Garamond"/>
              </a:rPr>
              <a:t> </a:t>
            </a:r>
            <a:r>
              <a:rPr lang="en-US" sz="3500" dirty="0" err="1">
                <a:solidFill>
                  <a:schemeClr val="bg1"/>
                </a:solidFill>
                <a:latin typeface="Garamond"/>
              </a:rPr>
              <a:t>δουλείες</a:t>
            </a:r>
            <a:r>
              <a:rPr lang="en-US" sz="3500" dirty="0">
                <a:solidFill>
                  <a:schemeClr val="bg1"/>
                </a:solidFill>
                <a:latin typeface="Garamond"/>
              </a:rPr>
              <a:t> </a:t>
            </a:r>
            <a:r>
              <a:rPr lang="en-US" sz="3500" dirty="0" err="1">
                <a:solidFill>
                  <a:schemeClr val="bg1"/>
                </a:solidFill>
                <a:latin typeface="Garamond"/>
              </a:rPr>
              <a:t>έχουν</a:t>
            </a:r>
            <a:r>
              <a:rPr lang="en-US" sz="3500" dirty="0">
                <a:solidFill>
                  <a:schemeClr val="bg1"/>
                </a:solidFill>
                <a:latin typeface="Garamond"/>
              </a:rPr>
              <a:t> </a:t>
            </a:r>
            <a:r>
              <a:rPr lang="en-US" sz="3500" dirty="0" err="1">
                <a:solidFill>
                  <a:schemeClr val="bg1"/>
                </a:solidFill>
                <a:latin typeface="Garamond"/>
              </a:rPr>
              <a:t>γίνει</a:t>
            </a:r>
            <a:r>
              <a:rPr lang="en-US" sz="3500" dirty="0">
                <a:solidFill>
                  <a:schemeClr val="bg1"/>
                </a:solidFill>
                <a:latin typeface="Garamond"/>
              </a:rPr>
              <a:t> π</a:t>
            </a:r>
            <a:r>
              <a:rPr lang="en-US" sz="3500" dirty="0" err="1">
                <a:solidFill>
                  <a:schemeClr val="bg1"/>
                </a:solidFill>
                <a:latin typeface="Garamond"/>
              </a:rPr>
              <a:t>ιο</a:t>
            </a:r>
            <a:r>
              <a:rPr lang="en-US" sz="3500" dirty="0">
                <a:solidFill>
                  <a:schemeClr val="bg1"/>
                </a:solidFill>
                <a:latin typeface="Garamond"/>
              </a:rPr>
              <a:t> </a:t>
            </a:r>
            <a:r>
              <a:rPr lang="en-US" sz="3500" dirty="0" err="1">
                <a:solidFill>
                  <a:schemeClr val="bg1"/>
                </a:solidFill>
                <a:latin typeface="Garamond"/>
              </a:rPr>
              <a:t>εύκολες</a:t>
            </a:r>
            <a:r>
              <a:rPr lang="en-US" sz="3500" dirty="0">
                <a:solidFill>
                  <a:schemeClr val="bg1"/>
                </a:solidFill>
                <a:latin typeface="Garamond"/>
              </a:rPr>
              <a:t> </a:t>
            </a:r>
            <a:r>
              <a:rPr lang="en-US" sz="3500" dirty="0" err="1">
                <a:solidFill>
                  <a:schemeClr val="bg1"/>
                </a:solidFill>
                <a:latin typeface="Garamond"/>
              </a:rPr>
              <a:t>χάρη</a:t>
            </a:r>
            <a:r>
              <a:rPr lang="en-US" sz="3500" dirty="0">
                <a:solidFill>
                  <a:schemeClr val="bg1"/>
                </a:solidFill>
                <a:latin typeface="Garamond"/>
              </a:rPr>
              <a:t> </a:t>
            </a:r>
            <a:r>
              <a:rPr lang="en-US" sz="3500" dirty="0" err="1">
                <a:solidFill>
                  <a:schemeClr val="bg1"/>
                </a:solidFill>
                <a:latin typeface="Garamond"/>
              </a:rPr>
              <a:t>στ</a:t>
            </a:r>
            <a:r>
              <a:rPr lang="en-US" sz="3500" dirty="0">
                <a:solidFill>
                  <a:schemeClr val="bg1"/>
                </a:solidFill>
                <a:latin typeface="Garamond"/>
              </a:rPr>
              <a:t>α </a:t>
            </a:r>
            <a:r>
              <a:rPr lang="en-US" sz="3500" dirty="0" err="1">
                <a:solidFill>
                  <a:schemeClr val="bg1"/>
                </a:solidFill>
                <a:latin typeface="Garamond"/>
              </a:rPr>
              <a:t>μηχ</a:t>
            </a:r>
            <a:r>
              <a:rPr lang="en-US" sz="3500" dirty="0">
                <a:solidFill>
                  <a:schemeClr val="bg1"/>
                </a:solidFill>
                <a:latin typeface="Garamond"/>
              </a:rPr>
              <a:t>α</a:t>
            </a:r>
            <a:r>
              <a:rPr lang="en-US" sz="3500" dirty="0" err="1">
                <a:solidFill>
                  <a:schemeClr val="bg1"/>
                </a:solidFill>
                <a:latin typeface="Garamond"/>
              </a:rPr>
              <a:t>νήμ</a:t>
            </a:r>
            <a:r>
              <a:rPr lang="en-US" sz="3500" dirty="0">
                <a:solidFill>
                  <a:schemeClr val="bg1"/>
                </a:solidFill>
                <a:latin typeface="Garamond"/>
              </a:rPr>
              <a:t>ατα και π</a:t>
            </a:r>
            <a:r>
              <a:rPr lang="en-US" sz="3500" dirty="0" err="1">
                <a:solidFill>
                  <a:schemeClr val="bg1"/>
                </a:solidFill>
                <a:latin typeface="Garamond"/>
              </a:rPr>
              <a:t>ολλές</a:t>
            </a:r>
            <a:r>
              <a:rPr lang="en-US" sz="3500" dirty="0">
                <a:solidFill>
                  <a:schemeClr val="bg1"/>
                </a:solidFill>
                <a:latin typeface="Garamond"/>
              </a:rPr>
              <a:t> </a:t>
            </a:r>
            <a:r>
              <a:rPr lang="en-US" sz="3500" dirty="0" err="1">
                <a:solidFill>
                  <a:schemeClr val="bg1"/>
                </a:solidFill>
                <a:latin typeface="Garamond"/>
              </a:rPr>
              <a:t>δουλειές</a:t>
            </a:r>
            <a:r>
              <a:rPr lang="en-US" sz="3500" dirty="0">
                <a:solidFill>
                  <a:schemeClr val="bg1"/>
                </a:solidFill>
                <a:latin typeface="Garamond"/>
              </a:rPr>
              <a:t> </a:t>
            </a:r>
            <a:r>
              <a:rPr lang="en-US" sz="3500" dirty="0" err="1">
                <a:solidFill>
                  <a:schemeClr val="bg1"/>
                </a:solidFill>
                <a:latin typeface="Garamond"/>
              </a:rPr>
              <a:t>τις</a:t>
            </a:r>
            <a:r>
              <a:rPr lang="en-US" sz="3500" dirty="0">
                <a:solidFill>
                  <a:schemeClr val="bg1"/>
                </a:solidFill>
                <a:latin typeface="Garamond"/>
              </a:rPr>
              <a:t> </a:t>
            </a:r>
            <a:r>
              <a:rPr lang="en-US" sz="3500" dirty="0" err="1">
                <a:solidFill>
                  <a:schemeClr val="bg1"/>
                </a:solidFill>
                <a:latin typeface="Garamond"/>
              </a:rPr>
              <a:t>κάνουν</a:t>
            </a:r>
            <a:r>
              <a:rPr lang="en-US" sz="3500" dirty="0">
                <a:solidFill>
                  <a:schemeClr val="bg1"/>
                </a:solidFill>
                <a:latin typeface="Garamond"/>
              </a:rPr>
              <a:t> </a:t>
            </a:r>
            <a:r>
              <a:rPr lang="en-US" sz="3500" dirty="0" err="1">
                <a:solidFill>
                  <a:schemeClr val="bg1"/>
                </a:solidFill>
                <a:latin typeface="Garamond"/>
              </a:rPr>
              <a:t>μόνο</a:t>
            </a:r>
            <a:r>
              <a:rPr lang="en-US" sz="3500" dirty="0">
                <a:solidFill>
                  <a:schemeClr val="bg1"/>
                </a:solidFill>
                <a:latin typeface="Garamond"/>
              </a:rPr>
              <a:t> τα </a:t>
            </a:r>
            <a:r>
              <a:rPr lang="en-US" sz="3500" dirty="0" err="1">
                <a:solidFill>
                  <a:schemeClr val="bg1"/>
                </a:solidFill>
                <a:latin typeface="Garamond"/>
              </a:rPr>
              <a:t>ρομ</a:t>
            </a:r>
            <a:r>
              <a:rPr lang="en-US" sz="3500" dirty="0">
                <a:solidFill>
                  <a:schemeClr val="bg1"/>
                </a:solidFill>
                <a:latin typeface="Garamond"/>
              </a:rPr>
              <a:t>π</a:t>
            </a:r>
            <a:r>
              <a:rPr lang="en-US" sz="3500" dirty="0" err="1">
                <a:solidFill>
                  <a:schemeClr val="bg1"/>
                </a:solidFill>
                <a:latin typeface="Garamond"/>
              </a:rPr>
              <a:t>ότ</a:t>
            </a:r>
            <a:r>
              <a:rPr lang="en-US" sz="3500" dirty="0">
                <a:solidFill>
                  <a:schemeClr val="bg1"/>
                </a:solidFill>
                <a:latin typeface="Garamond"/>
              </a:rPr>
              <a:t>/AI επ</a:t>
            </a:r>
            <a:r>
              <a:rPr lang="en-US" sz="3500" dirty="0" err="1">
                <a:solidFill>
                  <a:schemeClr val="bg1"/>
                </a:solidFill>
                <a:latin typeface="Garamond"/>
              </a:rPr>
              <a:t>ειδή</a:t>
            </a:r>
            <a:r>
              <a:rPr lang="en-US" sz="3500" dirty="0">
                <a:solidFill>
                  <a:schemeClr val="bg1"/>
                </a:solidFill>
                <a:latin typeface="Garamond"/>
              </a:rPr>
              <a:t> </a:t>
            </a:r>
            <a:r>
              <a:rPr lang="en-US" sz="3500" dirty="0" err="1">
                <a:solidFill>
                  <a:schemeClr val="bg1"/>
                </a:solidFill>
                <a:latin typeface="Garamond"/>
              </a:rPr>
              <a:t>είν</a:t>
            </a:r>
            <a:r>
              <a:rPr lang="en-US" sz="3500" dirty="0">
                <a:solidFill>
                  <a:schemeClr val="bg1"/>
                </a:solidFill>
                <a:latin typeface="Garamond"/>
              </a:rPr>
              <a:t>αι </a:t>
            </a:r>
            <a:r>
              <a:rPr lang="en-US" sz="3500" dirty="0" err="1">
                <a:solidFill>
                  <a:schemeClr val="bg1"/>
                </a:solidFill>
                <a:latin typeface="Garamond"/>
              </a:rPr>
              <a:t>δύσκολες</a:t>
            </a:r>
            <a:r>
              <a:rPr lang="en-US" sz="3500" dirty="0">
                <a:solidFill>
                  <a:schemeClr val="bg1"/>
                </a:solidFill>
                <a:latin typeface="Garamond"/>
              </a:rPr>
              <a:t>.</a:t>
            </a:r>
            <a:br>
              <a:rPr lang="en-US" dirty="0"/>
            </a:br>
            <a:r>
              <a:rPr lang="en-US" sz="3500" dirty="0">
                <a:solidFill>
                  <a:schemeClr val="bg1"/>
                </a:solidFill>
                <a:latin typeface="Garamond"/>
              </a:rPr>
              <a:t>Τα π</a:t>
            </a:r>
            <a:r>
              <a:rPr lang="en-US" sz="3500" dirty="0" err="1">
                <a:solidFill>
                  <a:schemeClr val="bg1"/>
                </a:solidFill>
                <a:latin typeface="Garamond"/>
              </a:rPr>
              <a:t>άντ</a:t>
            </a:r>
            <a:r>
              <a:rPr lang="en-US" sz="3500" dirty="0">
                <a:solidFill>
                  <a:schemeClr val="bg1"/>
                </a:solidFill>
                <a:latin typeface="Garamond"/>
              </a:rPr>
              <a:t>α </a:t>
            </a:r>
            <a:r>
              <a:rPr lang="en-US" sz="3500" dirty="0" err="1">
                <a:solidFill>
                  <a:schemeClr val="bg1"/>
                </a:solidFill>
                <a:latin typeface="Garamond"/>
              </a:rPr>
              <a:t>έχουν</a:t>
            </a:r>
            <a:r>
              <a:rPr lang="en-US" sz="3500" dirty="0">
                <a:solidFill>
                  <a:schemeClr val="bg1"/>
                </a:solidFill>
                <a:latin typeface="Garamond"/>
              </a:rPr>
              <a:t> </a:t>
            </a:r>
            <a:r>
              <a:rPr lang="en-US" sz="3500" dirty="0" err="1">
                <a:solidFill>
                  <a:schemeClr val="bg1"/>
                </a:solidFill>
                <a:latin typeface="Garamond"/>
              </a:rPr>
              <a:t>γίνει</a:t>
            </a:r>
            <a:r>
              <a:rPr lang="en-US" sz="3500" dirty="0">
                <a:solidFill>
                  <a:schemeClr val="bg1"/>
                </a:solidFill>
                <a:latin typeface="Garamond"/>
              </a:rPr>
              <a:t> π</a:t>
            </a:r>
            <a:r>
              <a:rPr lang="en-US" sz="3500" dirty="0" err="1">
                <a:solidFill>
                  <a:schemeClr val="bg1"/>
                </a:solidFill>
                <a:latin typeface="Garamond"/>
              </a:rPr>
              <a:t>ιο</a:t>
            </a:r>
            <a:r>
              <a:rPr lang="en-US" sz="3500" dirty="0">
                <a:solidFill>
                  <a:schemeClr val="bg1"/>
                </a:solidFill>
                <a:latin typeface="Garamond"/>
              </a:rPr>
              <a:t> </a:t>
            </a:r>
            <a:r>
              <a:rPr lang="en-US" sz="3500" dirty="0" err="1">
                <a:solidFill>
                  <a:schemeClr val="bg1"/>
                </a:solidFill>
                <a:latin typeface="Garamond"/>
              </a:rPr>
              <a:t>εύκολ</a:t>
            </a:r>
            <a:r>
              <a:rPr lang="en-US" sz="3500" dirty="0">
                <a:solidFill>
                  <a:schemeClr val="bg1"/>
                </a:solidFill>
                <a:latin typeface="Garamond"/>
              </a:rPr>
              <a:t>α </a:t>
            </a:r>
            <a:r>
              <a:rPr lang="en-US" sz="3500" dirty="0" err="1">
                <a:solidFill>
                  <a:schemeClr val="bg1"/>
                </a:solidFill>
                <a:latin typeface="Garamond"/>
              </a:rPr>
              <a:t>χάρη</a:t>
            </a:r>
            <a:r>
              <a:rPr lang="en-US" sz="3500" dirty="0">
                <a:solidFill>
                  <a:schemeClr val="bg1"/>
                </a:solidFill>
                <a:latin typeface="Garamond"/>
              </a:rPr>
              <a:t> </a:t>
            </a:r>
            <a:r>
              <a:rPr lang="en-US" sz="3500" dirty="0" err="1">
                <a:solidFill>
                  <a:schemeClr val="bg1"/>
                </a:solidFill>
                <a:latin typeface="Garamond"/>
              </a:rPr>
              <a:t>στ</a:t>
            </a:r>
            <a:r>
              <a:rPr lang="en-US" sz="3500" dirty="0">
                <a:solidFill>
                  <a:schemeClr val="bg1"/>
                </a:solidFill>
                <a:latin typeface="Garamond"/>
              </a:rPr>
              <a:t>α </a:t>
            </a:r>
            <a:r>
              <a:rPr lang="en-US" sz="3500" dirty="0" err="1">
                <a:solidFill>
                  <a:schemeClr val="bg1"/>
                </a:solidFill>
                <a:latin typeface="Garamond"/>
              </a:rPr>
              <a:t>μηχ</a:t>
            </a:r>
            <a:r>
              <a:rPr lang="en-US" sz="3500" dirty="0">
                <a:solidFill>
                  <a:schemeClr val="bg1"/>
                </a:solidFill>
                <a:latin typeface="Garamond"/>
              </a:rPr>
              <a:t>α</a:t>
            </a:r>
            <a:r>
              <a:rPr lang="en-US" sz="3500" dirty="0" err="1">
                <a:solidFill>
                  <a:schemeClr val="bg1"/>
                </a:solidFill>
                <a:latin typeface="Garamond"/>
              </a:rPr>
              <a:t>νήμ</a:t>
            </a:r>
            <a:r>
              <a:rPr lang="en-US" sz="3500" dirty="0">
                <a:solidFill>
                  <a:schemeClr val="bg1"/>
                </a:solidFill>
                <a:latin typeface="Garamond"/>
              </a:rPr>
              <a:t>ατα και τα </a:t>
            </a:r>
            <a:r>
              <a:rPr lang="en-US" sz="3500" dirty="0" err="1">
                <a:solidFill>
                  <a:schemeClr val="bg1"/>
                </a:solidFill>
                <a:latin typeface="Garamond"/>
              </a:rPr>
              <a:t>ρομ</a:t>
            </a:r>
            <a:r>
              <a:rPr lang="en-US" sz="3500" dirty="0">
                <a:solidFill>
                  <a:schemeClr val="bg1"/>
                </a:solidFill>
                <a:latin typeface="Garamond"/>
              </a:rPr>
              <a:t>π</a:t>
            </a:r>
            <a:r>
              <a:rPr lang="en-US" sz="3500" dirty="0" err="1">
                <a:solidFill>
                  <a:schemeClr val="bg1"/>
                </a:solidFill>
                <a:latin typeface="Garamond"/>
              </a:rPr>
              <a:t>ότ</a:t>
            </a:r>
            <a:r>
              <a:rPr lang="en-US" sz="3500" dirty="0">
                <a:solidFill>
                  <a:schemeClr val="bg1"/>
                </a:solidFill>
                <a:latin typeface="Garamond"/>
              </a:rPr>
              <a:t>.</a:t>
            </a:r>
            <a:br>
              <a:rPr lang="en-US" sz="3500" dirty="0">
                <a:solidFill>
                  <a:schemeClr val="bg1"/>
                </a:solidFill>
                <a:latin typeface="Garamond"/>
              </a:rPr>
            </a:br>
            <a:r>
              <a:rPr lang="en-US" sz="3500" dirty="0" err="1">
                <a:solidFill>
                  <a:schemeClr val="bg1"/>
                </a:solidFill>
                <a:latin typeface="Garamond"/>
              </a:rPr>
              <a:t>Όμως</a:t>
            </a:r>
            <a:r>
              <a:rPr lang="en-US" sz="3500" dirty="0">
                <a:solidFill>
                  <a:schemeClr val="bg1"/>
                </a:solidFill>
                <a:latin typeface="Garamond"/>
              </a:rPr>
              <a:t> τα </a:t>
            </a:r>
            <a:r>
              <a:rPr lang="en-US" sz="3500" dirty="0" err="1">
                <a:solidFill>
                  <a:schemeClr val="bg1"/>
                </a:solidFill>
                <a:latin typeface="Garamond"/>
              </a:rPr>
              <a:t>ρομ</a:t>
            </a:r>
            <a:r>
              <a:rPr lang="en-US" sz="3500" dirty="0">
                <a:solidFill>
                  <a:schemeClr val="bg1"/>
                </a:solidFill>
                <a:latin typeface="Garamond"/>
              </a:rPr>
              <a:t>π</a:t>
            </a:r>
            <a:r>
              <a:rPr lang="en-US" sz="3500" dirty="0" err="1">
                <a:solidFill>
                  <a:schemeClr val="bg1"/>
                </a:solidFill>
                <a:latin typeface="Garamond"/>
              </a:rPr>
              <a:t>ότ</a:t>
            </a:r>
            <a:r>
              <a:rPr lang="en-US" sz="3500" dirty="0">
                <a:solidFill>
                  <a:schemeClr val="bg1"/>
                </a:solidFill>
                <a:latin typeface="Garamond"/>
              </a:rPr>
              <a:t> </a:t>
            </a:r>
            <a:r>
              <a:rPr lang="en-US" sz="3500" dirty="0" err="1">
                <a:solidFill>
                  <a:schemeClr val="bg1"/>
                </a:solidFill>
                <a:latin typeface="Garamond"/>
              </a:rPr>
              <a:t>έχουν</a:t>
            </a:r>
            <a:r>
              <a:rPr lang="en-US" sz="3500" dirty="0">
                <a:solidFill>
                  <a:schemeClr val="bg1"/>
                </a:solidFill>
                <a:latin typeface="Garamond"/>
              </a:rPr>
              <a:t> και τα </a:t>
            </a:r>
            <a:r>
              <a:rPr lang="en-US" sz="3500" dirty="0" err="1">
                <a:solidFill>
                  <a:schemeClr val="bg1"/>
                </a:solidFill>
                <a:latin typeface="Garamond"/>
              </a:rPr>
              <a:t>μειονεκτήμ</a:t>
            </a:r>
            <a:r>
              <a:rPr lang="en-US" sz="3500" dirty="0">
                <a:solidFill>
                  <a:schemeClr val="bg1"/>
                </a:solidFill>
                <a:latin typeface="Garamond"/>
              </a:rPr>
              <a:t>ατα </a:t>
            </a:r>
            <a:r>
              <a:rPr lang="en-US" sz="3500" dirty="0" err="1">
                <a:solidFill>
                  <a:schemeClr val="bg1"/>
                </a:solidFill>
                <a:latin typeface="Garamond"/>
              </a:rPr>
              <a:t>τους</a:t>
            </a:r>
            <a:r>
              <a:rPr lang="en-US" sz="3500" dirty="0">
                <a:solidFill>
                  <a:schemeClr val="bg1"/>
                </a:solidFill>
                <a:latin typeface="Garamond"/>
              </a:rPr>
              <a:t>. -15-</a:t>
            </a:r>
          </a:p>
        </p:txBody>
      </p:sp>
      <p:sp>
        <p:nvSpPr>
          <p:cNvPr id="17"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53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blip>
          <a:srcRect t="1421" r="-1" b="23559"/>
          <a:stretch/>
        </p:blipFill>
        <p:spPr>
          <a:xfrm>
            <a:off x="20" y="10"/>
            <a:ext cx="12188930" cy="6857990"/>
          </a:xfrm>
          <a:prstGeom prst="rect">
            <a:avLst/>
          </a:prstGeom>
        </p:spPr>
      </p:pic>
      <p:sp>
        <p:nvSpPr>
          <p:cNvPr id="15" name="Rectangle 14">
            <a:extLst>
              <a:ext uri="{FF2B5EF4-FFF2-40B4-BE49-F238E27FC236}">
                <a16:creationId xmlns:a16="http://schemas.microsoft.com/office/drawing/2014/main" id="{8F51725E-A483-43B2-A6F2-C44F502F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F6E80C8-3505-8B9F-02ED-201B02556CC9}"/>
              </a:ext>
            </a:extLst>
          </p:cNvPr>
          <p:cNvSpPr>
            <a:spLocks noGrp="1"/>
          </p:cNvSpPr>
          <p:nvPr>
            <p:ph type="title"/>
          </p:nvPr>
        </p:nvSpPr>
        <p:spPr>
          <a:xfrm>
            <a:off x="1615440" y="4763"/>
            <a:ext cx="9144000" cy="4861560"/>
          </a:xfrm>
        </p:spPr>
        <p:txBody>
          <a:bodyPr vert="horz" lIns="91440" tIns="45720" rIns="91440" bIns="45720" rtlCol="0" anchor="b">
            <a:normAutofit fontScale="90000"/>
          </a:bodyPr>
          <a:lstStyle/>
          <a:p>
            <a:pPr>
              <a:lnSpc>
                <a:spcPct val="90000"/>
              </a:lnSpc>
            </a:pPr>
            <a:br>
              <a:rPr lang="en-US" sz="3500" dirty="0">
                <a:solidFill>
                  <a:schemeClr val="bg1"/>
                </a:solidFill>
                <a:latin typeface="Garamond"/>
              </a:rPr>
            </a:br>
            <a:br>
              <a:rPr lang="en-US" sz="3500" dirty="0">
                <a:latin typeface="Garamond"/>
              </a:rPr>
            </a:br>
            <a:br>
              <a:rPr lang="en-US" sz="3500" dirty="0">
                <a:latin typeface="Garamond"/>
              </a:rPr>
            </a:br>
            <a:r>
              <a:rPr lang="en-US" sz="3500" dirty="0">
                <a:solidFill>
                  <a:schemeClr val="bg1"/>
                </a:solidFill>
                <a:latin typeface="Garamond"/>
              </a:rPr>
              <a:t>Τα </a:t>
            </a:r>
            <a:r>
              <a:rPr lang="en-US" sz="3500" dirty="0" err="1">
                <a:solidFill>
                  <a:schemeClr val="bg1"/>
                </a:solidFill>
                <a:latin typeface="Garamond"/>
              </a:rPr>
              <a:t>ρομ</a:t>
            </a:r>
            <a:r>
              <a:rPr lang="en-US" sz="3500" dirty="0">
                <a:solidFill>
                  <a:schemeClr val="bg1"/>
                </a:solidFill>
                <a:latin typeface="Garamond"/>
              </a:rPr>
              <a:t>π</a:t>
            </a:r>
            <a:r>
              <a:rPr lang="en-US" sz="3500" dirty="0" err="1">
                <a:solidFill>
                  <a:schemeClr val="bg1"/>
                </a:solidFill>
                <a:latin typeface="Garamond"/>
              </a:rPr>
              <a:t>ότ</a:t>
            </a:r>
            <a:r>
              <a:rPr lang="en-US" sz="3500" dirty="0">
                <a:solidFill>
                  <a:schemeClr val="bg1"/>
                </a:solidFill>
                <a:latin typeface="Garamond"/>
              </a:rPr>
              <a:t> </a:t>
            </a:r>
            <a:r>
              <a:rPr lang="en-US" sz="3500" dirty="0" err="1">
                <a:solidFill>
                  <a:schemeClr val="bg1"/>
                </a:solidFill>
                <a:latin typeface="Garamond"/>
              </a:rPr>
              <a:t>χρειάζοντ</a:t>
            </a:r>
            <a:r>
              <a:rPr lang="en-US" sz="3500" dirty="0">
                <a:solidFill>
                  <a:schemeClr val="bg1"/>
                </a:solidFill>
                <a:latin typeface="Garamond"/>
              </a:rPr>
              <a:t>αι π</a:t>
            </a:r>
            <a:r>
              <a:rPr lang="en-US" sz="3500" dirty="0" err="1">
                <a:solidFill>
                  <a:schemeClr val="bg1"/>
                </a:solidFill>
                <a:latin typeface="Garamond"/>
              </a:rPr>
              <a:t>ολύ</a:t>
            </a:r>
            <a:r>
              <a:rPr lang="en-US" sz="3500" dirty="0">
                <a:solidFill>
                  <a:schemeClr val="bg1"/>
                </a:solidFill>
                <a:latin typeface="Garamond"/>
              </a:rPr>
              <a:t> </a:t>
            </a:r>
            <a:r>
              <a:rPr lang="en-US" sz="3500" dirty="0" err="1">
                <a:solidFill>
                  <a:schemeClr val="bg1"/>
                </a:solidFill>
                <a:latin typeface="Garamond"/>
              </a:rPr>
              <a:t>ηλεκτρική</a:t>
            </a:r>
            <a:r>
              <a:rPr lang="en-US" sz="3500" dirty="0">
                <a:solidFill>
                  <a:schemeClr val="bg1"/>
                </a:solidFill>
                <a:latin typeface="Garamond"/>
              </a:rPr>
              <a:t> </a:t>
            </a:r>
            <a:r>
              <a:rPr lang="en-US" sz="3500" dirty="0" err="1">
                <a:solidFill>
                  <a:schemeClr val="bg1"/>
                </a:solidFill>
                <a:latin typeface="Garamond"/>
              </a:rPr>
              <a:t>ενέργει</a:t>
            </a:r>
            <a:r>
              <a:rPr lang="en-US" sz="3500" dirty="0">
                <a:solidFill>
                  <a:schemeClr val="bg1"/>
                </a:solidFill>
                <a:latin typeface="Garamond"/>
              </a:rPr>
              <a:t>α.</a:t>
            </a:r>
            <a:r>
              <a:rPr lang="en-US" sz="3500" dirty="0" err="1">
                <a:solidFill>
                  <a:schemeClr val="bg1"/>
                </a:solidFill>
                <a:latin typeface="Garamond"/>
              </a:rPr>
              <a:t>Αυτό</a:t>
            </a:r>
            <a:r>
              <a:rPr lang="en-US" sz="3500" dirty="0">
                <a:solidFill>
                  <a:schemeClr val="bg1"/>
                </a:solidFill>
                <a:latin typeface="Garamond"/>
              </a:rPr>
              <a:t> </a:t>
            </a:r>
            <a:r>
              <a:rPr lang="en-US" sz="3500" dirty="0" err="1">
                <a:solidFill>
                  <a:schemeClr val="bg1"/>
                </a:solidFill>
                <a:latin typeface="Garamond"/>
              </a:rPr>
              <a:t>δεν</a:t>
            </a:r>
            <a:r>
              <a:rPr lang="en-US" sz="3500" dirty="0">
                <a:solidFill>
                  <a:schemeClr val="bg1"/>
                </a:solidFill>
                <a:latin typeface="Garamond"/>
              </a:rPr>
              <a:t> </a:t>
            </a:r>
            <a:r>
              <a:rPr lang="en-US" sz="3500" dirty="0" err="1">
                <a:solidFill>
                  <a:schemeClr val="bg1"/>
                </a:solidFill>
                <a:latin typeface="Garamond"/>
              </a:rPr>
              <a:t>είν</a:t>
            </a:r>
            <a:r>
              <a:rPr lang="en-US" sz="3500" dirty="0">
                <a:solidFill>
                  <a:schemeClr val="bg1"/>
                </a:solidFill>
                <a:latin typeface="Garamond"/>
              </a:rPr>
              <a:t>αι κα</a:t>
            </a:r>
            <a:r>
              <a:rPr lang="en-US" sz="3500" dirty="0" err="1">
                <a:solidFill>
                  <a:schemeClr val="bg1"/>
                </a:solidFill>
                <a:latin typeface="Garamond"/>
              </a:rPr>
              <a:t>λό</a:t>
            </a:r>
            <a:r>
              <a:rPr lang="en-US" sz="3500" dirty="0">
                <a:solidFill>
                  <a:schemeClr val="bg1"/>
                </a:solidFill>
                <a:latin typeface="Garamond"/>
              </a:rPr>
              <a:t> </a:t>
            </a:r>
            <a:r>
              <a:rPr lang="en-US" sz="3500" dirty="0" err="1">
                <a:solidFill>
                  <a:schemeClr val="bg1"/>
                </a:solidFill>
                <a:latin typeface="Garamond"/>
              </a:rPr>
              <a:t>γι</a:t>
            </a:r>
            <a:r>
              <a:rPr lang="en-US" sz="3500" dirty="0">
                <a:solidFill>
                  <a:schemeClr val="bg1"/>
                </a:solidFill>
                <a:latin typeface="Garamond"/>
              </a:rPr>
              <a:t>α </a:t>
            </a:r>
            <a:r>
              <a:rPr lang="en-US" sz="3500" dirty="0" err="1">
                <a:solidFill>
                  <a:schemeClr val="bg1"/>
                </a:solidFill>
                <a:latin typeface="Garamond"/>
              </a:rPr>
              <a:t>την</a:t>
            </a:r>
            <a:r>
              <a:rPr lang="en-US" sz="3500" dirty="0">
                <a:solidFill>
                  <a:schemeClr val="bg1"/>
                </a:solidFill>
                <a:latin typeface="Garamond"/>
              </a:rPr>
              <a:t> </a:t>
            </a:r>
            <a:r>
              <a:rPr lang="en-US" sz="3500" dirty="0" err="1">
                <a:solidFill>
                  <a:schemeClr val="bg1"/>
                </a:solidFill>
                <a:latin typeface="Garamond"/>
              </a:rPr>
              <a:t>φύση.Οι</a:t>
            </a:r>
            <a:r>
              <a:rPr lang="en-US" sz="3500" dirty="0">
                <a:solidFill>
                  <a:schemeClr val="bg1"/>
                </a:solidFill>
                <a:latin typeface="Garamond"/>
              </a:rPr>
              <a:t> α</a:t>
            </a:r>
            <a:r>
              <a:rPr lang="en-US" sz="3500" dirty="0" err="1">
                <a:solidFill>
                  <a:schemeClr val="bg1"/>
                </a:solidFill>
                <a:latin typeface="Garamond"/>
              </a:rPr>
              <a:t>υξ</a:t>
            </a:r>
            <a:r>
              <a:rPr lang="en-US" sz="3500" dirty="0">
                <a:solidFill>
                  <a:schemeClr val="bg1"/>
                </a:solidFill>
                <a:latin typeface="Garamond"/>
              </a:rPr>
              <a:t>α</a:t>
            </a:r>
            <a:r>
              <a:rPr lang="en-US" sz="3500" dirty="0" err="1">
                <a:solidFill>
                  <a:schemeClr val="bg1"/>
                </a:solidFill>
                <a:latin typeface="Garamond"/>
              </a:rPr>
              <a:t>νόμενες</a:t>
            </a:r>
            <a:r>
              <a:rPr lang="en-US" sz="3500" dirty="0">
                <a:solidFill>
                  <a:schemeClr val="bg1"/>
                </a:solidFill>
                <a:latin typeface="Garamond"/>
              </a:rPr>
              <a:t> απα</a:t>
            </a:r>
            <a:r>
              <a:rPr lang="en-US" sz="3500" dirty="0" err="1">
                <a:solidFill>
                  <a:schemeClr val="bg1"/>
                </a:solidFill>
                <a:latin typeface="Garamond"/>
              </a:rPr>
              <a:t>ιτήσεις</a:t>
            </a:r>
            <a:r>
              <a:rPr lang="en-US" sz="3500" dirty="0">
                <a:solidFill>
                  <a:schemeClr val="bg1"/>
                </a:solidFill>
                <a:latin typeface="Garamond"/>
              </a:rPr>
              <a:t> </a:t>
            </a:r>
            <a:r>
              <a:rPr lang="en-US" sz="3500" dirty="0" err="1">
                <a:solidFill>
                  <a:schemeClr val="bg1"/>
                </a:solidFill>
                <a:latin typeface="Garamond"/>
              </a:rPr>
              <a:t>τον</a:t>
            </a:r>
            <a:r>
              <a:rPr lang="en-US" sz="3500" dirty="0">
                <a:solidFill>
                  <a:schemeClr val="bg1"/>
                </a:solidFill>
                <a:latin typeface="Garamond"/>
              </a:rPr>
              <a:t> </a:t>
            </a:r>
            <a:r>
              <a:rPr lang="en-US" sz="3500" dirty="0" err="1">
                <a:solidFill>
                  <a:schemeClr val="bg1"/>
                </a:solidFill>
                <a:latin typeface="Garamond"/>
              </a:rPr>
              <a:t>ρομ</a:t>
            </a:r>
            <a:r>
              <a:rPr lang="en-US" sz="3500" dirty="0">
                <a:solidFill>
                  <a:schemeClr val="bg1"/>
                </a:solidFill>
                <a:latin typeface="Garamond"/>
              </a:rPr>
              <a:t>π</a:t>
            </a:r>
            <a:r>
              <a:rPr lang="en-US" sz="3500" dirty="0" err="1">
                <a:solidFill>
                  <a:schemeClr val="bg1"/>
                </a:solidFill>
                <a:latin typeface="Garamond"/>
              </a:rPr>
              <a:t>ότ</a:t>
            </a:r>
            <a:r>
              <a:rPr lang="en-US" sz="3500" dirty="0">
                <a:solidFill>
                  <a:schemeClr val="bg1"/>
                </a:solidFill>
                <a:latin typeface="Garamond"/>
              </a:rPr>
              <a:t> μπ</a:t>
            </a:r>
            <a:r>
              <a:rPr lang="en-US" sz="3500" dirty="0" err="1">
                <a:solidFill>
                  <a:schemeClr val="bg1"/>
                </a:solidFill>
                <a:latin typeface="Garamond"/>
              </a:rPr>
              <a:t>ορούν</a:t>
            </a:r>
            <a:r>
              <a:rPr lang="en-US" sz="3500" dirty="0">
                <a:solidFill>
                  <a:schemeClr val="bg1"/>
                </a:solidFill>
                <a:latin typeface="Garamond"/>
              </a:rPr>
              <a:t> να </a:t>
            </a:r>
            <a:r>
              <a:rPr lang="en-US" sz="3500" dirty="0" err="1">
                <a:solidFill>
                  <a:schemeClr val="bg1"/>
                </a:solidFill>
                <a:latin typeface="Garamond"/>
              </a:rPr>
              <a:t>οδηγήσουν</a:t>
            </a:r>
            <a:r>
              <a:rPr lang="en-US" sz="3500" dirty="0">
                <a:solidFill>
                  <a:schemeClr val="bg1"/>
                </a:solidFill>
                <a:latin typeface="Garamond"/>
              </a:rPr>
              <a:t> </a:t>
            </a:r>
            <a:r>
              <a:rPr lang="en-US" sz="3500" dirty="0" err="1">
                <a:solidFill>
                  <a:schemeClr val="bg1"/>
                </a:solidFill>
                <a:latin typeface="Garamond"/>
              </a:rPr>
              <a:t>τον</a:t>
            </a:r>
            <a:r>
              <a:rPr lang="en-US" sz="3500" dirty="0">
                <a:solidFill>
                  <a:schemeClr val="bg1"/>
                </a:solidFill>
                <a:latin typeface="Garamond"/>
              </a:rPr>
              <a:t> πλα</a:t>
            </a:r>
            <a:r>
              <a:rPr lang="en-US" sz="3500" dirty="0" err="1">
                <a:solidFill>
                  <a:schemeClr val="bg1"/>
                </a:solidFill>
                <a:latin typeface="Garamond"/>
              </a:rPr>
              <a:t>νίτη</a:t>
            </a:r>
            <a:r>
              <a:rPr lang="en-US" sz="3500" dirty="0">
                <a:solidFill>
                  <a:schemeClr val="bg1"/>
                </a:solidFill>
                <a:latin typeface="Garamond"/>
              </a:rPr>
              <a:t> </a:t>
            </a:r>
            <a:r>
              <a:rPr lang="en-US" sz="3500" dirty="0" err="1">
                <a:solidFill>
                  <a:schemeClr val="bg1"/>
                </a:solidFill>
                <a:latin typeface="Garamond"/>
              </a:rPr>
              <a:t>σε</a:t>
            </a:r>
            <a:r>
              <a:rPr lang="en-US" sz="3500" dirty="0">
                <a:solidFill>
                  <a:schemeClr val="bg1"/>
                </a:solidFill>
                <a:latin typeface="Garamond"/>
              </a:rPr>
              <a:t> </a:t>
            </a:r>
            <a:r>
              <a:rPr lang="en-US" sz="3500" dirty="0" err="1">
                <a:solidFill>
                  <a:schemeClr val="bg1"/>
                </a:solidFill>
                <a:latin typeface="Garamond"/>
              </a:rPr>
              <a:t>μι</a:t>
            </a:r>
            <a:r>
              <a:rPr lang="en-US" sz="3500" dirty="0">
                <a:solidFill>
                  <a:schemeClr val="bg1"/>
                </a:solidFill>
                <a:latin typeface="Garamond"/>
              </a:rPr>
              <a:t>α </a:t>
            </a:r>
            <a:r>
              <a:rPr lang="en-US" sz="3500" dirty="0" err="1">
                <a:solidFill>
                  <a:schemeClr val="bg1"/>
                </a:solidFill>
                <a:latin typeface="Garamond"/>
              </a:rPr>
              <a:t>χειρότερη</a:t>
            </a:r>
            <a:r>
              <a:rPr lang="en-US" sz="3500" dirty="0">
                <a:solidFill>
                  <a:schemeClr val="bg1"/>
                </a:solidFill>
                <a:latin typeface="Garamond"/>
              </a:rPr>
              <a:t> κα</a:t>
            </a:r>
            <a:r>
              <a:rPr lang="en-US" sz="3500" dirty="0" err="1">
                <a:solidFill>
                  <a:schemeClr val="bg1"/>
                </a:solidFill>
                <a:latin typeface="Garamond"/>
              </a:rPr>
              <a:t>τάστ</a:t>
            </a:r>
            <a:r>
              <a:rPr lang="en-US" sz="3500" dirty="0">
                <a:solidFill>
                  <a:schemeClr val="bg1"/>
                </a:solidFill>
                <a:latin typeface="Garamond"/>
              </a:rPr>
              <a:t>α</a:t>
            </a:r>
            <a:r>
              <a:rPr lang="en-US" sz="3500" dirty="0" err="1">
                <a:solidFill>
                  <a:schemeClr val="bg1"/>
                </a:solidFill>
                <a:latin typeface="Garamond"/>
              </a:rPr>
              <a:t>ση</a:t>
            </a:r>
            <a:r>
              <a:rPr lang="en-US" sz="3500" dirty="0">
                <a:solidFill>
                  <a:schemeClr val="bg1"/>
                </a:solidFill>
                <a:latin typeface="Garamond"/>
              </a:rPr>
              <a:t> </a:t>
            </a:r>
            <a:r>
              <a:rPr lang="en-US" sz="3500" dirty="0" err="1">
                <a:solidFill>
                  <a:schemeClr val="bg1"/>
                </a:solidFill>
                <a:latin typeface="Garamond"/>
              </a:rPr>
              <a:t>σχετικά</a:t>
            </a:r>
            <a:r>
              <a:rPr lang="en-US" sz="3500" dirty="0">
                <a:solidFill>
                  <a:schemeClr val="bg1"/>
                </a:solidFill>
                <a:latin typeface="Garamond"/>
              </a:rPr>
              <a:t> </a:t>
            </a:r>
            <a:r>
              <a:rPr lang="en-US" sz="3500" dirty="0" err="1">
                <a:solidFill>
                  <a:schemeClr val="bg1"/>
                </a:solidFill>
                <a:latin typeface="Garamond"/>
              </a:rPr>
              <a:t>με</a:t>
            </a:r>
            <a:r>
              <a:rPr lang="en-US" sz="3500" dirty="0">
                <a:solidFill>
                  <a:schemeClr val="bg1"/>
                </a:solidFill>
                <a:latin typeface="Garamond"/>
              </a:rPr>
              <a:t> </a:t>
            </a:r>
            <a:r>
              <a:rPr lang="en-US" sz="3500" dirty="0" err="1">
                <a:solidFill>
                  <a:schemeClr val="bg1"/>
                </a:solidFill>
                <a:latin typeface="Garamond"/>
              </a:rPr>
              <a:t>το</a:t>
            </a:r>
            <a:r>
              <a:rPr lang="en-US" sz="3500" dirty="0">
                <a:solidFill>
                  <a:schemeClr val="bg1"/>
                </a:solidFill>
                <a:latin typeface="Garamond"/>
              </a:rPr>
              <a:t> </a:t>
            </a:r>
            <a:r>
              <a:rPr lang="en-US" sz="3500" dirty="0" err="1">
                <a:solidFill>
                  <a:schemeClr val="bg1"/>
                </a:solidFill>
                <a:latin typeface="Garamond"/>
              </a:rPr>
              <a:t>φενόμενο</a:t>
            </a:r>
            <a:r>
              <a:rPr lang="en-US" sz="3500" dirty="0">
                <a:solidFill>
                  <a:schemeClr val="bg1"/>
                </a:solidFill>
                <a:latin typeface="Garamond"/>
              </a:rPr>
              <a:t> </a:t>
            </a:r>
            <a:r>
              <a:rPr lang="en-US" sz="3500" dirty="0" err="1">
                <a:solidFill>
                  <a:schemeClr val="bg1"/>
                </a:solidFill>
                <a:latin typeface="Garamond"/>
              </a:rPr>
              <a:t>του</a:t>
            </a:r>
            <a:r>
              <a:rPr lang="en-US" sz="3500" dirty="0">
                <a:solidFill>
                  <a:schemeClr val="bg1"/>
                </a:solidFill>
                <a:latin typeface="Garamond"/>
              </a:rPr>
              <a:t> </a:t>
            </a:r>
            <a:r>
              <a:rPr lang="en-US" sz="3500" dirty="0" err="1">
                <a:solidFill>
                  <a:schemeClr val="bg1"/>
                </a:solidFill>
                <a:latin typeface="Garamond"/>
              </a:rPr>
              <a:t>θερμοκη</a:t>
            </a:r>
            <a:r>
              <a:rPr lang="en-US" sz="3500" dirty="0">
                <a:solidFill>
                  <a:schemeClr val="bg1"/>
                </a:solidFill>
                <a:latin typeface="Garamond"/>
              </a:rPr>
              <a:t>π</a:t>
            </a:r>
            <a:r>
              <a:rPr lang="en-US" sz="3500" dirty="0" err="1">
                <a:solidFill>
                  <a:schemeClr val="bg1"/>
                </a:solidFill>
                <a:latin typeface="Garamond"/>
              </a:rPr>
              <a:t>ίου</a:t>
            </a:r>
            <a:r>
              <a:rPr lang="en-US" sz="3500" dirty="0">
                <a:solidFill>
                  <a:schemeClr val="bg1"/>
                </a:solidFill>
                <a:latin typeface="Garamond"/>
              </a:rPr>
              <a:t>.</a:t>
            </a:r>
            <a:br>
              <a:rPr lang="en-US" dirty="0"/>
            </a:br>
            <a:br>
              <a:rPr lang="en-US" dirty="0"/>
            </a:br>
            <a:r>
              <a:rPr lang="en-US" sz="3500" dirty="0">
                <a:solidFill>
                  <a:schemeClr val="bg1"/>
                </a:solidFill>
                <a:latin typeface="Garamond"/>
              </a:rPr>
              <a:t>Επ</a:t>
            </a:r>
            <a:r>
              <a:rPr lang="en-US" sz="3500" dirty="0" err="1">
                <a:solidFill>
                  <a:schemeClr val="bg1"/>
                </a:solidFill>
                <a:latin typeface="Garamond"/>
              </a:rPr>
              <a:t>ίσης</a:t>
            </a:r>
            <a:r>
              <a:rPr lang="en-US" sz="3500" dirty="0">
                <a:solidFill>
                  <a:schemeClr val="bg1"/>
                </a:solidFill>
                <a:latin typeface="Garamond"/>
              </a:rPr>
              <a:t> τα ΑΙ μπ</a:t>
            </a:r>
            <a:r>
              <a:rPr lang="en-US" sz="3500" dirty="0" err="1">
                <a:solidFill>
                  <a:schemeClr val="bg1"/>
                </a:solidFill>
                <a:latin typeface="Garamond"/>
              </a:rPr>
              <a:t>ορούν</a:t>
            </a:r>
            <a:r>
              <a:rPr lang="en-US" sz="3500" dirty="0">
                <a:solidFill>
                  <a:schemeClr val="bg1"/>
                </a:solidFill>
                <a:latin typeface="Garamond"/>
              </a:rPr>
              <a:t> να </a:t>
            </a:r>
            <a:r>
              <a:rPr lang="en-US" sz="3500" dirty="0" err="1">
                <a:solidFill>
                  <a:schemeClr val="bg1"/>
                </a:solidFill>
                <a:latin typeface="Garamond"/>
              </a:rPr>
              <a:t>χρησιμο</a:t>
            </a:r>
            <a:r>
              <a:rPr lang="en-US" sz="3500" dirty="0">
                <a:solidFill>
                  <a:schemeClr val="bg1"/>
                </a:solidFill>
                <a:latin typeface="Garamond"/>
              </a:rPr>
              <a:t>π</a:t>
            </a:r>
            <a:r>
              <a:rPr lang="en-US" sz="3500" dirty="0" err="1">
                <a:solidFill>
                  <a:schemeClr val="bg1"/>
                </a:solidFill>
                <a:latin typeface="Garamond"/>
              </a:rPr>
              <a:t>οιηθούν</a:t>
            </a:r>
            <a:r>
              <a:rPr lang="en-US" sz="3500" dirty="0">
                <a:solidFill>
                  <a:schemeClr val="bg1"/>
                </a:solidFill>
                <a:latin typeface="Garamond"/>
              </a:rPr>
              <a:t> </a:t>
            </a:r>
            <a:r>
              <a:rPr lang="en-US" sz="3500" dirty="0" err="1">
                <a:solidFill>
                  <a:schemeClr val="bg1"/>
                </a:solidFill>
                <a:latin typeface="Garamond"/>
              </a:rPr>
              <a:t>γι</a:t>
            </a:r>
            <a:r>
              <a:rPr lang="en-US" sz="3500" dirty="0">
                <a:solidFill>
                  <a:schemeClr val="bg1"/>
                </a:solidFill>
                <a:latin typeface="Garamond"/>
              </a:rPr>
              <a:t>α </a:t>
            </a:r>
            <a:r>
              <a:rPr lang="en-US" sz="3500" dirty="0" err="1">
                <a:solidFill>
                  <a:schemeClr val="bg1"/>
                </a:solidFill>
                <a:latin typeface="Garamond"/>
              </a:rPr>
              <a:t>διάφορους</a:t>
            </a:r>
            <a:r>
              <a:rPr lang="en-US" sz="3500" dirty="0">
                <a:solidFill>
                  <a:schemeClr val="bg1"/>
                </a:solidFill>
                <a:latin typeface="Garamond"/>
              </a:rPr>
              <a:t> κα</a:t>
            </a:r>
            <a:r>
              <a:rPr lang="en-US" sz="3500" dirty="0" err="1">
                <a:solidFill>
                  <a:schemeClr val="bg1"/>
                </a:solidFill>
                <a:latin typeface="Garamond"/>
              </a:rPr>
              <a:t>κούς</a:t>
            </a:r>
            <a:r>
              <a:rPr lang="en-US" sz="3500" dirty="0">
                <a:solidFill>
                  <a:schemeClr val="bg1"/>
                </a:solidFill>
                <a:latin typeface="Garamond"/>
              </a:rPr>
              <a:t> </a:t>
            </a:r>
            <a:r>
              <a:rPr lang="en-US" sz="3500" dirty="0" err="1">
                <a:solidFill>
                  <a:schemeClr val="bg1"/>
                </a:solidFill>
                <a:latin typeface="Garamond"/>
              </a:rPr>
              <a:t>λόγους</a:t>
            </a:r>
            <a:r>
              <a:rPr lang="en-US" sz="3500" dirty="0">
                <a:solidFill>
                  <a:schemeClr val="bg1"/>
                </a:solidFill>
                <a:latin typeface="Garamond"/>
              </a:rPr>
              <a:t> </a:t>
            </a:r>
            <a:r>
              <a:rPr lang="en-US" sz="3500" dirty="0" err="1">
                <a:solidFill>
                  <a:schemeClr val="bg1"/>
                </a:solidFill>
                <a:latin typeface="Garamond"/>
              </a:rPr>
              <a:t>στο</a:t>
            </a:r>
            <a:r>
              <a:rPr lang="en-US" sz="3500" dirty="0">
                <a:solidFill>
                  <a:schemeClr val="bg1"/>
                </a:solidFill>
                <a:latin typeface="Garamond"/>
              </a:rPr>
              <a:t> </a:t>
            </a:r>
            <a:r>
              <a:rPr lang="en-US" sz="3500" dirty="0" err="1">
                <a:solidFill>
                  <a:schemeClr val="bg1"/>
                </a:solidFill>
                <a:latin typeface="Garamond"/>
              </a:rPr>
              <a:t>δι</a:t>
            </a:r>
            <a:r>
              <a:rPr lang="en-US" sz="3500" dirty="0">
                <a:solidFill>
                  <a:schemeClr val="bg1"/>
                </a:solidFill>
                <a:latin typeface="Garamond"/>
              </a:rPr>
              <a:t>α</a:t>
            </a:r>
            <a:r>
              <a:rPr lang="en-US" sz="3500" dirty="0" err="1">
                <a:solidFill>
                  <a:schemeClr val="bg1"/>
                </a:solidFill>
                <a:latin typeface="Garamond"/>
              </a:rPr>
              <a:t>δίκτυο.Σ</a:t>
            </a:r>
            <a:r>
              <a:rPr lang="en-US" sz="3500" dirty="0">
                <a:solidFill>
                  <a:schemeClr val="bg1"/>
                </a:solidFill>
                <a:latin typeface="Garamond"/>
              </a:rPr>
              <a:t>αν </a:t>
            </a:r>
            <a:r>
              <a:rPr lang="en-US" sz="3500" dirty="0" err="1">
                <a:solidFill>
                  <a:schemeClr val="bg1"/>
                </a:solidFill>
                <a:latin typeface="Garamond"/>
              </a:rPr>
              <a:t>το</a:t>
            </a:r>
            <a:r>
              <a:rPr lang="en-US" sz="3500" dirty="0">
                <a:solidFill>
                  <a:schemeClr val="bg1"/>
                </a:solidFill>
                <a:latin typeface="Garamond"/>
              </a:rPr>
              <a:t> </a:t>
            </a:r>
            <a:r>
              <a:rPr lang="en-US" sz="3500" dirty="0" err="1">
                <a:solidFill>
                  <a:schemeClr val="bg1"/>
                </a:solidFill>
                <a:latin typeface="Garamond"/>
              </a:rPr>
              <a:t>Hacking,ν</a:t>
            </a:r>
            <a:r>
              <a:rPr lang="en-US" sz="3500" dirty="0">
                <a:solidFill>
                  <a:schemeClr val="bg1"/>
                </a:solidFill>
                <a:latin typeface="Garamond"/>
              </a:rPr>
              <a:t>α απα</a:t>
            </a:r>
            <a:r>
              <a:rPr lang="en-US" sz="3500" dirty="0" err="1">
                <a:solidFill>
                  <a:schemeClr val="bg1"/>
                </a:solidFill>
                <a:latin typeface="Garamond"/>
              </a:rPr>
              <a:t>τούν</a:t>
            </a:r>
            <a:r>
              <a:rPr lang="en-US" sz="3500" dirty="0">
                <a:solidFill>
                  <a:schemeClr val="bg1"/>
                </a:solidFill>
                <a:latin typeface="Garamond"/>
              </a:rPr>
              <a:t> </a:t>
            </a:r>
            <a:r>
              <a:rPr lang="en-US" sz="3500" dirty="0" err="1">
                <a:solidFill>
                  <a:schemeClr val="bg1"/>
                </a:solidFill>
                <a:latin typeface="Garamond"/>
              </a:rPr>
              <a:t>άτομ</a:t>
            </a:r>
            <a:r>
              <a:rPr lang="en-US" sz="3500" dirty="0">
                <a:solidFill>
                  <a:schemeClr val="bg1"/>
                </a:solidFill>
                <a:latin typeface="Garamond"/>
              </a:rPr>
              <a:t>α </a:t>
            </a:r>
            <a:r>
              <a:rPr lang="en-US" sz="3500" dirty="0" err="1">
                <a:solidFill>
                  <a:schemeClr val="bg1"/>
                </a:solidFill>
                <a:latin typeface="Garamond"/>
              </a:rPr>
              <a:t>στο</a:t>
            </a:r>
            <a:r>
              <a:rPr lang="en-US" sz="3500" dirty="0">
                <a:solidFill>
                  <a:schemeClr val="bg1"/>
                </a:solidFill>
                <a:latin typeface="Garamond"/>
              </a:rPr>
              <a:t> </a:t>
            </a:r>
            <a:r>
              <a:rPr lang="en-US" sz="3500" dirty="0" err="1">
                <a:solidFill>
                  <a:schemeClr val="bg1"/>
                </a:solidFill>
                <a:latin typeface="Garamond"/>
              </a:rPr>
              <a:t>δι</a:t>
            </a:r>
            <a:r>
              <a:rPr lang="en-US" sz="3500" dirty="0">
                <a:solidFill>
                  <a:schemeClr val="bg1"/>
                </a:solidFill>
                <a:latin typeface="Garamond"/>
              </a:rPr>
              <a:t>α</a:t>
            </a:r>
            <a:r>
              <a:rPr lang="en-US" sz="3500" dirty="0" err="1">
                <a:solidFill>
                  <a:schemeClr val="bg1"/>
                </a:solidFill>
                <a:latin typeface="Garamond"/>
              </a:rPr>
              <a:t>δίκτυο</a:t>
            </a:r>
            <a:r>
              <a:rPr lang="en-US" sz="3500" dirty="0">
                <a:solidFill>
                  <a:schemeClr val="bg1"/>
                </a:solidFill>
                <a:latin typeface="Garamond"/>
              </a:rPr>
              <a:t>... -16-</a:t>
            </a:r>
            <a:br>
              <a:rPr lang="en-US" dirty="0"/>
            </a:br>
            <a:endParaRPr lang="en-US" sz="3500" dirty="0">
              <a:solidFill>
                <a:schemeClr val="bg1"/>
              </a:solidFill>
              <a:latin typeface="Garamond"/>
            </a:endParaRPr>
          </a:p>
        </p:txBody>
      </p:sp>
      <p:sp>
        <p:nvSpPr>
          <p:cNvPr id="17"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44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blip>
          <a:srcRect t="1421" r="-1" b="23559"/>
          <a:stretch/>
        </p:blipFill>
        <p:spPr>
          <a:xfrm>
            <a:off x="20" y="-193030"/>
            <a:ext cx="12188930" cy="6857990"/>
          </a:xfrm>
          <a:prstGeom prst="rect">
            <a:avLst/>
          </a:prstGeom>
        </p:spPr>
      </p:pic>
      <p:sp>
        <p:nvSpPr>
          <p:cNvPr id="15" name="Rectangle 14">
            <a:extLst>
              <a:ext uri="{FF2B5EF4-FFF2-40B4-BE49-F238E27FC236}">
                <a16:creationId xmlns:a16="http://schemas.microsoft.com/office/drawing/2014/main" id="{8F51725E-A483-43B2-A6F2-C44F502F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3FB2C86-B766-6BAE-7B0A-0688C1DB63EF}"/>
              </a:ext>
            </a:extLst>
          </p:cNvPr>
          <p:cNvSpPr txBox="1"/>
          <p:nvPr/>
        </p:nvSpPr>
        <p:spPr>
          <a:xfrm>
            <a:off x="4724400" y="26822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 name="TextBox 2">
            <a:extLst>
              <a:ext uri="{FF2B5EF4-FFF2-40B4-BE49-F238E27FC236}">
                <a16:creationId xmlns:a16="http://schemas.microsoft.com/office/drawing/2014/main" id="{BE798770-F573-A9CB-8830-80112AF8956D}"/>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7" name="Title 6">
            <a:extLst>
              <a:ext uri="{FF2B5EF4-FFF2-40B4-BE49-F238E27FC236}">
                <a16:creationId xmlns:a16="http://schemas.microsoft.com/office/drawing/2014/main" id="{F0993A17-EA47-AA51-7C80-E124FAB26694}"/>
              </a:ext>
            </a:extLst>
          </p:cNvPr>
          <p:cNvSpPr>
            <a:spLocks noGrp="1"/>
          </p:cNvSpPr>
          <p:nvPr>
            <p:ph type="title"/>
          </p:nvPr>
        </p:nvSpPr>
        <p:spPr>
          <a:xfrm>
            <a:off x="2203704" y="1718056"/>
            <a:ext cx="7781544" cy="2274824"/>
          </a:xfrm>
        </p:spPr>
        <p:txBody>
          <a:bodyPr>
            <a:normAutofit fontScale="90000"/>
          </a:bodyPr>
          <a:lstStyle/>
          <a:p>
            <a:r>
              <a:rPr lang="en-US" sz="3600" dirty="0" err="1">
                <a:solidFill>
                  <a:schemeClr val="bg1"/>
                </a:solidFill>
                <a:latin typeface="Garamond"/>
              </a:rPr>
              <a:t>γι</a:t>
            </a:r>
            <a:r>
              <a:rPr lang="en-US" sz="3600" dirty="0">
                <a:solidFill>
                  <a:schemeClr val="bg1"/>
                </a:solidFill>
                <a:latin typeface="Garamond"/>
              </a:rPr>
              <a:t>α να π</a:t>
            </a:r>
            <a:r>
              <a:rPr lang="en-US" sz="3600" dirty="0" err="1">
                <a:solidFill>
                  <a:schemeClr val="bg1"/>
                </a:solidFill>
                <a:latin typeface="Garamond"/>
              </a:rPr>
              <a:t>άρουν</a:t>
            </a:r>
            <a:r>
              <a:rPr lang="en-US" sz="3600" dirty="0">
                <a:solidFill>
                  <a:schemeClr val="bg1"/>
                </a:solidFill>
                <a:latin typeface="Garamond"/>
              </a:rPr>
              <a:t> </a:t>
            </a:r>
            <a:r>
              <a:rPr lang="en-US" sz="3600" dirty="0" err="1">
                <a:solidFill>
                  <a:schemeClr val="bg1"/>
                </a:solidFill>
                <a:latin typeface="Garamond"/>
              </a:rPr>
              <a:t>τις</a:t>
            </a:r>
            <a:r>
              <a:rPr lang="en-US" sz="3600" dirty="0">
                <a:solidFill>
                  <a:schemeClr val="bg1"/>
                </a:solidFill>
                <a:latin typeface="Garamond"/>
              </a:rPr>
              <a:t> π</a:t>
            </a:r>
            <a:r>
              <a:rPr lang="en-US" sz="3600" dirty="0" err="1">
                <a:solidFill>
                  <a:schemeClr val="bg1"/>
                </a:solidFill>
                <a:latin typeface="Garamond"/>
              </a:rPr>
              <a:t>ροσω</a:t>
            </a:r>
            <a:r>
              <a:rPr lang="en-US" sz="3600" dirty="0">
                <a:solidFill>
                  <a:schemeClr val="bg1"/>
                </a:solidFill>
                <a:latin typeface="Garamond"/>
              </a:rPr>
              <a:t>π</a:t>
            </a:r>
            <a:r>
              <a:rPr lang="en-US" sz="3600" dirty="0" err="1">
                <a:solidFill>
                  <a:schemeClr val="bg1"/>
                </a:solidFill>
                <a:latin typeface="Garamond"/>
              </a:rPr>
              <a:t>ικές</a:t>
            </a:r>
            <a:r>
              <a:rPr lang="en-US" sz="3600" dirty="0">
                <a:solidFill>
                  <a:schemeClr val="bg1"/>
                </a:solidFill>
                <a:latin typeface="Garamond"/>
              </a:rPr>
              <a:t> π</a:t>
            </a:r>
            <a:r>
              <a:rPr lang="en-US" sz="3600" dirty="0" err="1">
                <a:solidFill>
                  <a:schemeClr val="bg1"/>
                </a:solidFill>
                <a:latin typeface="Garamond"/>
              </a:rPr>
              <a:t>ληροφορίες</a:t>
            </a:r>
            <a:r>
              <a:rPr lang="en-US" sz="3600" dirty="0">
                <a:solidFill>
                  <a:schemeClr val="bg1"/>
                </a:solidFill>
                <a:latin typeface="Garamond"/>
              </a:rPr>
              <a:t> </a:t>
            </a:r>
            <a:r>
              <a:rPr lang="en-US" sz="3600" dirty="0" err="1">
                <a:solidFill>
                  <a:schemeClr val="bg1"/>
                </a:solidFill>
                <a:latin typeface="Garamond"/>
              </a:rPr>
              <a:t>τους</a:t>
            </a:r>
            <a:br>
              <a:rPr lang="en-US" sz="3600" dirty="0">
                <a:solidFill>
                  <a:schemeClr val="bg1"/>
                </a:solidFill>
                <a:latin typeface="Garamond"/>
              </a:rPr>
            </a:br>
            <a:r>
              <a:rPr lang="en-US" sz="3600" dirty="0">
                <a:solidFill>
                  <a:schemeClr val="bg1"/>
                </a:solidFill>
                <a:latin typeface="Garamond"/>
              </a:rPr>
              <a:t>και </a:t>
            </a:r>
            <a:r>
              <a:rPr lang="en-US" sz="3600" dirty="0" err="1">
                <a:solidFill>
                  <a:schemeClr val="bg1"/>
                </a:solidFill>
                <a:latin typeface="Garamond"/>
              </a:rPr>
              <a:t>γενικά</a:t>
            </a:r>
            <a:r>
              <a:rPr lang="en-US" sz="3600" dirty="0">
                <a:solidFill>
                  <a:schemeClr val="bg1"/>
                </a:solidFill>
                <a:latin typeface="Garamond"/>
              </a:rPr>
              <a:t> να π</a:t>
            </a:r>
            <a:r>
              <a:rPr lang="en-US" sz="3600" dirty="0" err="1">
                <a:solidFill>
                  <a:schemeClr val="bg1"/>
                </a:solidFill>
                <a:latin typeface="Garamond"/>
              </a:rPr>
              <a:t>ροκ</a:t>
            </a:r>
            <a:r>
              <a:rPr lang="en-US" sz="3600" dirty="0">
                <a:solidFill>
                  <a:schemeClr val="bg1"/>
                </a:solidFill>
                <a:latin typeface="Garamond"/>
              </a:rPr>
              <a:t>α</a:t>
            </a:r>
            <a:r>
              <a:rPr lang="en-US" sz="3600" dirty="0" err="1">
                <a:solidFill>
                  <a:schemeClr val="bg1"/>
                </a:solidFill>
                <a:latin typeface="Garamond"/>
              </a:rPr>
              <a:t>λούν</a:t>
            </a:r>
            <a:r>
              <a:rPr lang="en-US" sz="3600" dirty="0">
                <a:solidFill>
                  <a:schemeClr val="bg1"/>
                </a:solidFill>
                <a:latin typeface="Garamond"/>
              </a:rPr>
              <a:t> π</a:t>
            </a:r>
            <a:r>
              <a:rPr lang="en-US" sz="3600" dirty="0" err="1">
                <a:solidFill>
                  <a:schemeClr val="bg1"/>
                </a:solidFill>
                <a:latin typeface="Garamond"/>
              </a:rPr>
              <a:t>ρο</a:t>
            </a:r>
            <a:r>
              <a:rPr lang="en-US" sz="3600" dirty="0">
                <a:solidFill>
                  <a:schemeClr val="bg1"/>
                </a:solidFill>
                <a:latin typeface="Garamond"/>
              </a:rPr>
              <a:t>β</a:t>
            </a:r>
            <a:r>
              <a:rPr lang="en-US" sz="3600" dirty="0" err="1">
                <a:solidFill>
                  <a:schemeClr val="bg1"/>
                </a:solidFill>
                <a:latin typeface="Garamond"/>
              </a:rPr>
              <a:t>λήμ</a:t>
            </a:r>
            <a:r>
              <a:rPr lang="en-US" sz="3600" dirty="0">
                <a:solidFill>
                  <a:schemeClr val="bg1"/>
                </a:solidFill>
                <a:latin typeface="Garamond"/>
              </a:rPr>
              <a:t>ατα </a:t>
            </a:r>
            <a:r>
              <a:rPr lang="en-US" sz="3600" dirty="0" err="1">
                <a:solidFill>
                  <a:schemeClr val="bg1"/>
                </a:solidFill>
                <a:latin typeface="Garamond"/>
              </a:rPr>
              <a:t>στο</a:t>
            </a:r>
            <a:r>
              <a:rPr lang="en-US" sz="3600" dirty="0">
                <a:solidFill>
                  <a:schemeClr val="bg1"/>
                </a:solidFill>
                <a:latin typeface="Garamond"/>
              </a:rPr>
              <a:t> </a:t>
            </a:r>
            <a:r>
              <a:rPr lang="en-US" sz="3600" dirty="0" err="1">
                <a:solidFill>
                  <a:schemeClr val="bg1"/>
                </a:solidFill>
                <a:latin typeface="Garamond"/>
              </a:rPr>
              <a:t>δι</a:t>
            </a:r>
            <a:r>
              <a:rPr lang="en-US" sz="3600" dirty="0">
                <a:solidFill>
                  <a:schemeClr val="bg1"/>
                </a:solidFill>
                <a:latin typeface="Garamond"/>
              </a:rPr>
              <a:t>α</a:t>
            </a:r>
            <a:r>
              <a:rPr lang="en-US" sz="3600" dirty="0" err="1">
                <a:solidFill>
                  <a:schemeClr val="bg1"/>
                </a:solidFill>
                <a:latin typeface="Garamond"/>
              </a:rPr>
              <a:t>δίκτυο</a:t>
            </a:r>
            <a:r>
              <a:rPr lang="en-US" sz="3600" dirty="0">
                <a:solidFill>
                  <a:schemeClr val="bg1"/>
                </a:solidFill>
                <a:latin typeface="Garamond"/>
              </a:rPr>
              <a:t>. </a:t>
            </a:r>
            <a:br>
              <a:rPr lang="en-US" sz="3600" dirty="0">
                <a:solidFill>
                  <a:schemeClr val="bg1"/>
                </a:solidFill>
                <a:latin typeface="Garamond"/>
              </a:rPr>
            </a:br>
            <a:r>
              <a:rPr lang="en-US" sz="3600" dirty="0">
                <a:solidFill>
                  <a:schemeClr val="bg1"/>
                </a:solidFill>
                <a:latin typeface="Garamond"/>
              </a:rPr>
              <a:t>-17-</a:t>
            </a:r>
            <a:endParaRPr lang="en-US" sz="3200" dirty="0">
              <a:solidFill>
                <a:schemeClr val="bg1"/>
              </a:solidFill>
              <a:latin typeface="Garamond"/>
            </a:endParaRPr>
          </a:p>
        </p:txBody>
      </p:sp>
    </p:spTree>
    <p:extLst>
      <p:ext uri="{BB962C8B-B14F-4D97-AF65-F5344CB8AC3E}">
        <p14:creationId xmlns:p14="http://schemas.microsoft.com/office/powerpoint/2010/main" val="285575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blip>
          <a:srcRect t="1421" r="-1" b="23559"/>
          <a:stretch/>
        </p:blipFill>
        <p:spPr>
          <a:xfrm>
            <a:off x="20" y="-193030"/>
            <a:ext cx="12188930" cy="6857990"/>
          </a:xfrm>
          <a:prstGeom prst="rect">
            <a:avLst/>
          </a:prstGeom>
        </p:spPr>
      </p:pic>
      <p:sp>
        <p:nvSpPr>
          <p:cNvPr id="2" name="TextBox 1">
            <a:extLst>
              <a:ext uri="{FF2B5EF4-FFF2-40B4-BE49-F238E27FC236}">
                <a16:creationId xmlns:a16="http://schemas.microsoft.com/office/drawing/2014/main" id="{F3FB2C86-B766-6BAE-7B0A-0688C1DB63EF}"/>
              </a:ext>
            </a:extLst>
          </p:cNvPr>
          <p:cNvSpPr txBox="1"/>
          <p:nvPr/>
        </p:nvSpPr>
        <p:spPr>
          <a:xfrm>
            <a:off x="4724400" y="26822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 name="TextBox 2">
            <a:extLst>
              <a:ext uri="{FF2B5EF4-FFF2-40B4-BE49-F238E27FC236}">
                <a16:creationId xmlns:a16="http://schemas.microsoft.com/office/drawing/2014/main" id="{BE798770-F573-A9CB-8830-80112AF8956D}"/>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7" name="Title 6">
            <a:extLst>
              <a:ext uri="{FF2B5EF4-FFF2-40B4-BE49-F238E27FC236}">
                <a16:creationId xmlns:a16="http://schemas.microsoft.com/office/drawing/2014/main" id="{F0993A17-EA47-AA51-7C80-E124FAB26694}"/>
              </a:ext>
            </a:extLst>
          </p:cNvPr>
          <p:cNvSpPr>
            <a:spLocks noGrp="1"/>
          </p:cNvSpPr>
          <p:nvPr>
            <p:ph type="title"/>
          </p:nvPr>
        </p:nvSpPr>
        <p:spPr/>
        <p:txBody>
          <a:bodyPr>
            <a:normAutofit/>
          </a:bodyPr>
          <a:lstStyle/>
          <a:p>
            <a:r>
              <a:rPr lang="en-US" sz="3600" dirty="0" err="1">
                <a:solidFill>
                  <a:schemeClr val="bg1"/>
                </a:solidFill>
                <a:latin typeface="Garamond"/>
              </a:rPr>
              <a:t>Πως</a:t>
            </a:r>
            <a:r>
              <a:rPr lang="en-US" sz="3600" dirty="0">
                <a:solidFill>
                  <a:schemeClr val="bg1"/>
                </a:solidFill>
                <a:latin typeface="Garamond"/>
              </a:rPr>
              <a:t> Να Κατα</a:t>
            </a:r>
            <a:r>
              <a:rPr lang="en-US" sz="3600" dirty="0" err="1">
                <a:solidFill>
                  <a:schemeClr val="bg1"/>
                </a:solidFill>
                <a:latin typeface="Garamond"/>
              </a:rPr>
              <a:t>σκευάσετε</a:t>
            </a:r>
            <a:r>
              <a:rPr lang="en-US" sz="3600" dirty="0">
                <a:solidFill>
                  <a:schemeClr val="bg1"/>
                </a:solidFill>
                <a:latin typeface="Garamond"/>
              </a:rPr>
              <a:t> </a:t>
            </a:r>
            <a:r>
              <a:rPr lang="en-US" sz="3600" dirty="0" err="1">
                <a:solidFill>
                  <a:schemeClr val="bg1"/>
                </a:solidFill>
                <a:latin typeface="Garamond"/>
              </a:rPr>
              <a:t>Έν</a:t>
            </a:r>
            <a:r>
              <a:rPr lang="en-US" sz="3600" dirty="0">
                <a:solidFill>
                  <a:schemeClr val="bg1"/>
                </a:solidFill>
                <a:latin typeface="Garamond"/>
              </a:rPr>
              <a:t>α Απ</a:t>
            </a:r>
            <a:r>
              <a:rPr lang="en-US" sz="3600" dirty="0" err="1">
                <a:solidFill>
                  <a:schemeClr val="bg1"/>
                </a:solidFill>
                <a:latin typeface="Garamond"/>
              </a:rPr>
              <a:t>λό</a:t>
            </a:r>
            <a:r>
              <a:rPr lang="en-US" sz="3600" dirty="0">
                <a:solidFill>
                  <a:schemeClr val="bg1"/>
                </a:solidFill>
                <a:latin typeface="Garamond"/>
              </a:rPr>
              <a:t> </a:t>
            </a:r>
            <a:r>
              <a:rPr lang="en-US" sz="3600" dirty="0" err="1">
                <a:solidFill>
                  <a:schemeClr val="bg1"/>
                </a:solidFill>
                <a:latin typeface="Garamond"/>
              </a:rPr>
              <a:t>Ρομ</a:t>
            </a:r>
            <a:r>
              <a:rPr lang="en-US" sz="3600" dirty="0">
                <a:solidFill>
                  <a:schemeClr val="bg1"/>
                </a:solidFill>
                <a:latin typeface="Garamond"/>
              </a:rPr>
              <a:t>π</a:t>
            </a:r>
            <a:r>
              <a:rPr lang="en-US" sz="3600" dirty="0" err="1">
                <a:solidFill>
                  <a:schemeClr val="bg1"/>
                </a:solidFill>
                <a:latin typeface="Garamond"/>
              </a:rPr>
              <a:t>ότ</a:t>
            </a:r>
            <a:r>
              <a:rPr lang="en-US" sz="3600" dirty="0">
                <a:solidFill>
                  <a:schemeClr val="bg1"/>
                </a:solidFill>
                <a:latin typeface="Garamond"/>
              </a:rPr>
              <a:t> </a:t>
            </a:r>
            <a:r>
              <a:rPr lang="en-US" sz="3600" dirty="0" err="1">
                <a:solidFill>
                  <a:schemeClr val="bg1"/>
                </a:solidFill>
                <a:latin typeface="Garamond"/>
              </a:rPr>
              <a:t>Που</a:t>
            </a:r>
            <a:r>
              <a:rPr lang="en-US" sz="3600" dirty="0">
                <a:solidFill>
                  <a:schemeClr val="bg1"/>
                </a:solidFill>
                <a:latin typeface="Garamond"/>
              </a:rPr>
              <a:t> </a:t>
            </a:r>
            <a:r>
              <a:rPr lang="en-US" sz="3600" dirty="0" err="1">
                <a:solidFill>
                  <a:schemeClr val="bg1"/>
                </a:solidFill>
                <a:latin typeface="Garamond"/>
              </a:rPr>
              <a:t>Δουλεύει</a:t>
            </a:r>
            <a:endParaRPr lang="en-US" sz="3600" dirty="0">
              <a:solidFill>
                <a:schemeClr val="bg1"/>
              </a:solidFill>
              <a:latin typeface="Garamond"/>
            </a:endParaRPr>
          </a:p>
        </p:txBody>
      </p:sp>
      <p:sp>
        <p:nvSpPr>
          <p:cNvPr id="5" name="Content Placeholder 4">
            <a:extLst>
              <a:ext uri="{FF2B5EF4-FFF2-40B4-BE49-F238E27FC236}">
                <a16:creationId xmlns:a16="http://schemas.microsoft.com/office/drawing/2014/main" id="{EA25CE5C-5512-2846-F25C-D34616CA713D}"/>
              </a:ext>
            </a:extLst>
          </p:cNvPr>
          <p:cNvSpPr>
            <a:spLocks noGrp="1"/>
          </p:cNvSpPr>
          <p:nvPr>
            <p:ph idx="1"/>
          </p:nvPr>
        </p:nvSpPr>
        <p:spPr>
          <a:xfrm>
            <a:off x="838200" y="1888744"/>
            <a:ext cx="10515600" cy="4688840"/>
          </a:xfrm>
        </p:spPr>
        <p:txBody>
          <a:bodyPr vert="horz" lIns="91440" tIns="45720" rIns="91440" bIns="45720" rtlCol="0" anchor="t">
            <a:normAutofit lnSpcReduction="10000"/>
          </a:bodyPr>
          <a:lstStyle/>
          <a:p>
            <a:pPr marL="0" indent="0">
              <a:buNone/>
            </a:pPr>
            <a:r>
              <a:rPr lang="en-US" sz="2000" dirty="0">
                <a:solidFill>
                  <a:schemeClr val="bg1"/>
                </a:solidFill>
                <a:latin typeface="Garamond"/>
                <a:ea typeface="+mn-lt"/>
                <a:cs typeface="+mn-lt"/>
              </a:rPr>
              <a:t>                                                              </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Τι</a:t>
            </a:r>
            <a:r>
              <a:rPr lang="en-US" sz="2400" dirty="0">
                <a:solidFill>
                  <a:schemeClr val="bg1"/>
                </a:solidFill>
                <a:latin typeface="Garamond"/>
                <a:ea typeface="+mn-lt"/>
                <a:cs typeface="+mn-lt"/>
              </a:rPr>
              <a:t> θα </a:t>
            </a:r>
            <a:r>
              <a:rPr lang="en-US" sz="2400" dirty="0" err="1">
                <a:solidFill>
                  <a:schemeClr val="bg1"/>
                </a:solidFill>
                <a:latin typeface="Garamond"/>
                <a:ea typeface="+mn-lt"/>
                <a:cs typeface="+mn-lt"/>
              </a:rPr>
              <a:t>χρει</a:t>
            </a:r>
            <a:r>
              <a:rPr lang="en-US" sz="2400" dirty="0">
                <a:solidFill>
                  <a:schemeClr val="bg1"/>
                </a:solidFill>
                <a:latin typeface="Garamond"/>
                <a:ea typeface="+mn-lt"/>
                <a:cs typeface="+mn-lt"/>
              </a:rPr>
              <a:t>α</a:t>
            </a:r>
            <a:r>
              <a:rPr lang="en-US" sz="2400" dirty="0" err="1">
                <a:solidFill>
                  <a:schemeClr val="bg1"/>
                </a:solidFill>
                <a:latin typeface="Garamond"/>
                <a:ea typeface="+mn-lt"/>
                <a:cs typeface="+mn-lt"/>
              </a:rPr>
              <a:t>στείτε</a:t>
            </a:r>
            <a:br>
              <a:rPr lang="en-US" dirty="0">
                <a:solidFill>
                  <a:schemeClr val="bg1"/>
                </a:solidFill>
                <a:latin typeface="Garamond"/>
                <a:ea typeface="+mn-lt"/>
                <a:cs typeface="+mn-lt"/>
              </a:rPr>
            </a:br>
            <a:r>
              <a:rPr lang="en-US" sz="2000" dirty="0">
                <a:solidFill>
                  <a:schemeClr val="bg1"/>
                </a:solidFill>
                <a:latin typeface="Garamond"/>
                <a:ea typeface="+mn-lt"/>
                <a:cs typeface="+mn-lt"/>
              </a:rPr>
              <a:t>.....................................................................................................................................................................................</a:t>
            </a:r>
            <a:br>
              <a:rPr lang="en-US" sz="2000" dirty="0">
                <a:solidFill>
                  <a:schemeClr val="bg1"/>
                </a:solidFill>
                <a:latin typeface="Garamond"/>
                <a:ea typeface="+mn-lt"/>
                <a:cs typeface="+mn-lt"/>
              </a:rPr>
            </a:br>
            <a:r>
              <a:rPr lang="en-US" sz="2000" dirty="0" err="1">
                <a:solidFill>
                  <a:schemeClr val="bg1"/>
                </a:solidFill>
                <a:latin typeface="Garamond"/>
                <a:ea typeface="+mn-lt"/>
                <a:cs typeface="+mn-lt"/>
              </a:rPr>
              <a:t>Μι</a:t>
            </a:r>
            <a:r>
              <a:rPr lang="en-US" sz="2000" dirty="0">
                <a:solidFill>
                  <a:schemeClr val="bg1"/>
                </a:solidFill>
                <a:latin typeface="Garamond"/>
                <a:ea typeface="+mn-lt"/>
                <a:cs typeface="+mn-lt"/>
              </a:rPr>
              <a:t>α </a:t>
            </a:r>
            <a:r>
              <a:rPr lang="en-US" sz="2000" dirty="0" err="1">
                <a:solidFill>
                  <a:schemeClr val="bg1"/>
                </a:solidFill>
                <a:latin typeface="Garamond"/>
                <a:ea typeface="+mn-lt"/>
                <a:cs typeface="+mn-lt"/>
              </a:rPr>
              <a:t>usb</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συσκευή</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συσκευή</a:t>
            </a:r>
            <a:r>
              <a:rPr lang="en-US" sz="2000" b="1" dirty="0">
                <a:solidFill>
                  <a:schemeClr val="bg1"/>
                </a:solidFill>
                <a:latin typeface="Garamond"/>
                <a:ea typeface="+mn-lt"/>
                <a:cs typeface="+mn-lt"/>
              </a:rPr>
              <a:t> </a:t>
            </a:r>
            <a:r>
              <a:rPr lang="en-US" sz="2000" dirty="0">
                <a:solidFill>
                  <a:schemeClr val="bg1"/>
                </a:solidFill>
                <a:latin typeface="Garamond"/>
                <a:ea typeface="+mn-lt"/>
                <a:cs typeface="+mn-lt"/>
              </a:rPr>
              <a:t>BLED112</a:t>
            </a:r>
            <a:r>
              <a:rPr lang="en-US" sz="2000" b="1" dirty="0">
                <a:solidFill>
                  <a:schemeClr val="bg1"/>
                </a:solidFill>
                <a:latin typeface="Garamond"/>
                <a:ea typeface="+mn-lt"/>
                <a:cs typeface="+mn-lt"/>
              </a:rPr>
              <a:t> </a:t>
            </a:r>
            <a:r>
              <a:rPr lang="en-US" sz="2000" dirty="0">
                <a:solidFill>
                  <a:schemeClr val="bg1"/>
                </a:solidFill>
                <a:latin typeface="Garamond"/>
                <a:ea typeface="+mn-lt"/>
                <a:cs typeface="+mn-lt"/>
              </a:rPr>
              <a:t>Bluetooth Low Energy (BLE) </a:t>
            </a:r>
            <a:r>
              <a:rPr lang="en-US" sz="2000" dirty="0" err="1">
                <a:solidFill>
                  <a:schemeClr val="bg1"/>
                </a:solidFill>
                <a:latin typeface="Garamond"/>
                <a:ea typeface="+mn-lt"/>
                <a:cs typeface="+mn-lt"/>
              </a:rPr>
              <a:t>usb</a:t>
            </a:r>
            <a:r>
              <a:rPr lang="en-US" sz="2000" dirty="0">
                <a:solidFill>
                  <a:schemeClr val="bg1"/>
                </a:solidFill>
                <a:latin typeface="Garamond"/>
                <a:ea typeface="+mn-lt"/>
                <a:cs typeface="+mn-lt"/>
              </a:rPr>
              <a:t> dongle</a:t>
            </a:r>
            <a:br>
              <a:rPr lang="en-US" dirty="0"/>
            </a:br>
            <a:r>
              <a:rPr lang="en-US" sz="2000" dirty="0" err="1">
                <a:solidFill>
                  <a:schemeClr val="bg1"/>
                </a:solidFill>
                <a:latin typeface="Garamond"/>
                <a:ea typeface="+mn-lt"/>
                <a:cs typeface="+mn-lt"/>
              </a:rPr>
              <a:t>Την</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εφ</a:t>
            </a:r>
            <a:r>
              <a:rPr lang="en-US" sz="2000" dirty="0">
                <a:solidFill>
                  <a:schemeClr val="bg1"/>
                </a:solidFill>
                <a:latin typeface="Garamond"/>
                <a:ea typeface="+mn-lt"/>
                <a:cs typeface="+mn-lt"/>
              </a:rPr>
              <a:t>α</a:t>
            </a:r>
            <a:r>
              <a:rPr lang="en-US" sz="2000" dirty="0" err="1">
                <a:solidFill>
                  <a:schemeClr val="bg1"/>
                </a:solidFill>
                <a:latin typeface="Garamond"/>
                <a:ea typeface="+mn-lt"/>
                <a:cs typeface="+mn-lt"/>
              </a:rPr>
              <a:t>ρμογή</a:t>
            </a:r>
            <a:r>
              <a:rPr lang="en-US" sz="2000" b="1" dirty="0">
                <a:solidFill>
                  <a:schemeClr val="bg1"/>
                </a:solidFill>
                <a:latin typeface="Garamond"/>
                <a:ea typeface="+mn-lt"/>
                <a:cs typeface="+mn-lt"/>
              </a:rPr>
              <a:t> </a:t>
            </a:r>
            <a:r>
              <a:rPr lang="en-US" sz="2000" dirty="0">
                <a:solidFill>
                  <a:schemeClr val="bg1"/>
                </a:solidFill>
                <a:latin typeface="Garamond"/>
                <a:ea typeface="+mn-lt"/>
                <a:cs typeface="+mn-lt"/>
              </a:rPr>
              <a:t>Scratch </a:t>
            </a:r>
            <a:r>
              <a:rPr lang="en-US" sz="2000" dirty="0" err="1">
                <a:solidFill>
                  <a:schemeClr val="bg1"/>
                </a:solidFill>
                <a:latin typeface="Garamond"/>
                <a:ea typeface="+mn-lt"/>
                <a:cs typeface="+mn-lt"/>
              </a:rPr>
              <a:t>με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την</a:t>
            </a:r>
            <a:r>
              <a:rPr lang="en-US" sz="2000" dirty="0">
                <a:solidFill>
                  <a:schemeClr val="bg1"/>
                </a:solidFill>
                <a:latin typeface="Garamond"/>
                <a:ea typeface="+mn-lt"/>
                <a:cs typeface="+mn-lt"/>
              </a:rPr>
              <a:t> οπ</a:t>
            </a:r>
            <a:r>
              <a:rPr lang="en-US" sz="2000" dirty="0" err="1">
                <a:solidFill>
                  <a:schemeClr val="bg1"/>
                </a:solidFill>
                <a:latin typeface="Garamond"/>
                <a:ea typeface="+mn-lt"/>
                <a:cs typeface="+mn-lt"/>
              </a:rPr>
              <a:t>οί</a:t>
            </a:r>
            <a:r>
              <a:rPr lang="en-US" sz="2000" dirty="0">
                <a:solidFill>
                  <a:schemeClr val="bg1"/>
                </a:solidFill>
                <a:latin typeface="Garamond"/>
                <a:ea typeface="+mn-lt"/>
                <a:cs typeface="+mn-lt"/>
              </a:rPr>
              <a:t>α θα </a:t>
            </a:r>
            <a:r>
              <a:rPr lang="en-US" sz="2000" dirty="0" err="1">
                <a:solidFill>
                  <a:schemeClr val="bg1"/>
                </a:solidFill>
                <a:latin typeface="Garamond"/>
                <a:ea typeface="+mn-lt"/>
                <a:cs typeface="+mn-lt"/>
              </a:rPr>
              <a:t>ελέγχουμε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ρομ</a:t>
            </a:r>
            <a:r>
              <a:rPr lang="en-US" sz="2000" dirty="0">
                <a:solidFill>
                  <a:schemeClr val="bg1"/>
                </a:solidFill>
                <a:latin typeface="Garamond"/>
                <a:ea typeface="+mn-lt"/>
                <a:cs typeface="+mn-lt"/>
              </a:rPr>
              <a:t>π</a:t>
            </a:r>
            <a:r>
              <a:rPr lang="en-US" sz="2000" dirty="0" err="1">
                <a:solidFill>
                  <a:schemeClr val="bg1"/>
                </a:solidFill>
                <a:latin typeface="Garamond"/>
                <a:ea typeface="+mn-lt"/>
                <a:cs typeface="+mn-lt"/>
              </a:rPr>
              <a:t>ότ</a:t>
            </a:r>
            <a:br>
              <a:rPr lang="en-US" dirty="0"/>
            </a:b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π</a:t>
            </a:r>
            <a:r>
              <a:rPr lang="en-US" sz="2000" dirty="0" err="1">
                <a:solidFill>
                  <a:schemeClr val="bg1"/>
                </a:solidFill>
                <a:latin typeface="Garamond"/>
                <a:ea typeface="+mn-lt"/>
                <a:cs typeface="+mn-lt"/>
              </a:rPr>
              <a:t>ρόγρ</a:t>
            </a:r>
            <a:r>
              <a:rPr lang="en-US" sz="2000" dirty="0">
                <a:solidFill>
                  <a:schemeClr val="bg1"/>
                </a:solidFill>
                <a:latin typeface="Garamond"/>
                <a:ea typeface="+mn-lt"/>
                <a:cs typeface="+mn-lt"/>
              </a:rPr>
              <a:t>α</a:t>
            </a:r>
            <a:r>
              <a:rPr lang="en-US" sz="2000" dirty="0" err="1">
                <a:solidFill>
                  <a:schemeClr val="bg1"/>
                </a:solidFill>
                <a:latin typeface="Garamond"/>
                <a:ea typeface="+mn-lt"/>
                <a:cs typeface="+mn-lt"/>
              </a:rPr>
              <a:t>μμ</a:t>
            </a:r>
            <a:r>
              <a:rPr lang="en-US" sz="2000" dirty="0">
                <a:solidFill>
                  <a:schemeClr val="bg1"/>
                </a:solidFill>
                <a:latin typeface="Garamond"/>
                <a:ea typeface="+mn-lt"/>
                <a:cs typeface="+mn-lt"/>
              </a:rPr>
              <a:t>α s2bot, </a:t>
            </a: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οπ</a:t>
            </a:r>
            <a:r>
              <a:rPr lang="en-US" sz="2000" dirty="0" err="1">
                <a:solidFill>
                  <a:schemeClr val="bg1"/>
                </a:solidFill>
                <a:latin typeface="Garamond"/>
                <a:ea typeface="+mn-lt"/>
                <a:cs typeface="+mn-lt"/>
              </a:rPr>
              <a:t>οίο</a:t>
            </a:r>
            <a:r>
              <a:rPr lang="en-US" sz="2000" dirty="0">
                <a:solidFill>
                  <a:schemeClr val="bg1"/>
                </a:solidFill>
                <a:latin typeface="Garamond"/>
                <a:ea typeface="+mn-lt"/>
                <a:cs typeface="+mn-lt"/>
              </a:rPr>
              <a:t> αναλαμβ</a:t>
            </a:r>
            <a:r>
              <a:rPr lang="en-US" sz="2000" dirty="0" err="1">
                <a:solidFill>
                  <a:schemeClr val="bg1"/>
                </a:solidFill>
                <a:latin typeface="Garamond"/>
                <a:ea typeface="+mn-lt"/>
                <a:cs typeface="+mn-lt"/>
              </a:rPr>
              <a:t>άνει</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την</a:t>
            </a:r>
            <a:r>
              <a:rPr lang="en-US" sz="2000" dirty="0">
                <a:solidFill>
                  <a:schemeClr val="bg1"/>
                </a:solidFill>
                <a:latin typeface="Garamond"/>
                <a:ea typeface="+mn-lt"/>
                <a:cs typeface="+mn-lt"/>
              </a:rPr>
              <a:t> α</a:t>
            </a:r>
            <a:r>
              <a:rPr lang="en-US" sz="2000" dirty="0" err="1">
                <a:solidFill>
                  <a:schemeClr val="bg1"/>
                </a:solidFill>
                <a:latin typeface="Garamond"/>
                <a:ea typeface="+mn-lt"/>
                <a:cs typeface="+mn-lt"/>
              </a:rPr>
              <a:t>σύρμ</a:t>
            </a:r>
            <a:r>
              <a:rPr lang="en-US" sz="2000" dirty="0">
                <a:solidFill>
                  <a:schemeClr val="bg1"/>
                </a:solidFill>
                <a:latin typeface="Garamond"/>
                <a:ea typeface="+mn-lt"/>
                <a:cs typeface="+mn-lt"/>
              </a:rPr>
              <a:t>α</a:t>
            </a:r>
            <a:r>
              <a:rPr lang="en-US" sz="2000" dirty="0" err="1">
                <a:solidFill>
                  <a:schemeClr val="bg1"/>
                </a:solidFill>
                <a:latin typeface="Garamond"/>
                <a:ea typeface="+mn-lt"/>
                <a:cs typeface="+mn-lt"/>
              </a:rPr>
              <a:t>τη</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μέσω</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bluetooth</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δι</a:t>
            </a:r>
            <a:r>
              <a:rPr lang="en-US" sz="2000" dirty="0">
                <a:solidFill>
                  <a:schemeClr val="bg1"/>
                </a:solidFill>
                <a:latin typeface="Garamond"/>
                <a:ea typeface="+mn-lt"/>
                <a:cs typeface="+mn-lt"/>
              </a:rPr>
              <a:t>α</a:t>
            </a:r>
            <a:r>
              <a:rPr lang="en-US" sz="2000" dirty="0" err="1">
                <a:solidFill>
                  <a:schemeClr val="bg1"/>
                </a:solidFill>
                <a:latin typeface="Garamond"/>
                <a:ea typeface="+mn-lt"/>
                <a:cs typeface="+mn-lt"/>
              </a:rPr>
              <a:t>σύνδεση</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του</a:t>
            </a:r>
            <a:r>
              <a:rPr lang="en-US" sz="2000" dirty="0">
                <a:solidFill>
                  <a:schemeClr val="bg1"/>
                </a:solidFill>
                <a:latin typeface="Garamond"/>
                <a:ea typeface="+mn-lt"/>
                <a:cs typeface="+mn-lt"/>
              </a:rPr>
              <a:t> Scratch </a:t>
            </a:r>
            <a:r>
              <a:rPr lang="en-US" sz="2000" dirty="0" err="1">
                <a:solidFill>
                  <a:schemeClr val="bg1"/>
                </a:solidFill>
                <a:latin typeface="Garamond"/>
                <a:ea typeface="+mn-lt"/>
                <a:cs typeface="+mn-lt"/>
              </a:rPr>
              <a:t>με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LEGO </a:t>
            </a:r>
            <a:r>
              <a:rPr lang="en-US" sz="2000" dirty="0" err="1">
                <a:solidFill>
                  <a:schemeClr val="bg1"/>
                </a:solidFill>
                <a:latin typeface="Garamond"/>
                <a:ea typeface="+mn-lt"/>
                <a:cs typeface="+mn-lt"/>
              </a:rPr>
              <a:t>WeDo</a:t>
            </a:r>
            <a:r>
              <a:rPr lang="en-US" sz="2000" dirty="0">
                <a:solidFill>
                  <a:schemeClr val="bg1"/>
                </a:solidFill>
                <a:latin typeface="Garamond"/>
                <a:ea typeface="+mn-lt"/>
                <a:cs typeface="+mn-lt"/>
              </a:rPr>
              <a:t> 2.0</a:t>
            </a:r>
            <a:br>
              <a:rPr lang="en-US" sz="2000" dirty="0">
                <a:solidFill>
                  <a:schemeClr val="bg1"/>
                </a:solidFill>
                <a:latin typeface="Garamond"/>
                <a:ea typeface="+mn-lt"/>
                <a:cs typeface="+mn-lt"/>
              </a:rPr>
            </a:br>
            <a:r>
              <a:rPr lang="en-US" sz="2000" dirty="0" err="1">
                <a:solidFill>
                  <a:schemeClr val="bg1"/>
                </a:solidFill>
                <a:latin typeface="Garamond"/>
                <a:ea typeface="+mn-lt"/>
                <a:cs typeface="+mn-lt"/>
              </a:rPr>
              <a:t>Έν</a:t>
            </a:r>
            <a:r>
              <a:rPr lang="en-US" sz="2000" dirty="0">
                <a:solidFill>
                  <a:schemeClr val="bg1"/>
                </a:solidFill>
                <a:latin typeface="Garamond"/>
                <a:ea typeface="+mn-lt"/>
                <a:cs typeface="+mn-lt"/>
              </a:rPr>
              <a:t>α </a:t>
            </a:r>
            <a:r>
              <a:rPr lang="en-US" sz="2000" dirty="0" err="1">
                <a:solidFill>
                  <a:schemeClr val="bg1"/>
                </a:solidFill>
                <a:latin typeface="Garamond"/>
                <a:ea typeface="+mn-lt"/>
                <a:cs typeface="+mn-lt"/>
              </a:rPr>
              <a:t>κιτ</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WeDo</a:t>
            </a:r>
            <a:r>
              <a:rPr lang="en-US" sz="2000" dirty="0">
                <a:solidFill>
                  <a:schemeClr val="bg1"/>
                </a:solidFill>
                <a:latin typeface="Garamond"/>
                <a:ea typeface="+mn-lt"/>
                <a:cs typeface="+mn-lt"/>
              </a:rPr>
              <a:t> 2.0. </a:t>
            </a:r>
            <a:r>
              <a:rPr lang="en-US" sz="2000" dirty="0" err="1">
                <a:solidFill>
                  <a:schemeClr val="bg1"/>
                </a:solidFill>
                <a:latin typeface="Garamond"/>
                <a:ea typeface="+mn-lt"/>
                <a:cs typeface="+mn-lt"/>
              </a:rPr>
              <a:t>της</a:t>
            </a:r>
            <a:r>
              <a:rPr lang="en-US" sz="2000" dirty="0">
                <a:solidFill>
                  <a:schemeClr val="bg1"/>
                </a:solidFill>
                <a:latin typeface="Garamond"/>
                <a:ea typeface="+mn-lt"/>
                <a:cs typeface="+mn-lt"/>
              </a:rPr>
              <a:t> LEGO </a:t>
            </a: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οπ</a:t>
            </a:r>
            <a:r>
              <a:rPr lang="en-US" sz="2000" dirty="0" err="1">
                <a:solidFill>
                  <a:schemeClr val="bg1"/>
                </a:solidFill>
                <a:latin typeface="Garamond"/>
                <a:ea typeface="+mn-lt"/>
                <a:cs typeface="+mn-lt"/>
              </a:rPr>
              <a:t>οίο</a:t>
            </a:r>
            <a:r>
              <a:rPr lang="en-US" sz="2000" dirty="0">
                <a:solidFill>
                  <a:schemeClr val="bg1"/>
                </a:solidFill>
                <a:latin typeface="Garamond"/>
                <a:ea typeface="+mn-lt"/>
                <a:cs typeface="+mn-lt"/>
              </a:rPr>
              <a:t> επ</a:t>
            </a:r>
            <a:r>
              <a:rPr lang="en-US" sz="2000" dirty="0" err="1">
                <a:solidFill>
                  <a:schemeClr val="bg1"/>
                </a:solidFill>
                <a:latin typeface="Garamond"/>
                <a:ea typeface="+mn-lt"/>
                <a:cs typeface="+mn-lt"/>
              </a:rPr>
              <a:t>ικοινωνεί</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με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τον</a:t>
            </a:r>
            <a:r>
              <a:rPr lang="en-US" sz="2000" dirty="0">
                <a:solidFill>
                  <a:schemeClr val="bg1"/>
                </a:solidFill>
                <a:latin typeface="Garamond"/>
                <a:ea typeface="+mn-lt"/>
                <a:cs typeface="+mn-lt"/>
              </a:rPr>
              <a:t> υπ</a:t>
            </a:r>
            <a:r>
              <a:rPr lang="en-US" sz="2000" dirty="0" err="1">
                <a:solidFill>
                  <a:schemeClr val="bg1"/>
                </a:solidFill>
                <a:latin typeface="Garamond"/>
                <a:ea typeface="+mn-lt"/>
                <a:cs typeface="+mn-lt"/>
              </a:rPr>
              <a:t>ολογιστή</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μέσω</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bluetooth</a:t>
            </a:r>
            <a:br>
              <a:rPr lang="en-US" sz="2000" dirty="0">
                <a:solidFill>
                  <a:schemeClr val="bg1"/>
                </a:solidFill>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a:t>
            </a:r>
            <a:r>
              <a:rPr lang="en-US" sz="2400" dirty="0" err="1">
                <a:solidFill>
                  <a:schemeClr val="bg1"/>
                </a:solidFill>
                <a:latin typeface="Garamond"/>
                <a:ea typeface="+mn-lt"/>
                <a:cs typeface="+mn-lt"/>
              </a:rPr>
              <a:t>Πως</a:t>
            </a:r>
            <a:r>
              <a:rPr lang="en-US" sz="2400" dirty="0">
                <a:solidFill>
                  <a:schemeClr val="bg1"/>
                </a:solidFill>
                <a:latin typeface="Garamond"/>
                <a:ea typeface="+mn-lt"/>
                <a:cs typeface="+mn-lt"/>
              </a:rPr>
              <a:t> να </a:t>
            </a:r>
            <a:r>
              <a:rPr lang="en-US" sz="2400" dirty="0" err="1">
                <a:solidFill>
                  <a:schemeClr val="bg1"/>
                </a:solidFill>
                <a:latin typeface="Garamond"/>
                <a:ea typeface="+mn-lt"/>
                <a:cs typeface="+mn-lt"/>
              </a:rPr>
              <a:t>φτιάξετε</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το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ρομ</a:t>
            </a:r>
            <a:r>
              <a:rPr lang="en-US" sz="2400" dirty="0">
                <a:solidFill>
                  <a:schemeClr val="bg1"/>
                </a:solidFill>
                <a:latin typeface="Garamond"/>
                <a:ea typeface="+mn-lt"/>
                <a:cs typeface="+mn-lt"/>
              </a:rPr>
              <a:t>π</a:t>
            </a:r>
            <a:r>
              <a:rPr lang="en-US" sz="2400" dirty="0" err="1">
                <a:solidFill>
                  <a:schemeClr val="bg1"/>
                </a:solidFill>
                <a:latin typeface="Garamond"/>
                <a:ea typeface="+mn-lt"/>
                <a:cs typeface="+mn-lt"/>
              </a:rPr>
              <a:t>ότ</a:t>
            </a:r>
            <a:br>
              <a:rPr lang="en-US" sz="2400" dirty="0">
                <a:solidFill>
                  <a:schemeClr val="bg1"/>
                </a:solidFill>
                <a:latin typeface="Garamond"/>
                <a:ea typeface="+mn-lt"/>
                <a:cs typeface="+mn-lt"/>
              </a:rPr>
            </a:br>
            <a:r>
              <a:rPr lang="en-US" sz="2000" dirty="0">
                <a:solidFill>
                  <a:schemeClr val="bg1"/>
                </a:solidFill>
                <a:latin typeface="Garamond"/>
                <a:ea typeface="+mn-lt"/>
                <a:cs typeface="+mn-lt"/>
              </a:rPr>
              <a:t>.....................................................................................................................................................................................</a:t>
            </a:r>
            <a:br>
              <a:rPr lang="en-US" sz="2000" dirty="0">
                <a:solidFill>
                  <a:schemeClr val="bg1"/>
                </a:solidFill>
                <a:latin typeface="Garamond"/>
                <a:ea typeface="+mn-lt"/>
                <a:cs typeface="+mn-lt"/>
              </a:rPr>
            </a:br>
            <a:r>
              <a:rPr lang="en-US" sz="2000" dirty="0" err="1">
                <a:solidFill>
                  <a:schemeClr val="bg1"/>
                </a:solidFill>
                <a:latin typeface="Garamond"/>
                <a:ea typeface="+mn-lt"/>
                <a:cs typeface="+mn-lt"/>
              </a:rPr>
              <a:t>Ότ</a:t>
            </a:r>
            <a:r>
              <a:rPr lang="en-US" sz="2000" dirty="0">
                <a:solidFill>
                  <a:schemeClr val="bg1"/>
                </a:solidFill>
                <a:latin typeface="Garamond"/>
                <a:ea typeface="+mn-lt"/>
                <a:cs typeface="+mn-lt"/>
              </a:rPr>
              <a:t>αν </a:t>
            </a:r>
            <a:r>
              <a:rPr lang="en-US" sz="2000" dirty="0" err="1">
                <a:solidFill>
                  <a:schemeClr val="bg1"/>
                </a:solidFill>
                <a:latin typeface="Garamond"/>
                <a:ea typeface="+mn-lt"/>
                <a:cs typeface="+mn-lt"/>
              </a:rPr>
              <a:t>φτιάξετε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ρομ</a:t>
            </a:r>
            <a:r>
              <a:rPr lang="en-US" sz="2000" dirty="0">
                <a:solidFill>
                  <a:schemeClr val="bg1"/>
                </a:solidFill>
                <a:latin typeface="Garamond"/>
                <a:ea typeface="+mn-lt"/>
                <a:cs typeface="+mn-lt"/>
              </a:rPr>
              <a:t>π</a:t>
            </a:r>
            <a:r>
              <a:rPr lang="en-US" sz="2000" dirty="0" err="1">
                <a:solidFill>
                  <a:schemeClr val="bg1"/>
                </a:solidFill>
                <a:latin typeface="Garamond"/>
                <a:ea typeface="+mn-lt"/>
                <a:cs typeface="+mn-lt"/>
              </a:rPr>
              <a:t>ότ</a:t>
            </a:r>
            <a:r>
              <a:rPr lang="en-US" sz="2000" dirty="0">
                <a:solidFill>
                  <a:schemeClr val="bg1"/>
                </a:solidFill>
                <a:latin typeface="Garamond"/>
                <a:ea typeface="+mn-lt"/>
                <a:cs typeface="+mn-lt"/>
              </a:rPr>
              <a:t> π</a:t>
            </a:r>
            <a:r>
              <a:rPr lang="en-US" sz="2000" dirty="0" err="1">
                <a:solidFill>
                  <a:schemeClr val="bg1"/>
                </a:solidFill>
                <a:latin typeface="Garamond"/>
                <a:ea typeface="+mn-lt"/>
                <a:cs typeface="+mn-lt"/>
              </a:rPr>
              <a:t>ου</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θέλετε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με</a:t>
            </a:r>
            <a:r>
              <a:rPr lang="en-US" sz="2000" dirty="0">
                <a:solidFill>
                  <a:schemeClr val="bg1"/>
                </a:solidFill>
                <a:latin typeface="Garamond"/>
                <a:ea typeface="+mn-lt"/>
                <a:cs typeface="+mn-lt"/>
              </a:rPr>
              <a:t> τα LEGO </a:t>
            </a:r>
            <a:r>
              <a:rPr lang="en-US" sz="2000" dirty="0" err="1">
                <a:solidFill>
                  <a:schemeClr val="bg1"/>
                </a:solidFill>
                <a:latin typeface="Garamond"/>
                <a:ea typeface="+mn-lt"/>
                <a:cs typeface="+mn-lt"/>
              </a:rPr>
              <a:t>χρησημο</a:t>
            </a:r>
            <a:r>
              <a:rPr lang="en-US" sz="2000" dirty="0">
                <a:solidFill>
                  <a:schemeClr val="bg1"/>
                </a:solidFill>
                <a:latin typeface="Garamond"/>
                <a:ea typeface="+mn-lt"/>
                <a:cs typeface="+mn-lt"/>
              </a:rPr>
              <a:t>π</a:t>
            </a:r>
            <a:r>
              <a:rPr lang="en-US" sz="2000" dirty="0" err="1">
                <a:solidFill>
                  <a:schemeClr val="bg1"/>
                </a:solidFill>
                <a:latin typeface="Garamond"/>
                <a:ea typeface="+mn-lt"/>
                <a:cs typeface="+mn-lt"/>
              </a:rPr>
              <a:t>οιήσετε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Scratch </a:t>
            </a:r>
            <a:r>
              <a:rPr lang="en-US" sz="2000" dirty="0" err="1">
                <a:solidFill>
                  <a:schemeClr val="bg1"/>
                </a:solidFill>
                <a:latin typeface="Garamond"/>
                <a:ea typeface="+mn-lt"/>
                <a:cs typeface="+mn-lt"/>
              </a:rPr>
              <a:t>γι</a:t>
            </a:r>
            <a:r>
              <a:rPr lang="en-US" sz="2000" dirty="0">
                <a:solidFill>
                  <a:schemeClr val="bg1"/>
                </a:solidFill>
                <a:latin typeface="Garamond"/>
                <a:ea typeface="+mn-lt"/>
                <a:cs typeface="+mn-lt"/>
              </a:rPr>
              <a:t>α να </a:t>
            </a: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κάνετε</a:t>
            </a:r>
            <a:r>
              <a:rPr lang="en-US" sz="2000" dirty="0">
                <a:solidFill>
                  <a:schemeClr val="bg1"/>
                </a:solidFill>
                <a:latin typeface="Garamond"/>
                <a:ea typeface="+mn-lt"/>
                <a:cs typeface="+mn-lt"/>
              </a:rPr>
              <a:t> να </a:t>
            </a:r>
            <a:r>
              <a:rPr lang="en-US" sz="2000" dirty="0" err="1">
                <a:solidFill>
                  <a:schemeClr val="bg1"/>
                </a:solidFill>
                <a:latin typeface="Garamond"/>
                <a:ea typeface="+mn-lt"/>
                <a:cs typeface="+mn-lt"/>
              </a:rPr>
              <a:t>δουλέψει.Το</a:t>
            </a:r>
            <a:r>
              <a:rPr lang="en-US" sz="2000" dirty="0">
                <a:solidFill>
                  <a:schemeClr val="bg1"/>
                </a:solidFill>
                <a:latin typeface="Garamond"/>
                <a:ea typeface="+mn-lt"/>
                <a:cs typeface="+mn-lt"/>
              </a:rPr>
              <a:t> Scratch </a:t>
            </a:r>
            <a:r>
              <a:rPr lang="en-US" sz="2000" dirty="0" err="1">
                <a:solidFill>
                  <a:schemeClr val="bg1"/>
                </a:solidFill>
                <a:latin typeface="Garamond"/>
                <a:ea typeface="+mn-lt"/>
                <a:cs typeface="+mn-lt"/>
              </a:rPr>
              <a:t>έχει</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διάφορους</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κωδικούς</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με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τους</a:t>
            </a:r>
            <a:r>
              <a:rPr lang="en-US" sz="2000" dirty="0">
                <a:solidFill>
                  <a:schemeClr val="bg1"/>
                </a:solidFill>
                <a:latin typeface="Garamond"/>
                <a:ea typeface="+mn-lt"/>
                <a:cs typeface="+mn-lt"/>
              </a:rPr>
              <a:t> οπ</a:t>
            </a:r>
            <a:r>
              <a:rPr lang="en-US" sz="2000" dirty="0" err="1">
                <a:solidFill>
                  <a:schemeClr val="bg1"/>
                </a:solidFill>
                <a:latin typeface="Garamond"/>
                <a:ea typeface="+mn-lt"/>
                <a:cs typeface="+mn-lt"/>
              </a:rPr>
              <a:t>οίους</a:t>
            </a:r>
            <a:r>
              <a:rPr lang="en-US" sz="2000" dirty="0">
                <a:solidFill>
                  <a:schemeClr val="bg1"/>
                </a:solidFill>
                <a:latin typeface="Garamond"/>
                <a:ea typeface="+mn-lt"/>
                <a:cs typeface="+mn-lt"/>
              </a:rPr>
              <a:t> μπ</a:t>
            </a:r>
            <a:r>
              <a:rPr lang="en-US" sz="2000" dirty="0" err="1">
                <a:solidFill>
                  <a:schemeClr val="bg1"/>
                </a:solidFill>
                <a:latin typeface="Garamond"/>
                <a:ea typeface="+mn-lt"/>
                <a:cs typeface="+mn-lt"/>
              </a:rPr>
              <a:t>ορείτε</a:t>
            </a:r>
            <a:r>
              <a:rPr lang="en-US" sz="2000" dirty="0">
                <a:solidFill>
                  <a:schemeClr val="bg1"/>
                </a:solidFill>
                <a:latin typeface="Garamond"/>
                <a:ea typeface="+mn-lt"/>
                <a:cs typeface="+mn-lt"/>
              </a:rPr>
              <a:t> να </a:t>
            </a:r>
            <a:r>
              <a:rPr lang="en-US" sz="2000" dirty="0" err="1">
                <a:solidFill>
                  <a:schemeClr val="bg1"/>
                </a:solidFill>
                <a:latin typeface="Garamond"/>
                <a:ea typeface="+mn-lt"/>
                <a:cs typeface="+mn-lt"/>
              </a:rPr>
              <a:t>κάνετε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ρομ</a:t>
            </a:r>
            <a:r>
              <a:rPr lang="en-US" sz="2000" dirty="0">
                <a:solidFill>
                  <a:schemeClr val="bg1"/>
                </a:solidFill>
                <a:latin typeface="Garamond"/>
                <a:ea typeface="+mn-lt"/>
                <a:cs typeface="+mn-lt"/>
              </a:rPr>
              <a:t>π</a:t>
            </a:r>
            <a:r>
              <a:rPr lang="en-US" sz="2000" dirty="0" err="1">
                <a:solidFill>
                  <a:schemeClr val="bg1"/>
                </a:solidFill>
                <a:latin typeface="Garamond"/>
                <a:ea typeface="+mn-lt"/>
                <a:cs typeface="+mn-lt"/>
              </a:rPr>
              <a:t>ότ</a:t>
            </a:r>
            <a:r>
              <a:rPr lang="en-US" sz="2000" dirty="0">
                <a:solidFill>
                  <a:schemeClr val="bg1"/>
                </a:solidFill>
                <a:latin typeface="Garamond"/>
                <a:ea typeface="+mn-lt"/>
                <a:cs typeface="+mn-lt"/>
              </a:rPr>
              <a:t> να </a:t>
            </a:r>
            <a:r>
              <a:rPr lang="en-US" sz="2000" dirty="0" err="1">
                <a:solidFill>
                  <a:schemeClr val="bg1"/>
                </a:solidFill>
                <a:latin typeface="Garamond"/>
                <a:ea typeface="+mn-lt"/>
                <a:cs typeface="+mn-lt"/>
              </a:rPr>
              <a:t>κουνηθεί,μιλήσει</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κλ</a:t>
            </a:r>
            <a:r>
              <a:rPr lang="en-US" sz="2000" dirty="0">
                <a:solidFill>
                  <a:schemeClr val="bg1"/>
                </a:solidFill>
                <a:latin typeface="Garamond"/>
                <a:ea typeface="+mn-lt"/>
                <a:cs typeface="+mn-lt"/>
              </a:rPr>
              <a:t>π.</a:t>
            </a:r>
            <a:r>
              <a:rPr lang="en-US" sz="2000" dirty="0" err="1">
                <a:solidFill>
                  <a:schemeClr val="bg1"/>
                </a:solidFill>
                <a:latin typeface="Garamond"/>
                <a:ea typeface="+mn-lt"/>
                <a:cs typeface="+mn-lt"/>
              </a:rPr>
              <a:t>Όμως</a:t>
            </a:r>
            <a:r>
              <a:rPr lang="en-US" sz="2000" dirty="0">
                <a:solidFill>
                  <a:schemeClr val="bg1"/>
                </a:solidFill>
                <a:latin typeface="Garamond"/>
                <a:ea typeface="+mn-lt"/>
                <a:cs typeface="+mn-lt"/>
              </a:rPr>
              <a:t> α</a:t>
            </a:r>
            <a:r>
              <a:rPr lang="en-US" sz="2000" dirty="0" err="1">
                <a:solidFill>
                  <a:schemeClr val="bg1"/>
                </a:solidFill>
                <a:latin typeface="Garamond"/>
                <a:ea typeface="+mn-lt"/>
                <a:cs typeface="+mn-lt"/>
              </a:rPr>
              <a:t>υτούς</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τους</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κωδικούς</a:t>
            </a:r>
            <a:r>
              <a:rPr lang="en-US" sz="2000" dirty="0">
                <a:solidFill>
                  <a:schemeClr val="bg1"/>
                </a:solidFill>
                <a:latin typeface="Garamond"/>
                <a:ea typeface="+mn-lt"/>
                <a:cs typeface="+mn-lt"/>
              </a:rPr>
              <a:t> π</a:t>
            </a:r>
            <a:r>
              <a:rPr lang="en-US" sz="2000" dirty="0" err="1">
                <a:solidFill>
                  <a:schemeClr val="bg1"/>
                </a:solidFill>
                <a:latin typeface="Garamond"/>
                <a:ea typeface="+mn-lt"/>
                <a:cs typeface="+mn-lt"/>
              </a:rPr>
              <a:t>ρέ</a:t>
            </a:r>
            <a:r>
              <a:rPr lang="en-US" sz="2000" dirty="0">
                <a:solidFill>
                  <a:schemeClr val="bg1"/>
                </a:solidFill>
                <a:latin typeface="Garamond"/>
                <a:ea typeface="+mn-lt"/>
                <a:cs typeface="+mn-lt"/>
              </a:rPr>
              <a:t>π</a:t>
            </a:r>
            <a:r>
              <a:rPr lang="en-US" sz="2000" dirty="0" err="1">
                <a:solidFill>
                  <a:schemeClr val="bg1"/>
                </a:solidFill>
                <a:latin typeface="Garamond"/>
                <a:ea typeface="+mn-lt"/>
                <a:cs typeface="+mn-lt"/>
              </a:rPr>
              <a:t>ει</a:t>
            </a:r>
            <a:r>
              <a:rPr lang="en-US" sz="2000" dirty="0">
                <a:solidFill>
                  <a:schemeClr val="bg1"/>
                </a:solidFill>
                <a:latin typeface="Garamond"/>
                <a:ea typeface="+mn-lt"/>
                <a:cs typeface="+mn-lt"/>
              </a:rPr>
              <a:t> να </a:t>
            </a:r>
            <a:r>
              <a:rPr lang="en-US" sz="2000" dirty="0" err="1">
                <a:solidFill>
                  <a:schemeClr val="bg1"/>
                </a:solidFill>
                <a:latin typeface="Garamond"/>
                <a:ea typeface="+mn-lt"/>
                <a:cs typeface="+mn-lt"/>
              </a:rPr>
              <a:t>τους</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φτιάξετε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εσείς.Εάν</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εδν</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ξέρετε</a:t>
            </a:r>
            <a:r>
              <a:rPr lang="en-US" sz="2000" dirty="0">
                <a:solidFill>
                  <a:schemeClr val="bg1"/>
                </a:solidFill>
                <a:latin typeface="Garamond"/>
                <a:ea typeface="+mn-lt"/>
                <a:cs typeface="+mn-lt"/>
              </a:rPr>
              <a:t> π</a:t>
            </a:r>
            <a:r>
              <a:rPr lang="en-US" sz="2000" dirty="0" err="1">
                <a:solidFill>
                  <a:schemeClr val="bg1"/>
                </a:solidFill>
                <a:latin typeface="Garamond"/>
                <a:ea typeface="+mn-lt"/>
                <a:cs typeface="+mn-lt"/>
              </a:rPr>
              <a:t>ως</a:t>
            </a:r>
            <a:r>
              <a:rPr lang="en-US" sz="2000" dirty="0">
                <a:solidFill>
                  <a:schemeClr val="bg1"/>
                </a:solidFill>
                <a:latin typeface="Garamond"/>
                <a:ea typeface="+mn-lt"/>
                <a:cs typeface="+mn-lt"/>
              </a:rPr>
              <a:t>...</a:t>
            </a:r>
            <a:br>
              <a:rPr lang="en-US" sz="2000" dirty="0">
                <a:solidFill>
                  <a:schemeClr val="bg1"/>
                </a:solidFill>
                <a:latin typeface="Garamond"/>
                <a:ea typeface="+mn-lt"/>
                <a:cs typeface="+mn-lt"/>
              </a:rPr>
            </a:br>
            <a:r>
              <a:rPr lang="en-US" sz="2000" dirty="0">
                <a:solidFill>
                  <a:schemeClr val="bg1"/>
                </a:solidFill>
                <a:latin typeface="Garamond"/>
                <a:ea typeface="+mn-lt"/>
                <a:cs typeface="+mn-lt"/>
              </a:rPr>
              <a:t>                                                                         -18-</a:t>
            </a:r>
          </a:p>
          <a:p>
            <a:endParaRPr lang="en-US" dirty="0">
              <a:solidFill>
                <a:schemeClr val="bg1"/>
              </a:solidFill>
              <a:latin typeface="Garamond"/>
            </a:endParaRPr>
          </a:p>
        </p:txBody>
      </p:sp>
    </p:spTree>
    <p:extLst>
      <p:ext uri="{BB962C8B-B14F-4D97-AF65-F5344CB8AC3E}">
        <p14:creationId xmlns:p14="http://schemas.microsoft.com/office/powerpoint/2010/main" val="361653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blip>
          <a:srcRect t="1421" r="-1" b="23559"/>
          <a:stretch/>
        </p:blipFill>
        <p:spPr>
          <a:xfrm>
            <a:off x="20" y="-193030"/>
            <a:ext cx="12188930" cy="6857990"/>
          </a:xfrm>
          <a:prstGeom prst="rect">
            <a:avLst/>
          </a:prstGeom>
        </p:spPr>
      </p:pic>
      <p:sp>
        <p:nvSpPr>
          <p:cNvPr id="2" name="TextBox 1">
            <a:extLst>
              <a:ext uri="{FF2B5EF4-FFF2-40B4-BE49-F238E27FC236}">
                <a16:creationId xmlns:a16="http://schemas.microsoft.com/office/drawing/2014/main" id="{F3FB2C86-B766-6BAE-7B0A-0688C1DB63EF}"/>
              </a:ext>
            </a:extLst>
          </p:cNvPr>
          <p:cNvSpPr txBox="1"/>
          <p:nvPr/>
        </p:nvSpPr>
        <p:spPr>
          <a:xfrm>
            <a:off x="4724400" y="26822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 name="TextBox 2">
            <a:extLst>
              <a:ext uri="{FF2B5EF4-FFF2-40B4-BE49-F238E27FC236}">
                <a16:creationId xmlns:a16="http://schemas.microsoft.com/office/drawing/2014/main" id="{BE798770-F573-A9CB-8830-80112AF8956D}"/>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5" name="Content Placeholder 4">
            <a:extLst>
              <a:ext uri="{FF2B5EF4-FFF2-40B4-BE49-F238E27FC236}">
                <a16:creationId xmlns:a16="http://schemas.microsoft.com/office/drawing/2014/main" id="{EA25CE5C-5512-2846-F25C-D34616CA713D}"/>
              </a:ext>
            </a:extLst>
          </p:cNvPr>
          <p:cNvSpPr>
            <a:spLocks noGrp="1"/>
          </p:cNvSpPr>
          <p:nvPr>
            <p:ph idx="1"/>
          </p:nvPr>
        </p:nvSpPr>
        <p:spPr>
          <a:xfrm>
            <a:off x="838200" y="567944"/>
            <a:ext cx="10515600" cy="5725160"/>
          </a:xfrm>
        </p:spPr>
        <p:txBody>
          <a:bodyPr vert="horz" lIns="91440" tIns="45720" rIns="91440" bIns="45720" rtlCol="0" anchor="t">
            <a:normAutofit/>
          </a:bodyPr>
          <a:lstStyle/>
          <a:p>
            <a:pPr marL="0" indent="0">
              <a:buNone/>
            </a:pPr>
            <a:r>
              <a:rPr lang="en-US" sz="2000" dirty="0">
                <a:solidFill>
                  <a:schemeClr val="bg1"/>
                </a:solidFill>
                <a:latin typeface="Garamond"/>
                <a:ea typeface="+mn-lt"/>
                <a:cs typeface="+mn-lt"/>
              </a:rPr>
              <a:t> ανα</a:t>
            </a:r>
            <a:r>
              <a:rPr lang="en-US" sz="2000" dirty="0" err="1">
                <a:solidFill>
                  <a:schemeClr val="bg1"/>
                </a:solidFill>
                <a:latin typeface="Garamond"/>
                <a:ea typeface="+mn-lt"/>
                <a:cs typeface="+mn-lt"/>
              </a:rPr>
              <a:t>ζητήστε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στο</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Ιnternet</a:t>
            </a:r>
            <a:r>
              <a:rPr lang="en-US" sz="2000" dirty="0">
                <a:solidFill>
                  <a:schemeClr val="bg1"/>
                </a:solidFill>
                <a:latin typeface="Garamond"/>
                <a:ea typeface="+mn-lt"/>
                <a:cs typeface="+mn-lt"/>
              </a:rPr>
              <a:t> υπ</a:t>
            </a:r>
            <a:r>
              <a:rPr lang="en-US" sz="2000" dirty="0" err="1">
                <a:solidFill>
                  <a:schemeClr val="bg1"/>
                </a:solidFill>
                <a:latin typeface="Garamond"/>
                <a:ea typeface="+mn-lt"/>
                <a:cs typeface="+mn-lt"/>
              </a:rPr>
              <a:t>άρχουν</a:t>
            </a:r>
            <a:r>
              <a:rPr lang="en-US" sz="2000" dirty="0">
                <a:solidFill>
                  <a:schemeClr val="bg1"/>
                </a:solidFill>
                <a:latin typeface="Garamond"/>
                <a:ea typeface="+mn-lt"/>
                <a:cs typeface="+mn-lt"/>
              </a:rPr>
              <a:t> π</a:t>
            </a:r>
            <a:r>
              <a:rPr lang="en-US" sz="2000" dirty="0" err="1">
                <a:solidFill>
                  <a:schemeClr val="bg1"/>
                </a:solidFill>
                <a:latin typeface="Garamond"/>
                <a:ea typeface="+mn-lt"/>
                <a:cs typeface="+mn-lt"/>
              </a:rPr>
              <a:t>άρ</a:t>
            </a:r>
            <a:r>
              <a:rPr lang="en-US" sz="2000" dirty="0">
                <a:solidFill>
                  <a:schemeClr val="bg1"/>
                </a:solidFill>
                <a:latin typeface="Garamond"/>
                <a:ea typeface="+mn-lt"/>
                <a:cs typeface="+mn-lt"/>
              </a:rPr>
              <a:t>α π</a:t>
            </a:r>
            <a:r>
              <a:rPr lang="en-US" sz="2000" dirty="0" err="1">
                <a:solidFill>
                  <a:schemeClr val="bg1"/>
                </a:solidFill>
                <a:latin typeface="Garamond"/>
                <a:ea typeface="+mn-lt"/>
                <a:cs typeface="+mn-lt"/>
              </a:rPr>
              <a:t>ολλά</a:t>
            </a:r>
            <a:r>
              <a:rPr lang="en-US" sz="2000" dirty="0">
                <a:solidFill>
                  <a:schemeClr val="bg1"/>
                </a:solidFill>
                <a:latin typeface="Garamond"/>
                <a:ea typeface="+mn-lt"/>
                <a:cs typeface="+mn-lt"/>
              </a:rPr>
              <a:t> video π</a:t>
            </a:r>
            <a:r>
              <a:rPr lang="en-US" sz="2000" dirty="0" err="1">
                <a:solidFill>
                  <a:schemeClr val="bg1"/>
                </a:solidFill>
                <a:latin typeface="Garamond"/>
                <a:ea typeface="+mn-lt"/>
                <a:cs typeface="+mn-lt"/>
              </a:rPr>
              <a:t>ου</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εξηγούν</a:t>
            </a:r>
            <a:r>
              <a:rPr lang="en-US" sz="2000" dirty="0">
                <a:solidFill>
                  <a:schemeClr val="bg1"/>
                </a:solidFill>
                <a:latin typeface="Garamond"/>
                <a:ea typeface="+mn-lt"/>
                <a:cs typeface="+mn-lt"/>
              </a:rPr>
              <a:t> π</a:t>
            </a:r>
            <a:r>
              <a:rPr lang="en-US" sz="2000" dirty="0" err="1">
                <a:solidFill>
                  <a:schemeClr val="bg1"/>
                </a:solidFill>
                <a:latin typeface="Garamond"/>
                <a:ea typeface="+mn-lt"/>
                <a:cs typeface="+mn-lt"/>
              </a:rPr>
              <a:t>ως</a:t>
            </a:r>
            <a:r>
              <a:rPr lang="en-US" sz="2000" dirty="0">
                <a:solidFill>
                  <a:schemeClr val="bg1"/>
                </a:solidFill>
                <a:latin typeface="Garamond"/>
                <a:ea typeface="+mn-lt"/>
                <a:cs typeface="+mn-lt"/>
              </a:rPr>
              <a:t> μπ</a:t>
            </a:r>
            <a:r>
              <a:rPr lang="en-US" sz="2000" dirty="0" err="1">
                <a:solidFill>
                  <a:schemeClr val="bg1"/>
                </a:solidFill>
                <a:latin typeface="Garamond"/>
                <a:ea typeface="+mn-lt"/>
                <a:cs typeface="+mn-lt"/>
              </a:rPr>
              <a:t>ορείτε</a:t>
            </a:r>
            <a:r>
              <a:rPr lang="en-US" sz="2000" dirty="0">
                <a:solidFill>
                  <a:schemeClr val="bg1"/>
                </a:solidFill>
                <a:latin typeface="Garamond"/>
                <a:ea typeface="+mn-lt"/>
                <a:cs typeface="+mn-lt"/>
              </a:rPr>
              <a:t> να </a:t>
            </a:r>
            <a:r>
              <a:rPr lang="en-US" sz="2000" dirty="0" err="1">
                <a:solidFill>
                  <a:schemeClr val="bg1"/>
                </a:solidFill>
                <a:latin typeface="Garamond"/>
                <a:ea typeface="+mn-lt"/>
                <a:cs typeface="+mn-lt"/>
              </a:rPr>
              <a:t>χρησημο</a:t>
            </a:r>
            <a:r>
              <a:rPr lang="en-US" sz="2000" dirty="0">
                <a:solidFill>
                  <a:schemeClr val="bg1"/>
                </a:solidFill>
                <a:latin typeface="Garamond"/>
                <a:ea typeface="+mn-lt"/>
                <a:cs typeface="+mn-lt"/>
              </a:rPr>
              <a:t>π</a:t>
            </a:r>
            <a:r>
              <a:rPr lang="en-US" sz="2000" dirty="0" err="1">
                <a:solidFill>
                  <a:schemeClr val="bg1"/>
                </a:solidFill>
                <a:latin typeface="Garamond"/>
                <a:ea typeface="+mn-lt"/>
                <a:cs typeface="+mn-lt"/>
              </a:rPr>
              <a:t>οιήσετε</a:t>
            </a:r>
            <a:br>
              <a:rPr lang="en-US" sz="2000" dirty="0">
                <a:solidFill>
                  <a:schemeClr val="bg1"/>
                </a:solidFill>
                <a:latin typeface="Garamond"/>
                <a:ea typeface="+mn-lt"/>
                <a:cs typeface="+mn-lt"/>
              </a:rPr>
            </a:b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Scratch.</a:t>
            </a:r>
            <a:br>
              <a:rPr lang="en-US" sz="2000" dirty="0">
                <a:solidFill>
                  <a:schemeClr val="bg1"/>
                </a:solidFill>
                <a:latin typeface="Garamond"/>
                <a:ea typeface="+mn-lt"/>
                <a:cs typeface="+mn-lt"/>
              </a:rPr>
            </a:br>
            <a:br>
              <a:rPr lang="en-US" sz="2000" dirty="0">
                <a:latin typeface="Garamond"/>
                <a:ea typeface="+mn-lt"/>
                <a:cs typeface="+mn-lt"/>
              </a:rPr>
            </a:br>
            <a:r>
              <a:rPr lang="en-US" sz="2000" dirty="0" err="1">
                <a:solidFill>
                  <a:schemeClr val="bg1"/>
                </a:solidFill>
                <a:latin typeface="Garamond"/>
                <a:ea typeface="+mn-lt"/>
                <a:cs typeface="+mn-lt"/>
              </a:rPr>
              <a:t>Ότ</a:t>
            </a:r>
            <a:r>
              <a:rPr lang="en-US" sz="2000" dirty="0">
                <a:solidFill>
                  <a:schemeClr val="bg1"/>
                </a:solidFill>
                <a:latin typeface="Garamond"/>
                <a:ea typeface="+mn-lt"/>
                <a:cs typeface="+mn-lt"/>
              </a:rPr>
              <a:t>αν </a:t>
            </a:r>
            <a:r>
              <a:rPr lang="en-US" sz="2000" dirty="0" err="1">
                <a:solidFill>
                  <a:schemeClr val="bg1"/>
                </a:solidFill>
                <a:latin typeface="Garamond"/>
                <a:ea typeface="+mn-lt"/>
                <a:cs typeface="+mn-lt"/>
              </a:rPr>
              <a:t>φτιάξετε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τον</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κωδικό</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γι</a:t>
            </a:r>
            <a:r>
              <a:rPr lang="en-US" sz="2000" dirty="0">
                <a:solidFill>
                  <a:schemeClr val="bg1"/>
                </a:solidFill>
                <a:latin typeface="Garamond"/>
                <a:ea typeface="+mn-lt"/>
                <a:cs typeface="+mn-lt"/>
              </a:rPr>
              <a:t>α να </a:t>
            </a:r>
            <a:r>
              <a:rPr lang="en-US" sz="2000" dirty="0" err="1">
                <a:solidFill>
                  <a:schemeClr val="bg1"/>
                </a:solidFill>
                <a:latin typeface="Garamond"/>
                <a:ea typeface="+mn-lt"/>
                <a:cs typeface="+mn-lt"/>
              </a:rPr>
              <a:t>δουλέψει</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ρομ</a:t>
            </a:r>
            <a:r>
              <a:rPr lang="en-US" sz="2000" dirty="0">
                <a:solidFill>
                  <a:schemeClr val="bg1"/>
                </a:solidFill>
                <a:latin typeface="Garamond"/>
                <a:ea typeface="+mn-lt"/>
                <a:cs typeface="+mn-lt"/>
              </a:rPr>
              <a:t>π</a:t>
            </a:r>
            <a:r>
              <a:rPr lang="en-US" sz="2000" dirty="0" err="1">
                <a:solidFill>
                  <a:schemeClr val="bg1"/>
                </a:solidFill>
                <a:latin typeface="Garamond"/>
                <a:ea typeface="+mn-lt"/>
                <a:cs typeface="+mn-lt"/>
              </a:rPr>
              <a:t>ότ</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χρησημο</a:t>
            </a:r>
            <a:r>
              <a:rPr lang="en-US" sz="2000" dirty="0">
                <a:solidFill>
                  <a:schemeClr val="bg1"/>
                </a:solidFill>
                <a:latin typeface="Garamond"/>
                <a:ea typeface="+mn-lt"/>
                <a:cs typeface="+mn-lt"/>
              </a:rPr>
              <a:t>π</a:t>
            </a:r>
            <a:r>
              <a:rPr lang="en-US" sz="2000" dirty="0" err="1">
                <a:solidFill>
                  <a:schemeClr val="bg1"/>
                </a:solidFill>
                <a:latin typeface="Garamond"/>
                <a:ea typeface="+mn-lt"/>
                <a:cs typeface="+mn-lt"/>
              </a:rPr>
              <a:t>οιήστε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την</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usb</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συσκευή</a:t>
            </a:r>
            <a:r>
              <a:rPr lang="en-US" sz="2000" dirty="0">
                <a:solidFill>
                  <a:schemeClr val="bg1"/>
                </a:solidFill>
                <a:latin typeface="Garamond"/>
                <a:ea typeface="+mn-lt"/>
                <a:cs typeface="+mn-lt"/>
              </a:rPr>
              <a:t> και </a:t>
            </a:r>
            <a:r>
              <a:rPr lang="en-US" sz="2000" dirty="0" err="1">
                <a:solidFill>
                  <a:schemeClr val="bg1"/>
                </a:solidFill>
                <a:latin typeface="Garamond"/>
                <a:ea typeface="+mn-lt"/>
                <a:cs typeface="+mn-lt"/>
              </a:rPr>
              <a:t>την</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εφ</a:t>
            </a:r>
            <a:r>
              <a:rPr lang="en-US" sz="2000" dirty="0">
                <a:solidFill>
                  <a:schemeClr val="bg1"/>
                </a:solidFill>
                <a:latin typeface="Garamond"/>
                <a:ea typeface="+mn-lt"/>
                <a:cs typeface="+mn-lt"/>
              </a:rPr>
              <a:t>α</a:t>
            </a:r>
            <a:r>
              <a:rPr lang="en-US" sz="2000" dirty="0" err="1">
                <a:solidFill>
                  <a:schemeClr val="bg1"/>
                </a:solidFill>
                <a:latin typeface="Garamond"/>
                <a:ea typeface="+mn-lt"/>
                <a:cs typeface="+mn-lt"/>
              </a:rPr>
              <a:t>ρμογή</a:t>
            </a:r>
            <a:br>
              <a:rPr lang="en-US" sz="2000" dirty="0">
                <a:solidFill>
                  <a:schemeClr val="bg1"/>
                </a:solidFill>
                <a:latin typeface="Garamond"/>
                <a:ea typeface="+mn-lt"/>
                <a:cs typeface="+mn-lt"/>
              </a:rPr>
            </a:br>
            <a:r>
              <a:rPr lang="en-US" sz="2000" dirty="0">
                <a:solidFill>
                  <a:schemeClr val="bg1"/>
                </a:solidFill>
                <a:latin typeface="Garamond"/>
                <a:ea typeface="+mn-lt"/>
                <a:cs typeface="+mn-lt"/>
              </a:rPr>
              <a:t>s2bot </a:t>
            </a:r>
            <a:r>
              <a:rPr lang="en-US" sz="2000" dirty="0" err="1">
                <a:solidFill>
                  <a:schemeClr val="bg1"/>
                </a:solidFill>
                <a:latin typeface="Garamond"/>
                <a:ea typeface="+mn-lt"/>
                <a:cs typeface="+mn-lt"/>
              </a:rPr>
              <a:t>γι</a:t>
            </a:r>
            <a:r>
              <a:rPr lang="en-US" sz="2000" dirty="0">
                <a:solidFill>
                  <a:schemeClr val="bg1"/>
                </a:solidFill>
                <a:latin typeface="Garamond"/>
                <a:ea typeface="+mn-lt"/>
                <a:cs typeface="+mn-lt"/>
              </a:rPr>
              <a:t>α να </a:t>
            </a:r>
            <a:r>
              <a:rPr lang="en-US" sz="2000" dirty="0" err="1">
                <a:solidFill>
                  <a:schemeClr val="bg1"/>
                </a:solidFill>
                <a:latin typeface="Garamond"/>
                <a:ea typeface="+mn-lt"/>
                <a:cs typeface="+mn-lt"/>
              </a:rPr>
              <a:t>συνδέσετε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τον</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κωδικό</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σε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έν</a:t>
            </a:r>
            <a:r>
              <a:rPr lang="en-US" sz="2000" dirty="0">
                <a:solidFill>
                  <a:schemeClr val="bg1"/>
                </a:solidFill>
                <a:latin typeface="Garamond"/>
                <a:ea typeface="+mn-lt"/>
                <a:cs typeface="+mn-lt"/>
              </a:rPr>
              <a:t>α </a:t>
            </a:r>
            <a:r>
              <a:rPr lang="en-US" sz="2000" dirty="0" err="1">
                <a:solidFill>
                  <a:schemeClr val="bg1"/>
                </a:solidFill>
                <a:latin typeface="Garamond"/>
                <a:ea typeface="+mn-lt"/>
                <a:cs typeface="+mn-lt"/>
              </a:rPr>
              <a:t>μοτέρ</a:t>
            </a:r>
            <a:r>
              <a:rPr lang="en-US" sz="2000" dirty="0">
                <a:solidFill>
                  <a:schemeClr val="bg1"/>
                </a:solidFill>
                <a:latin typeface="Garamond"/>
                <a:ea typeface="+mn-lt"/>
                <a:cs typeface="+mn-lt"/>
              </a:rPr>
              <a:t> και </a:t>
            </a:r>
            <a:r>
              <a:rPr lang="en-US" sz="2000" dirty="0" err="1">
                <a:solidFill>
                  <a:schemeClr val="bg1"/>
                </a:solidFill>
                <a:latin typeface="Garamond"/>
                <a:ea typeface="+mn-lt"/>
                <a:cs typeface="+mn-lt"/>
              </a:rPr>
              <a:t>άλλ</a:t>
            </a:r>
            <a:r>
              <a:rPr lang="en-US" sz="2000" dirty="0">
                <a:solidFill>
                  <a:schemeClr val="bg1"/>
                </a:solidFill>
                <a:latin typeface="Garamond"/>
                <a:ea typeface="+mn-lt"/>
                <a:cs typeface="+mn-lt"/>
              </a:rPr>
              <a:t>α </a:t>
            </a:r>
            <a:r>
              <a:rPr lang="en-US" sz="2000" dirty="0" err="1">
                <a:solidFill>
                  <a:schemeClr val="bg1"/>
                </a:solidFill>
                <a:latin typeface="Garamond"/>
                <a:ea typeface="+mn-lt"/>
                <a:cs typeface="+mn-lt"/>
              </a:rPr>
              <a:t>κομμάτι</a:t>
            </a:r>
            <a:r>
              <a:rPr lang="en-US" sz="2000" dirty="0">
                <a:solidFill>
                  <a:schemeClr val="bg1"/>
                </a:solidFill>
                <a:latin typeface="Garamond"/>
                <a:ea typeface="+mn-lt"/>
                <a:cs typeface="+mn-lt"/>
              </a:rPr>
              <a:t>α π</a:t>
            </a:r>
            <a:r>
              <a:rPr lang="en-US" sz="2000" dirty="0" err="1">
                <a:solidFill>
                  <a:schemeClr val="bg1"/>
                </a:solidFill>
                <a:latin typeface="Garamond"/>
                <a:ea typeface="+mn-lt"/>
                <a:cs typeface="+mn-lt"/>
              </a:rPr>
              <a:t>ου</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έχει</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κουτί</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με</a:t>
            </a:r>
            <a:r>
              <a:rPr lang="en-US" sz="2000" dirty="0">
                <a:solidFill>
                  <a:schemeClr val="bg1"/>
                </a:solidFill>
                <a:latin typeface="Garamond"/>
                <a:ea typeface="+mn-lt"/>
                <a:cs typeface="+mn-lt"/>
              </a:rPr>
              <a:t> τα LEGO </a:t>
            </a:r>
            <a:r>
              <a:rPr lang="en-US" sz="2000" dirty="0" err="1">
                <a:solidFill>
                  <a:schemeClr val="bg1"/>
                </a:solidFill>
                <a:latin typeface="Garamond"/>
                <a:ea typeface="+mn-lt"/>
                <a:cs typeface="+mn-lt"/>
              </a:rPr>
              <a:t>γι</a:t>
            </a:r>
            <a:r>
              <a:rPr lang="en-US" sz="2000" dirty="0">
                <a:solidFill>
                  <a:schemeClr val="bg1"/>
                </a:solidFill>
                <a:latin typeface="Garamond"/>
                <a:ea typeface="+mn-lt"/>
                <a:cs typeface="+mn-lt"/>
              </a:rPr>
              <a:t>α να </a:t>
            </a:r>
            <a:r>
              <a:rPr lang="en-US" sz="2000" dirty="0" err="1">
                <a:solidFill>
                  <a:schemeClr val="bg1"/>
                </a:solidFill>
                <a:latin typeface="Garamond"/>
                <a:ea typeface="+mn-lt"/>
                <a:cs typeface="+mn-lt"/>
              </a:rPr>
              <a:t>κουνήθεί</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ρομ</a:t>
            </a:r>
            <a:r>
              <a:rPr lang="en-US" sz="2000" dirty="0">
                <a:solidFill>
                  <a:schemeClr val="bg1"/>
                </a:solidFill>
                <a:latin typeface="Garamond"/>
                <a:ea typeface="+mn-lt"/>
                <a:cs typeface="+mn-lt"/>
              </a:rPr>
              <a:t>π</a:t>
            </a:r>
            <a:r>
              <a:rPr lang="en-US" sz="2000" dirty="0" err="1">
                <a:solidFill>
                  <a:schemeClr val="bg1"/>
                </a:solidFill>
                <a:latin typeface="Garamond"/>
                <a:ea typeface="+mn-lt"/>
                <a:cs typeface="+mn-lt"/>
              </a:rPr>
              <a:t>ότ</a:t>
            </a:r>
            <a:r>
              <a:rPr lang="en-US" sz="2000" dirty="0">
                <a:solidFill>
                  <a:schemeClr val="bg1"/>
                </a:solidFill>
                <a:latin typeface="Garamond"/>
                <a:ea typeface="+mn-lt"/>
                <a:cs typeface="+mn-lt"/>
              </a:rPr>
              <a:t> η </a:t>
            </a:r>
            <a:r>
              <a:rPr lang="en-US" sz="2000" dirty="0" err="1">
                <a:solidFill>
                  <a:schemeClr val="bg1"/>
                </a:solidFill>
                <a:latin typeface="Garamond"/>
                <a:ea typeface="+mn-lt"/>
                <a:cs typeface="+mn-lt"/>
              </a:rPr>
              <a:t>σε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άλλ</a:t>
            </a:r>
            <a:r>
              <a:rPr lang="en-US" sz="2000" dirty="0">
                <a:solidFill>
                  <a:schemeClr val="bg1"/>
                </a:solidFill>
                <a:latin typeface="Garamond"/>
                <a:ea typeface="+mn-lt"/>
                <a:cs typeface="+mn-lt"/>
              </a:rPr>
              <a:t>α π</a:t>
            </a:r>
            <a:r>
              <a:rPr lang="en-US" sz="2000" dirty="0" err="1">
                <a:solidFill>
                  <a:schemeClr val="bg1"/>
                </a:solidFill>
                <a:latin typeface="Garamond"/>
                <a:ea typeface="+mn-lt"/>
                <a:cs typeface="+mn-lt"/>
              </a:rPr>
              <a:t>ράγμ</a:t>
            </a:r>
            <a:r>
              <a:rPr lang="en-US" sz="2000" dirty="0">
                <a:solidFill>
                  <a:schemeClr val="bg1"/>
                </a:solidFill>
                <a:latin typeface="Garamond"/>
                <a:ea typeface="+mn-lt"/>
                <a:cs typeface="+mn-lt"/>
              </a:rPr>
              <a:t>ατα (</a:t>
            </a:r>
            <a:r>
              <a:rPr lang="en-US" sz="2000" dirty="0" err="1">
                <a:solidFill>
                  <a:schemeClr val="bg1"/>
                </a:solidFill>
                <a:latin typeface="Garamond"/>
                <a:ea typeface="+mn-lt"/>
                <a:cs typeface="+mn-lt"/>
              </a:rPr>
              <a:t>εξ</a:t>
            </a:r>
            <a:r>
              <a:rPr lang="en-US" sz="2000" dirty="0">
                <a:solidFill>
                  <a:schemeClr val="bg1"/>
                </a:solidFill>
                <a:latin typeface="Garamond"/>
                <a:ea typeface="+mn-lt"/>
                <a:cs typeface="+mn-lt"/>
              </a:rPr>
              <a:t>α</a:t>
            </a:r>
            <a:r>
              <a:rPr lang="en-US" sz="2000" dirty="0" err="1">
                <a:solidFill>
                  <a:schemeClr val="bg1"/>
                </a:solidFill>
                <a:latin typeface="Garamond"/>
                <a:ea typeface="+mn-lt"/>
                <a:cs typeface="+mn-lt"/>
              </a:rPr>
              <a:t>ρτάτ</a:t>
            </a:r>
            <a:r>
              <a:rPr lang="en-US" sz="2000" dirty="0">
                <a:solidFill>
                  <a:schemeClr val="bg1"/>
                </a:solidFill>
                <a:latin typeface="Garamond"/>
                <a:ea typeface="+mn-lt"/>
                <a:cs typeface="+mn-lt"/>
              </a:rPr>
              <a:t>αι από </a:t>
            </a: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τι</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θέλετε</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το</a:t>
            </a:r>
            <a:r>
              <a:rPr lang="en-US" sz="2000" dirty="0">
                <a:solidFill>
                  <a:schemeClr val="bg1"/>
                </a:solidFill>
                <a:latin typeface="Garamond"/>
                <a:ea typeface="+mn-lt"/>
                <a:cs typeface="+mn-lt"/>
              </a:rPr>
              <a:t> </a:t>
            </a:r>
            <a:r>
              <a:rPr lang="en-US" sz="2000" dirty="0" err="1">
                <a:solidFill>
                  <a:schemeClr val="bg1"/>
                </a:solidFill>
                <a:latin typeface="Garamond"/>
                <a:ea typeface="+mn-lt"/>
                <a:cs typeface="+mn-lt"/>
              </a:rPr>
              <a:t>ρομ</a:t>
            </a:r>
            <a:r>
              <a:rPr lang="en-US" sz="2000" dirty="0">
                <a:solidFill>
                  <a:schemeClr val="bg1"/>
                </a:solidFill>
                <a:latin typeface="Garamond"/>
                <a:ea typeface="+mn-lt"/>
                <a:cs typeface="+mn-lt"/>
              </a:rPr>
              <a:t>π</a:t>
            </a:r>
            <a:r>
              <a:rPr lang="en-US" sz="2000" dirty="0" err="1">
                <a:solidFill>
                  <a:schemeClr val="bg1"/>
                </a:solidFill>
                <a:latin typeface="Garamond"/>
                <a:ea typeface="+mn-lt"/>
                <a:cs typeface="+mn-lt"/>
              </a:rPr>
              <a:t>ότ</a:t>
            </a:r>
            <a:r>
              <a:rPr lang="en-US" sz="2000" dirty="0">
                <a:solidFill>
                  <a:schemeClr val="bg1"/>
                </a:solidFill>
                <a:latin typeface="Garamond"/>
                <a:ea typeface="+mn-lt"/>
                <a:cs typeface="+mn-lt"/>
              </a:rPr>
              <a:t> να </a:t>
            </a:r>
            <a:r>
              <a:rPr lang="en-US" sz="2000" dirty="0" err="1">
                <a:solidFill>
                  <a:schemeClr val="bg1"/>
                </a:solidFill>
                <a:latin typeface="Garamond"/>
                <a:ea typeface="+mn-lt"/>
                <a:cs typeface="+mn-lt"/>
              </a:rPr>
              <a:t>κάνει</a:t>
            </a:r>
            <a:r>
              <a:rPr lang="en-US" sz="2000" dirty="0">
                <a:solidFill>
                  <a:schemeClr val="bg1"/>
                </a:solidFill>
                <a:latin typeface="Garamond"/>
                <a:ea typeface="+mn-lt"/>
                <a:cs typeface="+mn-lt"/>
              </a:rPr>
              <a:t>).</a:t>
            </a:r>
            <a:br>
              <a:rPr lang="en-US" sz="2000" dirty="0">
                <a:solidFill>
                  <a:schemeClr val="bg1"/>
                </a:solidFill>
                <a:latin typeface="Garamond"/>
                <a:ea typeface="+mn-lt"/>
                <a:cs typeface="+mn-lt"/>
              </a:rPr>
            </a:br>
            <a:br>
              <a:rPr lang="en-US" sz="2000" dirty="0">
                <a:solidFill>
                  <a:schemeClr val="bg1"/>
                </a:solidFill>
                <a:latin typeface="Garamond"/>
                <a:ea typeface="+mn-lt"/>
                <a:cs typeface="+mn-lt"/>
              </a:rPr>
            </a:br>
            <a:br>
              <a:rPr lang="en-US" sz="2000" dirty="0">
                <a:solidFill>
                  <a:schemeClr val="bg1"/>
                </a:solidFill>
                <a:latin typeface="Garamond"/>
                <a:ea typeface="+mn-lt"/>
                <a:cs typeface="+mn-lt"/>
              </a:rPr>
            </a:br>
            <a:br>
              <a:rPr lang="en-US" sz="2000" dirty="0">
                <a:solidFill>
                  <a:schemeClr val="bg1"/>
                </a:solidFill>
                <a:latin typeface="Garamond"/>
                <a:ea typeface="+mn-lt"/>
                <a:cs typeface="+mn-lt"/>
              </a:rPr>
            </a:br>
            <a:br>
              <a:rPr lang="en-US" sz="2000" dirty="0">
                <a:solidFill>
                  <a:schemeClr val="bg1"/>
                </a:solidFill>
                <a:latin typeface="Garamond"/>
                <a:ea typeface="+mn-lt"/>
                <a:cs typeface="+mn-lt"/>
              </a:rPr>
            </a:br>
            <a:br>
              <a:rPr lang="en-US" sz="2000" dirty="0">
                <a:solidFill>
                  <a:schemeClr val="bg1"/>
                </a:solidFill>
                <a:latin typeface="Garamond"/>
                <a:ea typeface="+mn-lt"/>
                <a:cs typeface="+mn-lt"/>
              </a:rPr>
            </a:br>
            <a:br>
              <a:rPr lang="en-US" sz="2000" dirty="0">
                <a:solidFill>
                  <a:schemeClr val="bg1"/>
                </a:solidFill>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br>
              <a:rPr lang="en-US" sz="2000" dirty="0">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-19-                                                         </a:t>
            </a:r>
            <a:endParaRPr lang="en-US" dirty="0">
              <a:solidFill>
                <a:schemeClr val="bg1"/>
              </a:solidFill>
            </a:endParaRPr>
          </a:p>
          <a:p>
            <a:endParaRPr lang="en-US" dirty="0">
              <a:solidFill>
                <a:schemeClr val="bg1"/>
              </a:solidFill>
              <a:latin typeface="Garamond"/>
            </a:endParaRPr>
          </a:p>
        </p:txBody>
      </p:sp>
    </p:spTree>
    <p:extLst>
      <p:ext uri="{BB962C8B-B14F-4D97-AF65-F5344CB8AC3E}">
        <p14:creationId xmlns:p14="http://schemas.microsoft.com/office/powerpoint/2010/main" val="11892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srcRect t="2099" r="1" b="24239"/>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5" name="TextBox 4">
            <a:extLst>
              <a:ext uri="{FF2B5EF4-FFF2-40B4-BE49-F238E27FC236}">
                <a16:creationId xmlns:a16="http://schemas.microsoft.com/office/drawing/2014/main" id="{04C44041-CA47-64A9-E60E-2BEEB68F184C}"/>
              </a:ext>
            </a:extLst>
          </p:cNvPr>
          <p:cNvSpPr txBox="1"/>
          <p:nvPr/>
        </p:nvSpPr>
        <p:spPr>
          <a:xfrm>
            <a:off x="319415" y="371606"/>
            <a:ext cx="11550943"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bg1"/>
                </a:solidFill>
                <a:latin typeface="Garamond"/>
              </a:rPr>
              <a:t>ΠΕΡΙΕΧΟΜΕΝΑ </a:t>
            </a:r>
            <a:br>
              <a:rPr lang="en-US" sz="3200" dirty="0">
                <a:solidFill>
                  <a:schemeClr val="bg1"/>
                </a:solidFill>
                <a:latin typeface="Garamond"/>
              </a:rPr>
            </a:br>
            <a:r>
              <a:rPr lang="en-US" sz="3200" dirty="0">
                <a:solidFill>
                  <a:schemeClr val="bg1"/>
                </a:solidFill>
                <a:latin typeface="Garamond"/>
              </a:rPr>
              <a:t>ΕΙΣΑΓΩΓΗ.......................................................................................3</a:t>
            </a:r>
            <a:br>
              <a:rPr lang="en-US" sz="3200" dirty="0">
                <a:solidFill>
                  <a:schemeClr val="bg1"/>
                </a:solidFill>
                <a:latin typeface="Garamond"/>
              </a:rPr>
            </a:br>
            <a:r>
              <a:rPr lang="en-US" sz="3200" dirty="0">
                <a:solidFill>
                  <a:schemeClr val="bg1"/>
                </a:solidFill>
                <a:latin typeface="Garamond"/>
              </a:rPr>
              <a:t>...............................................................................................................</a:t>
            </a:r>
            <a:br>
              <a:rPr lang="en-US" sz="3200" dirty="0">
                <a:latin typeface="Garamond"/>
              </a:rPr>
            </a:br>
            <a:r>
              <a:rPr lang="en-US" sz="3200" dirty="0">
                <a:solidFill>
                  <a:schemeClr val="bg1"/>
                </a:solidFill>
                <a:latin typeface="Garamond"/>
              </a:rPr>
              <a:t>ΚΕΦΑΛΑΙΟ 1ο:Οι </a:t>
            </a:r>
            <a:r>
              <a:rPr lang="en-US" sz="3200" dirty="0" err="1">
                <a:solidFill>
                  <a:schemeClr val="bg1"/>
                </a:solidFill>
                <a:latin typeface="Garamond"/>
              </a:rPr>
              <a:t>Μηχ</a:t>
            </a:r>
            <a:r>
              <a:rPr lang="en-US" sz="3200" dirty="0">
                <a:solidFill>
                  <a:schemeClr val="bg1"/>
                </a:solidFill>
                <a:latin typeface="Garamond"/>
              </a:rPr>
              <a:t>α</a:t>
            </a:r>
            <a:r>
              <a:rPr lang="en-US" sz="3200" dirty="0" err="1">
                <a:solidFill>
                  <a:schemeClr val="bg1"/>
                </a:solidFill>
                <a:latin typeface="Garamond"/>
              </a:rPr>
              <a:t>νές</a:t>
            </a:r>
            <a:br>
              <a:rPr lang="en-US" dirty="0"/>
            </a:br>
            <a:r>
              <a:rPr lang="en-US" sz="3200" dirty="0">
                <a:solidFill>
                  <a:schemeClr val="bg1"/>
                </a:solidFill>
                <a:latin typeface="Garamond"/>
              </a:rPr>
              <a:t>     </a:t>
            </a:r>
            <a:r>
              <a:rPr lang="en-US" sz="3200" dirty="0" err="1">
                <a:solidFill>
                  <a:schemeClr val="bg1"/>
                </a:solidFill>
                <a:latin typeface="Garamond"/>
              </a:rPr>
              <a:t>Οι</a:t>
            </a:r>
            <a:r>
              <a:rPr lang="en-US" sz="3200" dirty="0">
                <a:solidFill>
                  <a:schemeClr val="bg1"/>
                </a:solidFill>
                <a:latin typeface="Garamond"/>
              </a:rPr>
              <a:t> </a:t>
            </a:r>
            <a:r>
              <a:rPr lang="en-US" sz="3200" dirty="0" err="1">
                <a:solidFill>
                  <a:schemeClr val="bg1"/>
                </a:solidFill>
                <a:latin typeface="Garamond"/>
              </a:rPr>
              <a:t>Μηχ</a:t>
            </a:r>
            <a:r>
              <a:rPr lang="en-US" sz="3200" dirty="0">
                <a:solidFill>
                  <a:schemeClr val="bg1"/>
                </a:solidFill>
                <a:latin typeface="Garamond"/>
              </a:rPr>
              <a:t>α</a:t>
            </a:r>
            <a:r>
              <a:rPr lang="en-US" sz="3200" dirty="0" err="1">
                <a:solidFill>
                  <a:schemeClr val="bg1"/>
                </a:solidFill>
                <a:latin typeface="Garamond"/>
              </a:rPr>
              <a:t>νές</a:t>
            </a:r>
            <a:r>
              <a:rPr lang="en-US" sz="3200" dirty="0">
                <a:solidFill>
                  <a:schemeClr val="bg1"/>
                </a:solidFill>
                <a:latin typeface="Garamond"/>
              </a:rPr>
              <a:t>..................................................................................4-8</a:t>
            </a:r>
            <a:br>
              <a:rPr lang="en-US" sz="3200" dirty="0">
                <a:solidFill>
                  <a:schemeClr val="bg1"/>
                </a:solidFill>
                <a:latin typeface="Garamond"/>
              </a:rPr>
            </a:br>
            <a:r>
              <a:rPr lang="en-US" sz="3200" dirty="0">
                <a:solidFill>
                  <a:schemeClr val="bg1"/>
                </a:solidFill>
                <a:latin typeface="Garamond"/>
              </a:rPr>
              <a:t>.............................................................................................................</a:t>
            </a:r>
            <a:br>
              <a:rPr lang="en-US" sz="3200" dirty="0">
                <a:latin typeface="Garamond"/>
              </a:rPr>
            </a:br>
            <a:r>
              <a:rPr lang="en-US" sz="3200" dirty="0">
                <a:solidFill>
                  <a:schemeClr val="bg1"/>
                </a:solidFill>
                <a:latin typeface="Garamond"/>
              </a:rPr>
              <a:t>ΚΕΦΑΛΑΙΟ 2ο:Τα </a:t>
            </a:r>
            <a:r>
              <a:rPr lang="en-US" sz="3200" dirty="0" err="1">
                <a:solidFill>
                  <a:schemeClr val="bg1"/>
                </a:solidFill>
                <a:latin typeface="Garamond"/>
              </a:rPr>
              <a:t>ρομ</a:t>
            </a:r>
            <a:r>
              <a:rPr lang="en-US" sz="3200" dirty="0">
                <a:solidFill>
                  <a:schemeClr val="bg1"/>
                </a:solidFill>
                <a:latin typeface="Garamond"/>
              </a:rPr>
              <a:t>π</a:t>
            </a:r>
            <a:r>
              <a:rPr lang="en-US" sz="3200" dirty="0" err="1">
                <a:solidFill>
                  <a:schemeClr val="bg1"/>
                </a:solidFill>
                <a:latin typeface="Garamond"/>
              </a:rPr>
              <a:t>ότ</a:t>
            </a:r>
            <a:br>
              <a:rPr lang="en-US" sz="3200" dirty="0">
                <a:solidFill>
                  <a:schemeClr val="bg1"/>
                </a:solidFill>
                <a:latin typeface="Garamond"/>
              </a:rPr>
            </a:br>
            <a:r>
              <a:rPr lang="en-US" sz="3200" dirty="0">
                <a:solidFill>
                  <a:schemeClr val="bg1"/>
                </a:solidFill>
                <a:latin typeface="Garamond"/>
              </a:rPr>
              <a:t>   Η </a:t>
            </a:r>
            <a:r>
              <a:rPr lang="en-US" sz="3200" dirty="0" err="1">
                <a:solidFill>
                  <a:schemeClr val="bg1"/>
                </a:solidFill>
                <a:latin typeface="Garamond"/>
              </a:rPr>
              <a:t>ιστορική</a:t>
            </a:r>
            <a:r>
              <a:rPr lang="en-US" sz="3200" dirty="0">
                <a:solidFill>
                  <a:schemeClr val="bg1"/>
                </a:solidFill>
                <a:latin typeface="Garamond"/>
              </a:rPr>
              <a:t> </a:t>
            </a:r>
            <a:r>
              <a:rPr lang="en-US" sz="3200" dirty="0" err="1">
                <a:solidFill>
                  <a:schemeClr val="bg1"/>
                </a:solidFill>
                <a:latin typeface="Garamond"/>
              </a:rPr>
              <a:t>εξέλιξη</a:t>
            </a:r>
            <a:r>
              <a:rPr lang="en-US" sz="3200" dirty="0">
                <a:solidFill>
                  <a:schemeClr val="bg1"/>
                </a:solidFill>
                <a:latin typeface="Garamond"/>
              </a:rPr>
              <a:t> </a:t>
            </a:r>
            <a:r>
              <a:rPr lang="en-US" sz="3200" dirty="0" err="1">
                <a:solidFill>
                  <a:schemeClr val="bg1"/>
                </a:solidFill>
                <a:latin typeface="Garamond"/>
              </a:rPr>
              <a:t>των</a:t>
            </a:r>
            <a:r>
              <a:rPr lang="en-US" sz="3200" dirty="0">
                <a:solidFill>
                  <a:schemeClr val="bg1"/>
                </a:solidFill>
                <a:latin typeface="Garamond"/>
              </a:rPr>
              <a:t> </a:t>
            </a:r>
            <a:r>
              <a:rPr lang="en-US" sz="3200" dirty="0" err="1">
                <a:solidFill>
                  <a:schemeClr val="bg1"/>
                </a:solidFill>
                <a:latin typeface="Garamond"/>
              </a:rPr>
              <a:t>ρομ</a:t>
            </a:r>
            <a:r>
              <a:rPr lang="en-US" sz="3200" dirty="0">
                <a:solidFill>
                  <a:schemeClr val="bg1"/>
                </a:solidFill>
                <a:latin typeface="Garamond"/>
              </a:rPr>
              <a:t>π</a:t>
            </a:r>
            <a:r>
              <a:rPr lang="en-US" sz="3200" dirty="0" err="1">
                <a:solidFill>
                  <a:schemeClr val="bg1"/>
                </a:solidFill>
                <a:latin typeface="Garamond"/>
              </a:rPr>
              <a:t>ότ</a:t>
            </a:r>
            <a:r>
              <a:rPr lang="en-US" sz="3200" dirty="0">
                <a:solidFill>
                  <a:schemeClr val="bg1"/>
                </a:solidFill>
                <a:latin typeface="Garamond"/>
              </a:rPr>
              <a:t>...................................................9-13</a:t>
            </a:r>
            <a:br>
              <a:rPr lang="en-US" sz="3200" dirty="0">
                <a:solidFill>
                  <a:schemeClr val="bg1"/>
                </a:solidFill>
                <a:latin typeface="Garamond"/>
              </a:rPr>
            </a:br>
            <a:r>
              <a:rPr lang="en-US" sz="3200" dirty="0">
                <a:solidFill>
                  <a:schemeClr val="bg1"/>
                </a:solidFill>
                <a:latin typeface="Garamond"/>
              </a:rPr>
              <a:t>.............................................................................................................</a:t>
            </a:r>
            <a:br>
              <a:rPr lang="en-US" sz="3200" dirty="0">
                <a:latin typeface="Garamond"/>
              </a:rPr>
            </a:br>
            <a:r>
              <a:rPr lang="en-US" sz="3200" dirty="0">
                <a:solidFill>
                  <a:schemeClr val="bg1"/>
                </a:solidFill>
                <a:latin typeface="Garamond"/>
              </a:rPr>
              <a:t>ΚΕΦΑΛΑΙΟ 3ο:Πως επ</a:t>
            </a:r>
            <a:r>
              <a:rPr lang="en-US" sz="3200" dirty="0" err="1">
                <a:solidFill>
                  <a:schemeClr val="bg1"/>
                </a:solidFill>
                <a:latin typeface="Garamond"/>
              </a:rPr>
              <a:t>ιρεάζουν</a:t>
            </a:r>
            <a:r>
              <a:rPr lang="en-US" sz="3200" dirty="0">
                <a:solidFill>
                  <a:schemeClr val="bg1"/>
                </a:solidFill>
                <a:latin typeface="Garamond"/>
              </a:rPr>
              <a:t> </a:t>
            </a:r>
            <a:r>
              <a:rPr lang="en-US" sz="3200" dirty="0" err="1">
                <a:solidFill>
                  <a:schemeClr val="bg1"/>
                </a:solidFill>
                <a:latin typeface="Garamond"/>
              </a:rPr>
              <a:t>την</a:t>
            </a:r>
            <a:r>
              <a:rPr lang="en-US" sz="3200" dirty="0">
                <a:solidFill>
                  <a:schemeClr val="bg1"/>
                </a:solidFill>
                <a:latin typeface="Garamond"/>
              </a:rPr>
              <a:t> </a:t>
            </a:r>
            <a:r>
              <a:rPr lang="en-US" sz="3200" dirty="0" err="1">
                <a:solidFill>
                  <a:schemeClr val="bg1"/>
                </a:solidFill>
                <a:latin typeface="Garamond"/>
              </a:rPr>
              <a:t>κοινωνί</a:t>
            </a:r>
            <a:r>
              <a:rPr lang="en-US" sz="3200" dirty="0">
                <a:solidFill>
                  <a:schemeClr val="bg1"/>
                </a:solidFill>
                <a:latin typeface="Garamond"/>
              </a:rPr>
              <a:t>α τα </a:t>
            </a:r>
            <a:r>
              <a:rPr lang="en-US" sz="3200" dirty="0" err="1">
                <a:solidFill>
                  <a:schemeClr val="bg1"/>
                </a:solidFill>
                <a:latin typeface="Garamond"/>
              </a:rPr>
              <a:t>ρομ</a:t>
            </a:r>
            <a:r>
              <a:rPr lang="en-US" sz="3200" dirty="0">
                <a:solidFill>
                  <a:schemeClr val="bg1"/>
                </a:solidFill>
                <a:latin typeface="Garamond"/>
              </a:rPr>
              <a:t>π</a:t>
            </a:r>
            <a:r>
              <a:rPr lang="en-US" sz="3200" dirty="0" err="1">
                <a:solidFill>
                  <a:schemeClr val="bg1"/>
                </a:solidFill>
                <a:latin typeface="Garamond"/>
              </a:rPr>
              <a:t>ότ</a:t>
            </a:r>
            <a:r>
              <a:rPr lang="en-US" sz="3200" dirty="0">
                <a:solidFill>
                  <a:schemeClr val="bg1"/>
                </a:solidFill>
                <a:latin typeface="Garamond"/>
              </a:rPr>
              <a:t>........14</a:t>
            </a:r>
            <a:br>
              <a:rPr lang="en-US" sz="3200" dirty="0">
                <a:solidFill>
                  <a:schemeClr val="bg1"/>
                </a:solidFill>
                <a:latin typeface="Garamond"/>
              </a:rPr>
            </a:br>
            <a:r>
              <a:rPr lang="en-US" sz="3200" dirty="0">
                <a:solidFill>
                  <a:schemeClr val="bg1"/>
                </a:solidFill>
                <a:latin typeface="Garamond"/>
              </a:rPr>
              <a:t>Τα π</a:t>
            </a:r>
            <a:r>
              <a:rPr lang="en-US" sz="3200" dirty="0" err="1">
                <a:solidFill>
                  <a:schemeClr val="bg1"/>
                </a:solidFill>
                <a:latin typeface="Garamond"/>
              </a:rPr>
              <a:t>λεωνεκτήμ</a:t>
            </a:r>
            <a:r>
              <a:rPr lang="en-US" sz="3200" dirty="0">
                <a:solidFill>
                  <a:schemeClr val="bg1"/>
                </a:solidFill>
                <a:latin typeface="Garamond"/>
              </a:rPr>
              <a:t>ατα και τα </a:t>
            </a:r>
            <a:r>
              <a:rPr lang="en-US" sz="3200" dirty="0" err="1">
                <a:solidFill>
                  <a:schemeClr val="bg1"/>
                </a:solidFill>
                <a:latin typeface="Garamond"/>
              </a:rPr>
              <a:t>μειονεκτήμ</a:t>
            </a:r>
            <a:r>
              <a:rPr lang="en-US" sz="3200" dirty="0">
                <a:solidFill>
                  <a:schemeClr val="bg1"/>
                </a:solidFill>
                <a:latin typeface="Garamond"/>
              </a:rPr>
              <a:t>ατα </a:t>
            </a:r>
            <a:r>
              <a:rPr lang="en-US" sz="3200" dirty="0" err="1">
                <a:solidFill>
                  <a:schemeClr val="bg1"/>
                </a:solidFill>
                <a:latin typeface="Garamond"/>
              </a:rPr>
              <a:t>των</a:t>
            </a:r>
            <a:r>
              <a:rPr lang="en-US" sz="3200" dirty="0">
                <a:solidFill>
                  <a:schemeClr val="bg1"/>
                </a:solidFill>
                <a:latin typeface="Garamond"/>
              </a:rPr>
              <a:t> </a:t>
            </a:r>
            <a:r>
              <a:rPr lang="en-US" sz="3200" dirty="0" err="1">
                <a:solidFill>
                  <a:schemeClr val="bg1"/>
                </a:solidFill>
                <a:latin typeface="Garamond"/>
              </a:rPr>
              <a:t>ρομ</a:t>
            </a:r>
            <a:r>
              <a:rPr lang="en-US" sz="3200" dirty="0">
                <a:solidFill>
                  <a:schemeClr val="bg1"/>
                </a:solidFill>
                <a:latin typeface="Garamond"/>
              </a:rPr>
              <a:t>π</a:t>
            </a:r>
            <a:r>
              <a:rPr lang="en-US" sz="3200" dirty="0" err="1">
                <a:solidFill>
                  <a:schemeClr val="bg1"/>
                </a:solidFill>
                <a:latin typeface="Garamond"/>
              </a:rPr>
              <a:t>ότ</a:t>
            </a:r>
            <a:r>
              <a:rPr lang="en-US" sz="3200" dirty="0">
                <a:solidFill>
                  <a:schemeClr val="bg1"/>
                </a:solidFill>
                <a:latin typeface="Garamond"/>
              </a:rPr>
              <a:t>.................14-16</a:t>
            </a:r>
            <a:br>
              <a:rPr lang="en-US" sz="3200" dirty="0">
                <a:latin typeface="Garamond"/>
              </a:rPr>
            </a:br>
            <a:r>
              <a:rPr lang="en-US" sz="3200" dirty="0">
                <a:solidFill>
                  <a:schemeClr val="bg1"/>
                </a:solidFill>
                <a:latin typeface="Garamond"/>
              </a:rPr>
              <a:t>                                                      -2-</a:t>
            </a:r>
            <a:br>
              <a:rPr lang="en-US" sz="3200" dirty="0">
                <a:latin typeface="Garamond"/>
              </a:rPr>
            </a:br>
            <a:br>
              <a:rPr lang="en-US" sz="3200" dirty="0">
                <a:latin typeface="Garamond"/>
              </a:rPr>
            </a:br>
            <a:endParaRPr lang="en-US" sz="3200" dirty="0">
              <a:solidFill>
                <a:schemeClr val="bg1"/>
              </a:solidFill>
              <a:latin typeface="Garamond"/>
            </a:endParaRPr>
          </a:p>
        </p:txBody>
      </p:sp>
    </p:spTree>
    <p:extLst>
      <p:ext uri="{BB962C8B-B14F-4D97-AF65-F5344CB8AC3E}">
        <p14:creationId xmlns:p14="http://schemas.microsoft.com/office/powerpoint/2010/main" val="370707102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blip>
          <a:srcRect t="1421" r="-1" b="23559"/>
          <a:stretch/>
        </p:blipFill>
        <p:spPr>
          <a:xfrm>
            <a:off x="20" y="-193030"/>
            <a:ext cx="12188930" cy="6857990"/>
          </a:xfrm>
          <a:prstGeom prst="rect">
            <a:avLst/>
          </a:prstGeom>
        </p:spPr>
      </p:pic>
      <p:sp>
        <p:nvSpPr>
          <p:cNvPr id="2" name="TextBox 1">
            <a:extLst>
              <a:ext uri="{FF2B5EF4-FFF2-40B4-BE49-F238E27FC236}">
                <a16:creationId xmlns:a16="http://schemas.microsoft.com/office/drawing/2014/main" id="{F3FB2C86-B766-6BAE-7B0A-0688C1DB63EF}"/>
              </a:ext>
            </a:extLst>
          </p:cNvPr>
          <p:cNvSpPr txBox="1"/>
          <p:nvPr/>
        </p:nvSpPr>
        <p:spPr>
          <a:xfrm>
            <a:off x="4724400" y="26822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 name="TextBox 2">
            <a:extLst>
              <a:ext uri="{FF2B5EF4-FFF2-40B4-BE49-F238E27FC236}">
                <a16:creationId xmlns:a16="http://schemas.microsoft.com/office/drawing/2014/main" id="{BE798770-F573-A9CB-8830-80112AF8956D}"/>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5" name="Content Placeholder 4">
            <a:extLst>
              <a:ext uri="{FF2B5EF4-FFF2-40B4-BE49-F238E27FC236}">
                <a16:creationId xmlns:a16="http://schemas.microsoft.com/office/drawing/2014/main" id="{EA25CE5C-5512-2846-F25C-D34616CA713D}"/>
              </a:ext>
            </a:extLst>
          </p:cNvPr>
          <p:cNvSpPr>
            <a:spLocks noGrp="1"/>
          </p:cNvSpPr>
          <p:nvPr>
            <p:ph idx="4294967295"/>
          </p:nvPr>
        </p:nvSpPr>
        <p:spPr>
          <a:xfrm>
            <a:off x="63183" y="142875"/>
            <a:ext cx="12128817" cy="6406198"/>
          </a:xfrm>
        </p:spPr>
        <p:txBody>
          <a:bodyPr vert="horz" lIns="91440" tIns="45720" rIns="91440" bIns="45720" rtlCol="0" anchor="t">
            <a:normAutofit/>
          </a:bodyPr>
          <a:lstStyle/>
          <a:p>
            <a:pPr marL="0" indent="0">
              <a:buNone/>
            </a:pPr>
            <a:r>
              <a:rPr lang="en-US" sz="2000" dirty="0">
                <a:solidFill>
                  <a:schemeClr val="bg1"/>
                </a:solidFill>
                <a:latin typeface="Garamond"/>
                <a:ea typeface="+mn-lt"/>
                <a:cs typeface="+mn-lt"/>
              </a:rPr>
              <a:t>                                    </a:t>
            </a:r>
            <a:r>
              <a:rPr lang="en-US" sz="3200" dirty="0" err="1">
                <a:solidFill>
                  <a:schemeClr val="bg1"/>
                </a:solidFill>
                <a:latin typeface="Garamond"/>
                <a:ea typeface="+mn-lt"/>
                <a:cs typeface="+mn-lt"/>
              </a:rPr>
              <a:t>Πως</a:t>
            </a:r>
            <a:r>
              <a:rPr lang="en-US" sz="3200" dirty="0">
                <a:solidFill>
                  <a:schemeClr val="bg1"/>
                </a:solidFill>
                <a:latin typeface="Garamond"/>
                <a:ea typeface="+mn-lt"/>
                <a:cs typeface="+mn-lt"/>
              </a:rPr>
              <a:t> Να </a:t>
            </a:r>
            <a:r>
              <a:rPr lang="en-US" sz="3200" dirty="0" err="1">
                <a:solidFill>
                  <a:schemeClr val="bg1"/>
                </a:solidFill>
                <a:latin typeface="Garamond"/>
                <a:ea typeface="+mn-lt"/>
                <a:cs typeface="+mn-lt"/>
              </a:rPr>
              <a:t>Φτιάξετε</a:t>
            </a:r>
            <a:r>
              <a:rPr lang="en-US" sz="3200" dirty="0">
                <a:solidFill>
                  <a:schemeClr val="bg1"/>
                </a:solidFill>
                <a:latin typeface="Garamond"/>
                <a:ea typeface="+mn-lt"/>
                <a:cs typeface="+mn-lt"/>
              </a:rPr>
              <a:t> </a:t>
            </a:r>
            <a:r>
              <a:rPr lang="en-US" sz="3200" dirty="0" err="1">
                <a:solidFill>
                  <a:schemeClr val="bg1"/>
                </a:solidFill>
                <a:latin typeface="Garamond"/>
                <a:ea typeface="+mn-lt"/>
                <a:cs typeface="+mn-lt"/>
              </a:rPr>
              <a:t>Έν</a:t>
            </a:r>
            <a:r>
              <a:rPr lang="en-US" sz="3200" dirty="0">
                <a:solidFill>
                  <a:schemeClr val="bg1"/>
                </a:solidFill>
                <a:latin typeface="Garamond"/>
                <a:ea typeface="+mn-lt"/>
                <a:cs typeface="+mn-lt"/>
              </a:rPr>
              <a:t>α </a:t>
            </a:r>
            <a:r>
              <a:rPr lang="en-US" sz="3200" dirty="0" err="1">
                <a:solidFill>
                  <a:schemeClr val="bg1"/>
                </a:solidFill>
                <a:latin typeface="Garamond"/>
                <a:ea typeface="+mn-lt"/>
                <a:cs typeface="+mn-lt"/>
              </a:rPr>
              <a:t>Ρομ</a:t>
            </a:r>
            <a:r>
              <a:rPr lang="en-US" sz="3200" dirty="0">
                <a:solidFill>
                  <a:schemeClr val="bg1"/>
                </a:solidFill>
                <a:latin typeface="Garamond"/>
                <a:ea typeface="+mn-lt"/>
                <a:cs typeface="+mn-lt"/>
              </a:rPr>
              <a:t>π</a:t>
            </a:r>
            <a:r>
              <a:rPr lang="en-US" sz="3200" dirty="0" err="1">
                <a:solidFill>
                  <a:schemeClr val="bg1"/>
                </a:solidFill>
                <a:latin typeface="Garamond"/>
                <a:ea typeface="+mn-lt"/>
                <a:cs typeface="+mn-lt"/>
              </a:rPr>
              <a:t>ότ</a:t>
            </a:r>
            <a:r>
              <a:rPr lang="en-US" sz="3200" dirty="0">
                <a:solidFill>
                  <a:schemeClr val="bg1"/>
                </a:solidFill>
                <a:latin typeface="Garamond"/>
                <a:ea typeface="+mn-lt"/>
                <a:cs typeface="+mn-lt"/>
              </a:rPr>
              <a:t> Από </a:t>
            </a:r>
            <a:r>
              <a:rPr lang="en-US" sz="3200" dirty="0" err="1">
                <a:solidFill>
                  <a:schemeClr val="bg1"/>
                </a:solidFill>
                <a:latin typeface="Garamond"/>
                <a:ea typeface="+mn-lt"/>
                <a:cs typeface="+mn-lt"/>
              </a:rPr>
              <a:t>Πλ</a:t>
            </a:r>
            <a:r>
              <a:rPr lang="en-US" sz="3200" dirty="0">
                <a:solidFill>
                  <a:schemeClr val="bg1"/>
                </a:solidFill>
                <a:latin typeface="Garamond"/>
                <a:ea typeface="+mn-lt"/>
                <a:cs typeface="+mn-lt"/>
              </a:rPr>
              <a:t>α</a:t>
            </a:r>
            <a:r>
              <a:rPr lang="en-US" sz="3200" dirty="0" err="1">
                <a:solidFill>
                  <a:schemeClr val="bg1"/>
                </a:solidFill>
                <a:latin typeface="Garamond"/>
                <a:ea typeface="+mn-lt"/>
                <a:cs typeface="+mn-lt"/>
              </a:rPr>
              <a:t>στελίνη</a:t>
            </a:r>
            <a:br>
              <a:rPr lang="en-US" sz="3200" dirty="0">
                <a:solidFill>
                  <a:schemeClr val="bg1"/>
                </a:solidFill>
                <a:latin typeface="Garamond"/>
                <a:ea typeface="+mn-lt"/>
                <a:cs typeface="+mn-lt"/>
              </a:rPr>
            </a:br>
            <a:br>
              <a:rPr lang="en-US" sz="3200" dirty="0">
                <a:latin typeface="Garamond"/>
                <a:ea typeface="+mn-lt"/>
                <a:cs typeface="+mn-lt"/>
              </a:rPr>
            </a:br>
            <a:r>
              <a:rPr lang="en-US" sz="2400" dirty="0" err="1">
                <a:solidFill>
                  <a:schemeClr val="bg1"/>
                </a:solidFill>
                <a:latin typeface="Garamond"/>
                <a:ea typeface="+mn-lt"/>
                <a:cs typeface="+mn-lt"/>
              </a:rPr>
              <a:t>Υλικά</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σύρμ</a:t>
            </a:r>
            <a:r>
              <a:rPr lang="en-US" sz="2400" dirty="0">
                <a:solidFill>
                  <a:schemeClr val="bg1"/>
                </a:solidFill>
                <a:latin typeface="Garamond"/>
                <a:ea typeface="+mn-lt"/>
                <a:cs typeface="+mn-lt"/>
              </a:rPr>
              <a:t>ατα χα</a:t>
            </a:r>
            <a:r>
              <a:rPr lang="en-US" sz="2400" dirty="0" err="1">
                <a:solidFill>
                  <a:schemeClr val="bg1"/>
                </a:solidFill>
                <a:latin typeface="Garamond"/>
                <a:ea typeface="+mn-lt"/>
                <a:cs typeface="+mn-lt"/>
              </a:rPr>
              <a:t>λκού</a:t>
            </a:r>
            <a:r>
              <a:rPr lang="en-US" sz="2400" dirty="0">
                <a:solidFill>
                  <a:schemeClr val="bg1"/>
                </a:solidFill>
                <a:latin typeface="Garamond"/>
                <a:ea typeface="+mn-lt"/>
                <a:cs typeface="+mn-lt"/>
              </a:rPr>
              <a:t>,πλα</a:t>
            </a:r>
            <a:r>
              <a:rPr lang="en-US" sz="2400" dirty="0" err="1">
                <a:solidFill>
                  <a:schemeClr val="bg1"/>
                </a:solidFill>
                <a:latin typeface="Garamond"/>
                <a:ea typeface="+mn-lt"/>
                <a:cs typeface="+mn-lt"/>
              </a:rPr>
              <a:t>στελίνη</a:t>
            </a:r>
            <a:r>
              <a:rPr lang="en-US" sz="2400" dirty="0">
                <a:solidFill>
                  <a:schemeClr val="bg1"/>
                </a:solidFill>
                <a:latin typeface="Garamond"/>
                <a:ea typeface="+mn-lt"/>
                <a:cs typeface="+mn-lt"/>
              </a:rPr>
              <a:t>,π</a:t>
            </a:r>
            <a:r>
              <a:rPr lang="en-US" sz="2400" dirty="0" err="1">
                <a:solidFill>
                  <a:schemeClr val="bg1"/>
                </a:solidFill>
                <a:latin typeface="Garamond"/>
                <a:ea typeface="+mn-lt"/>
                <a:cs typeface="+mn-lt"/>
              </a:rPr>
              <a:t>ινέλ</a:t>
            </a:r>
            <a:r>
              <a:rPr lang="en-US" sz="2400" dirty="0">
                <a:solidFill>
                  <a:schemeClr val="bg1"/>
                </a:solidFill>
                <a:latin typeface="Garamond"/>
                <a:ea typeface="+mn-lt"/>
                <a:cs typeface="+mn-lt"/>
              </a:rPr>
              <a:t>α,</a:t>
            </a:r>
            <a:r>
              <a:rPr lang="en-US" sz="2400" dirty="0" err="1">
                <a:solidFill>
                  <a:schemeClr val="bg1"/>
                </a:solidFill>
                <a:latin typeface="Garamond"/>
                <a:ea typeface="+mn-lt"/>
                <a:cs typeface="+mn-lt"/>
              </a:rPr>
              <a:t>τέμ</a:t>
            </a:r>
            <a:r>
              <a:rPr lang="en-US" sz="2400" dirty="0">
                <a:solidFill>
                  <a:schemeClr val="bg1"/>
                </a:solidFill>
                <a:latin typeface="Garamond"/>
                <a:ea typeface="+mn-lt"/>
                <a:cs typeface="+mn-lt"/>
              </a:rPr>
              <a:t>π</a:t>
            </a:r>
            <a:r>
              <a:rPr lang="en-US" sz="2400" dirty="0" err="1">
                <a:solidFill>
                  <a:schemeClr val="bg1"/>
                </a:solidFill>
                <a:latin typeface="Garamond"/>
                <a:ea typeface="+mn-lt"/>
                <a:cs typeface="+mn-lt"/>
              </a:rPr>
              <a:t>ερες</a:t>
            </a:r>
            <a:r>
              <a:rPr lang="en-US" sz="2400" dirty="0">
                <a:solidFill>
                  <a:schemeClr val="bg1"/>
                </a:solidFill>
                <a:latin typeface="Garamond"/>
                <a:ea typeface="+mn-lt"/>
                <a:cs typeface="+mn-lt"/>
              </a:rPr>
              <a:t> και α</a:t>
            </a:r>
            <a:r>
              <a:rPr lang="en-US" sz="2400" dirty="0" err="1">
                <a:solidFill>
                  <a:schemeClr val="bg1"/>
                </a:solidFill>
                <a:latin typeface="Garamond"/>
                <a:ea typeface="+mn-lt"/>
                <a:cs typeface="+mn-lt"/>
              </a:rPr>
              <a:t>λουμινόχ</a:t>
            </a:r>
            <a:r>
              <a:rPr lang="en-US" sz="2400" dirty="0">
                <a:solidFill>
                  <a:schemeClr val="bg1"/>
                </a:solidFill>
                <a:latin typeface="Garamond"/>
                <a:ea typeface="+mn-lt"/>
                <a:cs typeface="+mn-lt"/>
              </a:rPr>
              <a:t>α</a:t>
            </a:r>
            <a:r>
              <a:rPr lang="en-US" sz="2400" dirty="0" err="1">
                <a:solidFill>
                  <a:schemeClr val="bg1"/>
                </a:solidFill>
                <a:latin typeface="Garamond"/>
                <a:ea typeface="+mn-lt"/>
                <a:cs typeface="+mn-lt"/>
              </a:rPr>
              <a:t>ρτο</a:t>
            </a:r>
            <a:r>
              <a:rPr lang="en-US" sz="2400" dirty="0">
                <a:solidFill>
                  <a:schemeClr val="bg1"/>
                </a:solidFill>
                <a:latin typeface="Garamond"/>
                <a:ea typeface="+mn-lt"/>
                <a:cs typeface="+mn-lt"/>
              </a:rPr>
              <a:t>.</a:t>
            </a:r>
            <a:br>
              <a:rPr lang="en-US" dirty="0"/>
            </a:br>
            <a:r>
              <a:rPr lang="en-US" sz="2400" dirty="0">
                <a:solidFill>
                  <a:schemeClr val="bg1"/>
                </a:solidFill>
                <a:latin typeface="Garamond"/>
                <a:ea typeface="+mn-lt"/>
                <a:cs typeface="+mn-lt"/>
              </a:rPr>
              <a:t>1ο </a:t>
            </a:r>
            <a:r>
              <a:rPr lang="en-US" sz="2400" dirty="0" err="1">
                <a:solidFill>
                  <a:schemeClr val="bg1"/>
                </a:solidFill>
                <a:latin typeface="Garamond"/>
                <a:ea typeface="+mn-lt"/>
                <a:cs typeface="+mn-lt"/>
              </a:rPr>
              <a:t>Βήμ</a:t>
            </a:r>
            <a:r>
              <a:rPr lang="en-US" sz="2400" dirty="0">
                <a:solidFill>
                  <a:schemeClr val="bg1"/>
                </a:solidFill>
                <a:latin typeface="Garamond"/>
                <a:ea typeface="+mn-lt"/>
                <a:cs typeface="+mn-lt"/>
              </a:rPr>
              <a:t>α:</a:t>
            </a:r>
            <a:r>
              <a:rPr lang="en-US" sz="2400" dirty="0" err="1">
                <a:solidFill>
                  <a:schemeClr val="bg1"/>
                </a:solidFill>
                <a:latin typeface="Garamond"/>
                <a:ea typeface="+mn-lt"/>
                <a:cs typeface="+mn-lt"/>
              </a:rPr>
              <a:t>Πάρτε</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έν</a:t>
            </a:r>
            <a:r>
              <a:rPr lang="en-US" sz="2400" dirty="0">
                <a:solidFill>
                  <a:schemeClr val="bg1"/>
                </a:solidFill>
                <a:latin typeface="Garamond"/>
                <a:ea typeface="+mn-lt"/>
                <a:cs typeface="+mn-lt"/>
              </a:rPr>
              <a:t>α </a:t>
            </a:r>
            <a:r>
              <a:rPr lang="en-US" sz="2400" dirty="0" err="1">
                <a:solidFill>
                  <a:schemeClr val="bg1"/>
                </a:solidFill>
                <a:latin typeface="Garamond"/>
                <a:ea typeface="+mn-lt"/>
                <a:cs typeface="+mn-lt"/>
              </a:rPr>
              <a:t>σύρμ</a:t>
            </a:r>
            <a:r>
              <a:rPr lang="en-US" sz="2400" dirty="0">
                <a:solidFill>
                  <a:schemeClr val="bg1"/>
                </a:solidFill>
                <a:latin typeface="Garamond"/>
                <a:ea typeface="+mn-lt"/>
                <a:cs typeface="+mn-lt"/>
              </a:rPr>
              <a:t>α χα</a:t>
            </a:r>
            <a:r>
              <a:rPr lang="en-US" sz="2400" dirty="0" err="1">
                <a:solidFill>
                  <a:schemeClr val="bg1"/>
                </a:solidFill>
                <a:latin typeface="Garamond"/>
                <a:ea typeface="+mn-lt"/>
                <a:cs typeface="+mn-lt"/>
              </a:rPr>
              <a:t>λκού</a:t>
            </a:r>
            <a:r>
              <a:rPr lang="en-US" sz="2400" dirty="0">
                <a:solidFill>
                  <a:schemeClr val="bg1"/>
                </a:solidFill>
                <a:latin typeface="Garamond"/>
                <a:ea typeface="+mn-lt"/>
                <a:cs typeface="+mn-lt"/>
              </a:rPr>
              <a:t>(</a:t>
            </a:r>
            <a:r>
              <a:rPr lang="en-US" sz="2400" dirty="0" err="1">
                <a:solidFill>
                  <a:schemeClr val="bg1"/>
                </a:solidFill>
                <a:latin typeface="Garamond"/>
                <a:ea typeface="+mn-lt"/>
                <a:cs typeface="+mn-lt"/>
              </a:rPr>
              <a:t>το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μέγεθος</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εξ</a:t>
            </a:r>
            <a:r>
              <a:rPr lang="en-US" sz="2400" dirty="0">
                <a:solidFill>
                  <a:schemeClr val="bg1"/>
                </a:solidFill>
                <a:latin typeface="Garamond"/>
                <a:ea typeface="+mn-lt"/>
                <a:cs typeface="+mn-lt"/>
              </a:rPr>
              <a:t>α</a:t>
            </a:r>
            <a:r>
              <a:rPr lang="en-US" sz="2400" dirty="0" err="1">
                <a:solidFill>
                  <a:schemeClr val="bg1"/>
                </a:solidFill>
                <a:latin typeface="Garamond"/>
                <a:ea typeface="+mn-lt"/>
                <a:cs typeface="+mn-lt"/>
              </a:rPr>
              <a:t>ρτάτ</a:t>
            </a:r>
            <a:r>
              <a:rPr lang="en-US" sz="2400" dirty="0">
                <a:solidFill>
                  <a:schemeClr val="bg1"/>
                </a:solidFill>
                <a:latin typeface="Garamond"/>
                <a:ea typeface="+mn-lt"/>
                <a:cs typeface="+mn-lt"/>
              </a:rPr>
              <a:t>αι από </a:t>
            </a:r>
            <a:r>
              <a:rPr lang="en-US" sz="2400" dirty="0" err="1">
                <a:solidFill>
                  <a:schemeClr val="bg1"/>
                </a:solidFill>
                <a:latin typeface="Garamond"/>
                <a:ea typeface="+mn-lt"/>
                <a:cs typeface="+mn-lt"/>
              </a:rPr>
              <a:t>το</a:t>
            </a:r>
            <a:r>
              <a:rPr lang="en-US" sz="2400" dirty="0">
                <a:solidFill>
                  <a:schemeClr val="bg1"/>
                </a:solidFill>
                <a:latin typeface="Garamond"/>
                <a:ea typeface="+mn-lt"/>
                <a:cs typeface="+mn-lt"/>
              </a:rPr>
              <a:t> π</a:t>
            </a:r>
            <a:r>
              <a:rPr lang="en-US" sz="2400" dirty="0" err="1">
                <a:solidFill>
                  <a:schemeClr val="bg1"/>
                </a:solidFill>
                <a:latin typeface="Garamond"/>
                <a:ea typeface="+mn-lt"/>
                <a:cs typeface="+mn-lt"/>
              </a:rPr>
              <a:t>όσο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μεγάλο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θέλετε</a:t>
            </a:r>
            <a:r>
              <a:rPr lang="en-US" sz="2400" dirty="0">
                <a:solidFill>
                  <a:schemeClr val="bg1"/>
                </a:solidFill>
                <a:latin typeface="Garamond"/>
                <a:ea typeface="+mn-lt"/>
                <a:cs typeface="+mn-lt"/>
              </a:rPr>
              <a:t> να </a:t>
            </a:r>
            <a:r>
              <a:rPr lang="en-US" sz="2400" dirty="0" err="1">
                <a:solidFill>
                  <a:schemeClr val="bg1"/>
                </a:solidFill>
                <a:latin typeface="Garamond"/>
                <a:ea typeface="+mn-lt"/>
                <a:cs typeface="+mn-lt"/>
              </a:rPr>
              <a:t>είν</a:t>
            </a:r>
            <a:r>
              <a:rPr lang="en-US" sz="2400" dirty="0">
                <a:solidFill>
                  <a:schemeClr val="bg1"/>
                </a:solidFill>
                <a:latin typeface="Garamond"/>
                <a:ea typeface="+mn-lt"/>
                <a:cs typeface="+mn-lt"/>
              </a:rPr>
              <a:t>αι </a:t>
            </a:r>
            <a:r>
              <a:rPr lang="en-US" sz="2400" dirty="0" err="1">
                <a:solidFill>
                  <a:schemeClr val="bg1"/>
                </a:solidFill>
                <a:latin typeface="Garamond"/>
                <a:ea typeface="+mn-lt"/>
                <a:cs typeface="+mn-lt"/>
              </a:rPr>
              <a:t>το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ρομ</a:t>
            </a:r>
            <a:r>
              <a:rPr lang="en-US" sz="2400" dirty="0">
                <a:solidFill>
                  <a:schemeClr val="bg1"/>
                </a:solidFill>
                <a:latin typeface="Garamond"/>
                <a:ea typeface="+mn-lt"/>
                <a:cs typeface="+mn-lt"/>
              </a:rPr>
              <a:t>π</a:t>
            </a:r>
            <a:r>
              <a:rPr lang="en-US" sz="2400" dirty="0" err="1">
                <a:solidFill>
                  <a:schemeClr val="bg1"/>
                </a:solidFill>
                <a:latin typeface="Garamond"/>
                <a:ea typeface="+mn-lt"/>
                <a:cs typeface="+mn-lt"/>
              </a:rPr>
              <a:t>ότ</a:t>
            </a:r>
            <a:r>
              <a:rPr lang="en-US" sz="2400" dirty="0">
                <a:solidFill>
                  <a:schemeClr val="bg1"/>
                </a:solidFill>
                <a:latin typeface="Garamond"/>
                <a:ea typeface="+mn-lt"/>
                <a:cs typeface="+mn-lt"/>
              </a:rPr>
              <a:t>) και </a:t>
            </a:r>
            <a:r>
              <a:rPr lang="en-US" sz="2400" dirty="0" err="1">
                <a:solidFill>
                  <a:schemeClr val="bg1"/>
                </a:solidFill>
                <a:latin typeface="Garamond"/>
                <a:ea typeface="+mn-lt"/>
                <a:cs typeface="+mn-lt"/>
              </a:rPr>
              <a:t>λυγίστε</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το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στην</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μέση.Μετά</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λυγίστε</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το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κάτω</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μέρος</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με</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έν</a:t>
            </a:r>
            <a:r>
              <a:rPr lang="en-US" sz="2400" dirty="0">
                <a:solidFill>
                  <a:schemeClr val="bg1"/>
                </a:solidFill>
                <a:latin typeface="Garamond"/>
                <a:ea typeface="+mn-lt"/>
                <a:cs typeface="+mn-lt"/>
              </a:rPr>
              <a:t>αν </a:t>
            </a:r>
            <a:r>
              <a:rPr lang="en-US" sz="2400" dirty="0" err="1">
                <a:solidFill>
                  <a:schemeClr val="bg1"/>
                </a:solidFill>
                <a:latin typeface="Garamond"/>
                <a:ea typeface="+mn-lt"/>
                <a:cs typeface="+mn-lt"/>
              </a:rPr>
              <a:t>τρό</a:t>
            </a:r>
            <a:r>
              <a:rPr lang="en-US" sz="2400" dirty="0">
                <a:solidFill>
                  <a:schemeClr val="bg1"/>
                </a:solidFill>
                <a:latin typeface="Garamond"/>
                <a:ea typeface="+mn-lt"/>
                <a:cs typeface="+mn-lt"/>
              </a:rPr>
              <a:t>πο π</a:t>
            </a:r>
            <a:r>
              <a:rPr lang="en-US" sz="2400" dirty="0" err="1">
                <a:solidFill>
                  <a:schemeClr val="bg1"/>
                </a:solidFill>
                <a:latin typeface="Garamond"/>
                <a:ea typeface="+mn-lt"/>
                <a:cs typeface="+mn-lt"/>
              </a:rPr>
              <a:t>ου</a:t>
            </a:r>
            <a:r>
              <a:rPr lang="en-US" sz="2400" dirty="0">
                <a:solidFill>
                  <a:schemeClr val="bg1"/>
                </a:solidFill>
                <a:latin typeface="Garamond"/>
                <a:ea typeface="+mn-lt"/>
                <a:cs typeface="+mn-lt"/>
              </a:rPr>
              <a:t> θα </a:t>
            </a:r>
            <a:r>
              <a:rPr lang="en-US" sz="2400" dirty="0" err="1">
                <a:solidFill>
                  <a:schemeClr val="bg1"/>
                </a:solidFill>
                <a:latin typeface="Garamond"/>
                <a:ea typeface="+mn-lt"/>
                <a:cs typeface="+mn-lt"/>
              </a:rPr>
              <a:t>μιάζει</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με</a:t>
            </a:r>
            <a:r>
              <a:rPr lang="en-US" sz="2400" dirty="0">
                <a:solidFill>
                  <a:schemeClr val="bg1"/>
                </a:solidFill>
                <a:latin typeface="Garamond"/>
                <a:ea typeface="+mn-lt"/>
                <a:cs typeface="+mn-lt"/>
              </a:rPr>
              <a:t> π</a:t>
            </a:r>
            <a:r>
              <a:rPr lang="en-US" sz="2400" dirty="0" err="1">
                <a:solidFill>
                  <a:schemeClr val="bg1"/>
                </a:solidFill>
                <a:latin typeface="Garamond"/>
                <a:ea typeface="+mn-lt"/>
                <a:cs typeface="+mn-lt"/>
              </a:rPr>
              <a:t>όδι</a:t>
            </a:r>
            <a:r>
              <a:rPr lang="en-US" sz="2400" dirty="0">
                <a:solidFill>
                  <a:schemeClr val="bg1"/>
                </a:solidFill>
                <a:latin typeface="Garamond"/>
                <a:ea typeface="+mn-lt"/>
                <a:cs typeface="+mn-lt"/>
              </a:rPr>
              <a:t>α.</a:t>
            </a:r>
            <a:br>
              <a:rPr lang="en-US" sz="2400" dirty="0">
                <a:latin typeface="Garamond"/>
                <a:ea typeface="+mn-lt"/>
                <a:cs typeface="+mn-lt"/>
              </a:rPr>
            </a:br>
            <a:br>
              <a:rPr lang="en-US" sz="2000" dirty="0">
                <a:solidFill>
                  <a:schemeClr val="bg1"/>
                </a:solidFill>
                <a:latin typeface="Garamond"/>
                <a:ea typeface="+mn-lt"/>
                <a:cs typeface="+mn-lt"/>
              </a:rPr>
            </a:br>
            <a:br>
              <a:rPr lang="en-US" sz="2000" dirty="0">
                <a:latin typeface="Garamond"/>
                <a:ea typeface="+mn-lt"/>
                <a:cs typeface="+mn-lt"/>
              </a:rPr>
            </a:br>
            <a:br>
              <a:rPr lang="en-US" sz="2000" dirty="0">
                <a:latin typeface="Garamond"/>
                <a:ea typeface="+mn-lt"/>
                <a:cs typeface="+mn-lt"/>
              </a:rPr>
            </a:br>
            <a:br>
              <a:rPr lang="en-US" sz="2000" dirty="0">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br>
              <a:rPr lang="en-US" sz="2000" dirty="0">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r>
              <a:rPr lang="en-US" sz="2000" dirty="0">
                <a:solidFill>
                  <a:schemeClr val="bg1"/>
                </a:solidFill>
                <a:latin typeface="Garamond"/>
                <a:ea typeface="+mn-lt"/>
                <a:cs typeface="+mn-lt"/>
              </a:rPr>
              <a:t>                                                                                           -20-                                                         </a:t>
            </a:r>
            <a:endParaRPr lang="en-US" dirty="0">
              <a:solidFill>
                <a:schemeClr val="bg1"/>
              </a:solidFill>
            </a:endParaRPr>
          </a:p>
          <a:p>
            <a:endParaRPr lang="en-US" dirty="0">
              <a:solidFill>
                <a:schemeClr val="bg1"/>
              </a:solidFill>
              <a:latin typeface="Garamond"/>
            </a:endParaRPr>
          </a:p>
        </p:txBody>
      </p:sp>
      <p:pic>
        <p:nvPicPr>
          <p:cNvPr id="6" name="Picture 6">
            <a:extLst>
              <a:ext uri="{FF2B5EF4-FFF2-40B4-BE49-F238E27FC236}">
                <a16:creationId xmlns:a16="http://schemas.microsoft.com/office/drawing/2014/main" id="{16A0D524-B4A8-1B3F-DBC9-508A323B50A0}"/>
              </a:ext>
            </a:extLst>
          </p:cNvPr>
          <p:cNvPicPr>
            <a:picLocks noChangeAspect="1"/>
          </p:cNvPicPr>
          <p:nvPr/>
        </p:nvPicPr>
        <p:blipFill>
          <a:blip r:embed="rId3"/>
          <a:stretch>
            <a:fillRect/>
          </a:stretch>
        </p:blipFill>
        <p:spPr>
          <a:xfrm>
            <a:off x="3985086" y="3049589"/>
            <a:ext cx="4216400" cy="3081567"/>
          </a:xfrm>
          <a:prstGeom prst="rect">
            <a:avLst/>
          </a:prstGeom>
        </p:spPr>
      </p:pic>
    </p:spTree>
    <p:extLst>
      <p:ext uri="{BB962C8B-B14F-4D97-AF65-F5344CB8AC3E}">
        <p14:creationId xmlns:p14="http://schemas.microsoft.com/office/powerpoint/2010/main" val="41104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blip>
          <a:srcRect t="1421" r="-1" b="23559"/>
          <a:stretch/>
        </p:blipFill>
        <p:spPr>
          <a:xfrm>
            <a:off x="20" y="-193030"/>
            <a:ext cx="12188930" cy="6857990"/>
          </a:xfrm>
          <a:prstGeom prst="rect">
            <a:avLst/>
          </a:prstGeom>
        </p:spPr>
      </p:pic>
      <p:sp>
        <p:nvSpPr>
          <p:cNvPr id="2" name="TextBox 1">
            <a:extLst>
              <a:ext uri="{FF2B5EF4-FFF2-40B4-BE49-F238E27FC236}">
                <a16:creationId xmlns:a16="http://schemas.microsoft.com/office/drawing/2014/main" id="{F3FB2C86-B766-6BAE-7B0A-0688C1DB63EF}"/>
              </a:ext>
            </a:extLst>
          </p:cNvPr>
          <p:cNvSpPr txBox="1"/>
          <p:nvPr/>
        </p:nvSpPr>
        <p:spPr>
          <a:xfrm>
            <a:off x="4724400" y="26822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 name="TextBox 2">
            <a:extLst>
              <a:ext uri="{FF2B5EF4-FFF2-40B4-BE49-F238E27FC236}">
                <a16:creationId xmlns:a16="http://schemas.microsoft.com/office/drawing/2014/main" id="{BE798770-F573-A9CB-8830-80112AF8956D}"/>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5" name="Content Placeholder 4">
            <a:extLst>
              <a:ext uri="{FF2B5EF4-FFF2-40B4-BE49-F238E27FC236}">
                <a16:creationId xmlns:a16="http://schemas.microsoft.com/office/drawing/2014/main" id="{EA25CE5C-5512-2846-F25C-D34616CA713D}"/>
              </a:ext>
            </a:extLst>
          </p:cNvPr>
          <p:cNvSpPr>
            <a:spLocks noGrp="1"/>
          </p:cNvSpPr>
          <p:nvPr>
            <p:ph idx="4294967295"/>
          </p:nvPr>
        </p:nvSpPr>
        <p:spPr>
          <a:xfrm>
            <a:off x="63183" y="142875"/>
            <a:ext cx="12128817" cy="6406198"/>
          </a:xfrm>
        </p:spPr>
        <p:txBody>
          <a:bodyPr vert="horz" lIns="91440" tIns="45720" rIns="91440" bIns="45720" rtlCol="0" anchor="t">
            <a:normAutofit lnSpcReduction="10000"/>
          </a:bodyPr>
          <a:lstStyle/>
          <a:p>
            <a:pPr marL="0" indent="0">
              <a:buNone/>
            </a:pPr>
            <a:r>
              <a:rPr lang="en-US" sz="2400" dirty="0">
                <a:solidFill>
                  <a:schemeClr val="bg1"/>
                </a:solidFill>
                <a:latin typeface="Garamond"/>
                <a:ea typeface="+mn-lt"/>
                <a:cs typeface="+mn-lt"/>
              </a:rPr>
              <a:t>2ο </a:t>
            </a:r>
            <a:r>
              <a:rPr lang="en-US" sz="2400" dirty="0" err="1">
                <a:solidFill>
                  <a:schemeClr val="bg1"/>
                </a:solidFill>
                <a:latin typeface="Garamond"/>
                <a:ea typeface="+mn-lt"/>
                <a:cs typeface="+mn-lt"/>
              </a:rPr>
              <a:t>Βήμ</a:t>
            </a:r>
            <a:r>
              <a:rPr lang="en-US" sz="2400" dirty="0">
                <a:solidFill>
                  <a:schemeClr val="bg1"/>
                </a:solidFill>
                <a:latin typeface="Garamond"/>
                <a:ea typeface="+mn-lt"/>
                <a:cs typeface="+mn-lt"/>
              </a:rPr>
              <a:t>α :</a:t>
            </a:r>
            <a:r>
              <a:rPr lang="en-US" sz="2400" dirty="0" err="1">
                <a:solidFill>
                  <a:schemeClr val="bg1"/>
                </a:solidFill>
                <a:latin typeface="Garamond"/>
                <a:ea typeface="+mn-lt"/>
                <a:cs typeface="+mn-lt"/>
              </a:rPr>
              <a:t>Πάρτε</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άλλο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έν</a:t>
            </a:r>
            <a:r>
              <a:rPr lang="en-US" sz="2400" dirty="0">
                <a:solidFill>
                  <a:schemeClr val="bg1"/>
                </a:solidFill>
                <a:latin typeface="Garamond"/>
                <a:ea typeface="+mn-lt"/>
                <a:cs typeface="+mn-lt"/>
              </a:rPr>
              <a:t>α </a:t>
            </a:r>
            <a:r>
              <a:rPr lang="en-US" sz="2400" dirty="0" err="1">
                <a:solidFill>
                  <a:schemeClr val="bg1"/>
                </a:solidFill>
                <a:latin typeface="Garamond"/>
                <a:ea typeface="+mn-lt"/>
                <a:cs typeface="+mn-lt"/>
              </a:rPr>
              <a:t>σύρμ</a:t>
            </a:r>
            <a:r>
              <a:rPr lang="en-US" sz="2400" dirty="0">
                <a:solidFill>
                  <a:schemeClr val="bg1"/>
                </a:solidFill>
                <a:latin typeface="Garamond"/>
                <a:ea typeface="+mn-lt"/>
                <a:cs typeface="+mn-lt"/>
              </a:rPr>
              <a:t>α χα</a:t>
            </a:r>
            <a:r>
              <a:rPr lang="en-US" sz="2400" dirty="0" err="1">
                <a:solidFill>
                  <a:schemeClr val="bg1"/>
                </a:solidFill>
                <a:latin typeface="Garamond"/>
                <a:ea typeface="+mn-lt"/>
                <a:cs typeface="+mn-lt"/>
              </a:rPr>
              <a:t>λκού</a:t>
            </a:r>
            <a:r>
              <a:rPr lang="en-US" sz="2400" dirty="0">
                <a:solidFill>
                  <a:schemeClr val="bg1"/>
                </a:solidFill>
                <a:latin typeface="Garamond"/>
                <a:ea typeface="+mn-lt"/>
                <a:cs typeface="+mn-lt"/>
              </a:rPr>
              <a:t> και </a:t>
            </a:r>
            <a:r>
              <a:rPr lang="en-US" sz="2400" dirty="0" err="1">
                <a:solidFill>
                  <a:schemeClr val="bg1"/>
                </a:solidFill>
                <a:latin typeface="Garamond"/>
                <a:ea typeface="+mn-lt"/>
                <a:cs typeface="+mn-lt"/>
              </a:rPr>
              <a:t>λυγίστε</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το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γήρο</a:t>
            </a:r>
            <a:r>
              <a:rPr lang="en-US" sz="2400" dirty="0">
                <a:solidFill>
                  <a:schemeClr val="bg1"/>
                </a:solidFill>
                <a:latin typeface="Garamond"/>
                <a:ea typeface="+mn-lt"/>
                <a:cs typeface="+mn-lt"/>
              </a:rPr>
              <a:t> από </a:t>
            </a:r>
            <a:r>
              <a:rPr lang="en-US" sz="2400" dirty="0" err="1">
                <a:solidFill>
                  <a:schemeClr val="bg1"/>
                </a:solidFill>
                <a:latin typeface="Garamond"/>
                <a:ea typeface="+mn-lt"/>
                <a:cs typeface="+mn-lt"/>
              </a:rPr>
              <a:t>το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μέρος</a:t>
            </a:r>
            <a:r>
              <a:rPr lang="en-US" sz="2400" dirty="0">
                <a:solidFill>
                  <a:schemeClr val="bg1"/>
                </a:solidFill>
                <a:latin typeface="Garamond"/>
                <a:ea typeface="+mn-lt"/>
                <a:cs typeface="+mn-lt"/>
              </a:rPr>
              <a:t> όπ</a:t>
            </a:r>
            <a:r>
              <a:rPr lang="en-US" sz="2400" dirty="0" err="1">
                <a:solidFill>
                  <a:schemeClr val="bg1"/>
                </a:solidFill>
                <a:latin typeface="Garamond"/>
                <a:ea typeface="+mn-lt"/>
                <a:cs typeface="+mn-lt"/>
              </a:rPr>
              <a:t>ου</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θέλετε</a:t>
            </a:r>
            <a:r>
              <a:rPr lang="en-US" sz="2400" dirty="0">
                <a:solidFill>
                  <a:schemeClr val="bg1"/>
                </a:solidFill>
                <a:latin typeface="Garamond"/>
                <a:ea typeface="+mn-lt"/>
                <a:cs typeface="+mn-lt"/>
              </a:rPr>
              <a:t> να </a:t>
            </a:r>
            <a:r>
              <a:rPr lang="en-US" sz="2400" dirty="0" err="1">
                <a:solidFill>
                  <a:schemeClr val="bg1"/>
                </a:solidFill>
                <a:latin typeface="Garamond"/>
                <a:ea typeface="+mn-lt"/>
                <a:cs typeface="+mn-lt"/>
              </a:rPr>
              <a:t>είν</a:t>
            </a:r>
            <a:r>
              <a:rPr lang="en-US" sz="2400" dirty="0">
                <a:solidFill>
                  <a:schemeClr val="bg1"/>
                </a:solidFill>
                <a:latin typeface="Garamond"/>
                <a:ea typeface="+mn-lt"/>
                <a:cs typeface="+mn-lt"/>
              </a:rPr>
              <a:t>αι τα </a:t>
            </a:r>
            <a:r>
              <a:rPr lang="en-US" sz="2400" dirty="0" err="1">
                <a:solidFill>
                  <a:schemeClr val="bg1"/>
                </a:solidFill>
                <a:latin typeface="Garamond"/>
                <a:ea typeface="+mn-lt"/>
                <a:cs typeface="+mn-lt"/>
              </a:rPr>
              <a:t>χέρι</a:t>
            </a:r>
            <a:r>
              <a:rPr lang="en-US" sz="2400" dirty="0">
                <a:solidFill>
                  <a:schemeClr val="bg1"/>
                </a:solidFill>
                <a:latin typeface="Garamond"/>
                <a:ea typeface="+mn-lt"/>
                <a:cs typeface="+mn-lt"/>
              </a:rPr>
              <a:t>α και </a:t>
            </a:r>
            <a:r>
              <a:rPr lang="en-US" sz="2400" dirty="0" err="1">
                <a:solidFill>
                  <a:schemeClr val="bg1"/>
                </a:solidFill>
                <a:latin typeface="Garamond"/>
                <a:ea typeface="+mn-lt"/>
                <a:cs typeface="+mn-lt"/>
              </a:rPr>
              <a:t>λυγίστε</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το</a:t>
            </a:r>
            <a:r>
              <a:rPr lang="en-US" sz="2400" dirty="0">
                <a:solidFill>
                  <a:schemeClr val="bg1"/>
                </a:solidFill>
                <a:latin typeface="Garamond"/>
                <a:ea typeface="+mn-lt"/>
                <a:cs typeface="+mn-lt"/>
              </a:rPr>
              <a:t> ξα</a:t>
            </a:r>
            <a:r>
              <a:rPr lang="en-US" sz="2400" dirty="0" err="1">
                <a:solidFill>
                  <a:schemeClr val="bg1"/>
                </a:solidFill>
                <a:latin typeface="Garamond"/>
                <a:ea typeface="+mn-lt"/>
                <a:cs typeface="+mn-lt"/>
              </a:rPr>
              <a:t>νά</a:t>
            </a:r>
            <a:r>
              <a:rPr lang="en-US" sz="2400" dirty="0">
                <a:solidFill>
                  <a:schemeClr val="bg1"/>
                </a:solidFill>
                <a:latin typeface="Garamond"/>
                <a:ea typeface="+mn-lt"/>
                <a:cs typeface="+mn-lt"/>
              </a:rPr>
              <a:t> π</a:t>
            </a:r>
            <a:r>
              <a:rPr lang="en-US" sz="2400" dirty="0" err="1">
                <a:solidFill>
                  <a:schemeClr val="bg1"/>
                </a:solidFill>
                <a:latin typeface="Garamond"/>
                <a:ea typeface="+mn-lt"/>
                <a:cs typeface="+mn-lt"/>
              </a:rPr>
              <a:t>ρος</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την</a:t>
            </a:r>
            <a:r>
              <a:rPr lang="en-US" sz="2400" dirty="0">
                <a:solidFill>
                  <a:schemeClr val="bg1"/>
                </a:solidFill>
                <a:latin typeface="Garamond"/>
                <a:ea typeface="+mn-lt"/>
                <a:cs typeface="+mn-lt"/>
              </a:rPr>
              <a:t> κα</a:t>
            </a:r>
            <a:r>
              <a:rPr lang="en-US" sz="2400" dirty="0" err="1">
                <a:solidFill>
                  <a:schemeClr val="bg1"/>
                </a:solidFill>
                <a:latin typeface="Garamond"/>
                <a:ea typeface="+mn-lt"/>
                <a:cs typeface="+mn-lt"/>
              </a:rPr>
              <a:t>τεύθυνση</a:t>
            </a:r>
            <a:r>
              <a:rPr lang="en-US" sz="2400" dirty="0">
                <a:solidFill>
                  <a:schemeClr val="bg1"/>
                </a:solidFill>
                <a:latin typeface="Garamond"/>
                <a:ea typeface="+mn-lt"/>
                <a:cs typeface="+mn-lt"/>
              </a:rPr>
              <a:t> π</a:t>
            </a:r>
            <a:r>
              <a:rPr lang="en-US" sz="2400" dirty="0" err="1">
                <a:solidFill>
                  <a:schemeClr val="bg1"/>
                </a:solidFill>
                <a:latin typeface="Garamond"/>
                <a:ea typeface="+mn-lt"/>
                <a:cs typeface="+mn-lt"/>
              </a:rPr>
              <a:t>ου</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θέλετε</a:t>
            </a:r>
            <a:r>
              <a:rPr lang="en-US" sz="2400" dirty="0">
                <a:solidFill>
                  <a:schemeClr val="bg1"/>
                </a:solidFill>
                <a:latin typeface="Garamond"/>
                <a:ea typeface="+mn-lt"/>
                <a:cs typeface="+mn-lt"/>
              </a:rPr>
              <a:t> να </a:t>
            </a:r>
            <a:r>
              <a:rPr lang="en-US" sz="2400" dirty="0" err="1">
                <a:solidFill>
                  <a:schemeClr val="bg1"/>
                </a:solidFill>
                <a:latin typeface="Garamond"/>
                <a:ea typeface="+mn-lt"/>
                <a:cs typeface="+mn-lt"/>
              </a:rPr>
              <a:t>κοιτάνε</a:t>
            </a:r>
            <a:r>
              <a:rPr lang="en-US" sz="2400" dirty="0">
                <a:solidFill>
                  <a:schemeClr val="bg1"/>
                </a:solidFill>
                <a:latin typeface="Garamond"/>
                <a:ea typeface="+mn-lt"/>
                <a:cs typeface="+mn-lt"/>
              </a:rPr>
              <a:t> τα </a:t>
            </a:r>
            <a:r>
              <a:rPr lang="en-US" sz="2400" dirty="0" err="1">
                <a:solidFill>
                  <a:schemeClr val="bg1"/>
                </a:solidFill>
                <a:latin typeface="Garamond"/>
                <a:ea typeface="+mn-lt"/>
                <a:cs typeface="+mn-lt"/>
              </a:rPr>
              <a:t>χέρι</a:t>
            </a:r>
            <a:r>
              <a:rPr lang="en-US" sz="2400" dirty="0">
                <a:solidFill>
                  <a:schemeClr val="bg1"/>
                </a:solidFill>
                <a:latin typeface="Garamond"/>
                <a:ea typeface="+mn-lt"/>
                <a:cs typeface="+mn-lt"/>
              </a:rPr>
              <a:t>α.</a:t>
            </a:r>
            <a:endParaRPr lang="en-US" dirty="0">
              <a:solidFill>
                <a:schemeClr val="bg1"/>
              </a:solidFill>
              <a:latin typeface="The Hand Bold"/>
              <a:ea typeface="+mn-lt"/>
              <a:cs typeface="+mn-lt"/>
            </a:endParaRPr>
          </a:p>
          <a:p>
            <a:pPr marL="0" indent="0">
              <a:buNone/>
            </a:pPr>
            <a:br>
              <a:rPr lang="en-US" sz="2400" dirty="0">
                <a:solidFill>
                  <a:schemeClr val="bg1"/>
                </a:solidFill>
                <a:latin typeface="Garamond"/>
                <a:ea typeface="+mn-lt"/>
                <a:cs typeface="+mn-lt"/>
              </a:rPr>
            </a:br>
            <a:br>
              <a:rPr lang="en-US" dirty="0"/>
            </a:br>
            <a:br>
              <a:rPr lang="en-US" sz="2400" dirty="0">
                <a:latin typeface="Garamond"/>
                <a:ea typeface="+mn-lt"/>
                <a:cs typeface="+mn-lt"/>
              </a:rPr>
            </a:br>
            <a:br>
              <a:rPr lang="en-US" sz="2000" dirty="0">
                <a:latin typeface="Garamond"/>
                <a:ea typeface="+mn-lt"/>
                <a:cs typeface="+mn-lt"/>
              </a:rPr>
            </a:br>
            <a:br>
              <a:rPr lang="en-US" sz="2000" dirty="0">
                <a:latin typeface="Garamond"/>
                <a:ea typeface="+mn-lt"/>
                <a:cs typeface="+mn-lt"/>
              </a:rPr>
            </a:br>
            <a:br>
              <a:rPr lang="en-US" sz="2000" dirty="0">
                <a:latin typeface="Garamond"/>
                <a:ea typeface="+mn-lt"/>
                <a:cs typeface="+mn-lt"/>
              </a:rPr>
            </a:br>
            <a:br>
              <a:rPr lang="en-US" sz="2000" dirty="0">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br>
              <a:rPr lang="en-US" sz="2000" dirty="0">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br>
              <a:rPr lang="en-US" sz="2000" dirty="0">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-21-                                                         </a:t>
            </a:r>
            <a:endParaRPr lang="en-US" dirty="0">
              <a:solidFill>
                <a:schemeClr val="bg1"/>
              </a:solidFill>
            </a:endParaRPr>
          </a:p>
          <a:p>
            <a:endParaRPr lang="en-US" dirty="0">
              <a:solidFill>
                <a:schemeClr val="bg1"/>
              </a:solidFill>
              <a:latin typeface="Garamond"/>
            </a:endParaRPr>
          </a:p>
        </p:txBody>
      </p:sp>
      <p:pic>
        <p:nvPicPr>
          <p:cNvPr id="7" name="Picture 7">
            <a:extLst>
              <a:ext uri="{FF2B5EF4-FFF2-40B4-BE49-F238E27FC236}">
                <a16:creationId xmlns:a16="http://schemas.microsoft.com/office/drawing/2014/main" id="{9690CF5F-6390-5414-D601-06510B83B762}"/>
              </a:ext>
            </a:extLst>
          </p:cNvPr>
          <p:cNvPicPr>
            <a:picLocks noChangeAspect="1"/>
          </p:cNvPicPr>
          <p:nvPr/>
        </p:nvPicPr>
        <p:blipFill>
          <a:blip r:embed="rId3"/>
          <a:stretch>
            <a:fillRect/>
          </a:stretch>
        </p:blipFill>
        <p:spPr>
          <a:xfrm>
            <a:off x="4511040" y="1099565"/>
            <a:ext cx="3230880" cy="3785111"/>
          </a:xfrm>
          <a:prstGeom prst="rect">
            <a:avLst/>
          </a:prstGeom>
        </p:spPr>
      </p:pic>
    </p:spTree>
    <p:extLst>
      <p:ext uri="{BB962C8B-B14F-4D97-AF65-F5344CB8AC3E}">
        <p14:creationId xmlns:p14="http://schemas.microsoft.com/office/powerpoint/2010/main" val="13205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blip>
          <a:srcRect t="1421" r="-1" b="23559"/>
          <a:stretch/>
        </p:blipFill>
        <p:spPr>
          <a:xfrm>
            <a:off x="20" y="-193030"/>
            <a:ext cx="12188930" cy="6857990"/>
          </a:xfrm>
          <a:prstGeom prst="rect">
            <a:avLst/>
          </a:prstGeom>
        </p:spPr>
      </p:pic>
      <p:sp>
        <p:nvSpPr>
          <p:cNvPr id="2" name="TextBox 1">
            <a:extLst>
              <a:ext uri="{FF2B5EF4-FFF2-40B4-BE49-F238E27FC236}">
                <a16:creationId xmlns:a16="http://schemas.microsoft.com/office/drawing/2014/main" id="{F3FB2C86-B766-6BAE-7B0A-0688C1DB63EF}"/>
              </a:ext>
            </a:extLst>
          </p:cNvPr>
          <p:cNvSpPr txBox="1"/>
          <p:nvPr/>
        </p:nvSpPr>
        <p:spPr>
          <a:xfrm>
            <a:off x="4724400" y="26822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 name="TextBox 2">
            <a:extLst>
              <a:ext uri="{FF2B5EF4-FFF2-40B4-BE49-F238E27FC236}">
                <a16:creationId xmlns:a16="http://schemas.microsoft.com/office/drawing/2014/main" id="{BE798770-F573-A9CB-8830-80112AF8956D}"/>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5" name="Content Placeholder 4">
            <a:extLst>
              <a:ext uri="{FF2B5EF4-FFF2-40B4-BE49-F238E27FC236}">
                <a16:creationId xmlns:a16="http://schemas.microsoft.com/office/drawing/2014/main" id="{EA25CE5C-5512-2846-F25C-D34616CA713D}"/>
              </a:ext>
            </a:extLst>
          </p:cNvPr>
          <p:cNvSpPr>
            <a:spLocks noGrp="1"/>
          </p:cNvSpPr>
          <p:nvPr>
            <p:ph idx="4294967295"/>
          </p:nvPr>
        </p:nvSpPr>
        <p:spPr>
          <a:xfrm>
            <a:off x="63183" y="142875"/>
            <a:ext cx="12128817" cy="6406198"/>
          </a:xfrm>
        </p:spPr>
        <p:txBody>
          <a:bodyPr vert="horz" lIns="91440" tIns="45720" rIns="91440" bIns="45720" rtlCol="0" anchor="t">
            <a:normAutofit/>
          </a:bodyPr>
          <a:lstStyle/>
          <a:p>
            <a:pPr marL="0" indent="0">
              <a:buNone/>
            </a:pPr>
            <a:r>
              <a:rPr lang="en-US" sz="2400" dirty="0">
                <a:solidFill>
                  <a:schemeClr val="bg1"/>
                </a:solidFill>
                <a:latin typeface="Garamond"/>
                <a:ea typeface="+mn-lt"/>
                <a:cs typeface="+mn-lt"/>
              </a:rPr>
              <a:t>3ο </a:t>
            </a:r>
            <a:r>
              <a:rPr lang="en-US" sz="2400" dirty="0" err="1">
                <a:solidFill>
                  <a:schemeClr val="bg1"/>
                </a:solidFill>
                <a:latin typeface="Garamond"/>
                <a:ea typeface="+mn-lt"/>
                <a:cs typeface="+mn-lt"/>
              </a:rPr>
              <a:t>Βήμ</a:t>
            </a:r>
            <a:r>
              <a:rPr lang="en-US" sz="2400" dirty="0">
                <a:solidFill>
                  <a:schemeClr val="bg1"/>
                </a:solidFill>
                <a:latin typeface="Garamond"/>
                <a:ea typeface="+mn-lt"/>
                <a:cs typeface="+mn-lt"/>
              </a:rPr>
              <a:t>α :</a:t>
            </a:r>
            <a:r>
              <a:rPr lang="en-US" sz="2400" dirty="0" err="1">
                <a:solidFill>
                  <a:schemeClr val="bg1"/>
                </a:solidFill>
                <a:latin typeface="Garamond"/>
                <a:ea typeface="+mn-lt"/>
                <a:cs typeface="+mn-lt"/>
              </a:rPr>
              <a:t>Τυλίξτε</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το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ρομ</a:t>
            </a:r>
            <a:r>
              <a:rPr lang="en-US" sz="2400" dirty="0">
                <a:solidFill>
                  <a:schemeClr val="bg1"/>
                </a:solidFill>
                <a:latin typeface="Garamond"/>
                <a:ea typeface="+mn-lt"/>
                <a:cs typeface="+mn-lt"/>
              </a:rPr>
              <a:t>π</a:t>
            </a:r>
            <a:r>
              <a:rPr lang="en-US" sz="2400" dirty="0" err="1">
                <a:solidFill>
                  <a:schemeClr val="bg1"/>
                </a:solidFill>
                <a:latin typeface="Garamond"/>
                <a:ea typeface="+mn-lt"/>
                <a:cs typeface="+mn-lt"/>
              </a:rPr>
              <a:t>ότ</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με</a:t>
            </a:r>
            <a:r>
              <a:rPr lang="en-US" sz="2400" dirty="0">
                <a:solidFill>
                  <a:schemeClr val="bg1"/>
                </a:solidFill>
                <a:latin typeface="Garamond"/>
                <a:ea typeface="+mn-lt"/>
                <a:cs typeface="+mn-lt"/>
              </a:rPr>
              <a:t> α</a:t>
            </a:r>
            <a:r>
              <a:rPr lang="en-US" sz="2400" dirty="0" err="1">
                <a:solidFill>
                  <a:schemeClr val="bg1"/>
                </a:solidFill>
                <a:latin typeface="Garamond"/>
                <a:ea typeface="+mn-lt"/>
                <a:cs typeface="+mn-lt"/>
              </a:rPr>
              <a:t>λουμινόχ</a:t>
            </a:r>
            <a:r>
              <a:rPr lang="en-US" sz="2400" dirty="0">
                <a:solidFill>
                  <a:schemeClr val="bg1"/>
                </a:solidFill>
                <a:latin typeface="Garamond"/>
                <a:ea typeface="+mn-lt"/>
                <a:cs typeface="+mn-lt"/>
              </a:rPr>
              <a:t>α</a:t>
            </a:r>
            <a:r>
              <a:rPr lang="en-US" sz="2400" dirty="0" err="1">
                <a:solidFill>
                  <a:schemeClr val="bg1"/>
                </a:solidFill>
                <a:latin typeface="Garamond"/>
                <a:ea typeface="+mn-lt"/>
                <a:cs typeface="+mn-lt"/>
              </a:rPr>
              <a:t>ρτο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εκτός</a:t>
            </a:r>
            <a:r>
              <a:rPr lang="en-US" sz="2400" dirty="0">
                <a:solidFill>
                  <a:schemeClr val="bg1"/>
                </a:solidFill>
                <a:latin typeface="Garamond"/>
                <a:ea typeface="+mn-lt"/>
                <a:cs typeface="+mn-lt"/>
              </a:rPr>
              <a:t> από </a:t>
            </a:r>
            <a:r>
              <a:rPr lang="en-US" sz="2400" dirty="0" err="1">
                <a:solidFill>
                  <a:schemeClr val="bg1"/>
                </a:solidFill>
                <a:latin typeface="Garamond"/>
                <a:ea typeface="+mn-lt"/>
                <a:cs typeface="+mn-lt"/>
              </a:rPr>
              <a:t>το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μέρος</a:t>
            </a:r>
            <a:r>
              <a:rPr lang="en-US" sz="2400" dirty="0">
                <a:solidFill>
                  <a:schemeClr val="bg1"/>
                </a:solidFill>
                <a:latin typeface="Garamond"/>
                <a:ea typeface="+mn-lt"/>
                <a:cs typeface="+mn-lt"/>
              </a:rPr>
              <a:t> όπ</a:t>
            </a:r>
            <a:r>
              <a:rPr lang="en-US" sz="2400" dirty="0" err="1">
                <a:solidFill>
                  <a:schemeClr val="bg1"/>
                </a:solidFill>
                <a:latin typeface="Garamond"/>
                <a:ea typeface="+mn-lt"/>
                <a:cs typeface="+mn-lt"/>
              </a:rPr>
              <a:t>ου</a:t>
            </a:r>
            <a:r>
              <a:rPr lang="en-US" sz="2400" dirty="0">
                <a:solidFill>
                  <a:schemeClr val="bg1"/>
                </a:solidFill>
                <a:latin typeface="Garamond"/>
                <a:ea typeface="+mn-lt"/>
                <a:cs typeface="+mn-lt"/>
              </a:rPr>
              <a:t> θα μπ</a:t>
            </a:r>
            <a:r>
              <a:rPr lang="en-US" sz="2400" dirty="0" err="1">
                <a:solidFill>
                  <a:schemeClr val="bg1"/>
                </a:solidFill>
                <a:latin typeface="Garamond"/>
                <a:ea typeface="+mn-lt"/>
                <a:cs typeface="+mn-lt"/>
              </a:rPr>
              <a:t>ει</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το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κεφάλι.Δεν</a:t>
            </a:r>
            <a:r>
              <a:rPr lang="en-US" sz="2400" dirty="0">
                <a:solidFill>
                  <a:schemeClr val="bg1"/>
                </a:solidFill>
                <a:latin typeface="Garamond"/>
                <a:ea typeface="+mn-lt"/>
                <a:cs typeface="+mn-lt"/>
              </a:rPr>
              <a:t> π</a:t>
            </a:r>
            <a:r>
              <a:rPr lang="en-US" sz="2400" dirty="0" err="1">
                <a:solidFill>
                  <a:schemeClr val="bg1"/>
                </a:solidFill>
                <a:latin typeface="Garamond"/>
                <a:ea typeface="+mn-lt"/>
                <a:cs typeface="+mn-lt"/>
              </a:rPr>
              <a:t>ειράζει</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εάν</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μερικά</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μέροι</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δεν</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είν</a:t>
            </a:r>
            <a:r>
              <a:rPr lang="en-US" sz="2400" dirty="0">
                <a:solidFill>
                  <a:schemeClr val="bg1"/>
                </a:solidFill>
                <a:latin typeface="Garamond"/>
                <a:ea typeface="+mn-lt"/>
                <a:cs typeface="+mn-lt"/>
              </a:rPr>
              <a:t>αι </a:t>
            </a:r>
            <a:r>
              <a:rPr lang="en-US" sz="2400" dirty="0" err="1">
                <a:solidFill>
                  <a:schemeClr val="bg1"/>
                </a:solidFill>
                <a:latin typeface="Garamond"/>
                <a:ea typeface="+mn-lt"/>
                <a:cs typeface="+mn-lt"/>
              </a:rPr>
              <a:t>τυλιγμέν</a:t>
            </a:r>
            <a:r>
              <a:rPr lang="en-US" sz="2400" dirty="0">
                <a:solidFill>
                  <a:schemeClr val="bg1"/>
                </a:solidFill>
                <a:latin typeface="Garamond"/>
                <a:ea typeface="+mn-lt"/>
                <a:cs typeface="+mn-lt"/>
              </a:rPr>
              <a:t>α </a:t>
            </a:r>
            <a:r>
              <a:rPr lang="en-US" sz="2400" dirty="0" err="1">
                <a:solidFill>
                  <a:schemeClr val="bg1"/>
                </a:solidFill>
                <a:latin typeface="Garamond"/>
                <a:ea typeface="+mn-lt"/>
                <a:cs typeface="+mn-lt"/>
              </a:rPr>
              <a:t>όμως</a:t>
            </a:r>
            <a:r>
              <a:rPr lang="en-US" sz="2400" dirty="0">
                <a:solidFill>
                  <a:schemeClr val="bg1"/>
                </a:solidFill>
                <a:latin typeface="Garamond"/>
                <a:ea typeface="+mn-lt"/>
                <a:cs typeface="+mn-lt"/>
              </a:rPr>
              <a:t> θα </a:t>
            </a:r>
            <a:r>
              <a:rPr lang="en-US" sz="2400" dirty="0" err="1">
                <a:solidFill>
                  <a:schemeClr val="bg1"/>
                </a:solidFill>
                <a:latin typeface="Garamond"/>
                <a:ea typeface="+mn-lt"/>
                <a:cs typeface="+mn-lt"/>
              </a:rPr>
              <a:t>ήτ</a:t>
            </a:r>
            <a:r>
              <a:rPr lang="en-US" sz="2400" dirty="0">
                <a:solidFill>
                  <a:schemeClr val="bg1"/>
                </a:solidFill>
                <a:latin typeface="Garamond"/>
                <a:ea typeface="+mn-lt"/>
                <a:cs typeface="+mn-lt"/>
              </a:rPr>
              <a:t>αν κα</a:t>
            </a:r>
            <a:r>
              <a:rPr lang="en-US" sz="2400" dirty="0" err="1">
                <a:solidFill>
                  <a:schemeClr val="bg1"/>
                </a:solidFill>
                <a:latin typeface="Garamond"/>
                <a:ea typeface="+mn-lt"/>
                <a:cs typeface="+mn-lt"/>
              </a:rPr>
              <a:t>λύτερ</a:t>
            </a:r>
            <a:r>
              <a:rPr lang="en-US" sz="2400" dirty="0">
                <a:solidFill>
                  <a:schemeClr val="bg1"/>
                </a:solidFill>
                <a:latin typeface="Garamond"/>
                <a:ea typeface="+mn-lt"/>
                <a:cs typeface="+mn-lt"/>
              </a:rPr>
              <a:t>α να </a:t>
            </a:r>
            <a:r>
              <a:rPr lang="en-US" sz="2400" dirty="0" err="1">
                <a:solidFill>
                  <a:schemeClr val="bg1"/>
                </a:solidFill>
                <a:latin typeface="Garamond"/>
                <a:ea typeface="+mn-lt"/>
                <a:cs typeface="+mn-lt"/>
              </a:rPr>
              <a:t>είν</a:t>
            </a:r>
            <a:r>
              <a:rPr lang="en-US" sz="2400" dirty="0">
                <a:solidFill>
                  <a:schemeClr val="bg1"/>
                </a:solidFill>
                <a:latin typeface="Garamond"/>
                <a:ea typeface="+mn-lt"/>
                <a:cs typeface="+mn-lt"/>
              </a:rPr>
              <a:t>αι.</a:t>
            </a:r>
            <a:br>
              <a:rPr lang="en-US" dirty="0"/>
            </a:br>
            <a:br>
              <a:rPr lang="en-US" sz="2400" dirty="0">
                <a:latin typeface="Garamond"/>
                <a:ea typeface="+mn-lt"/>
                <a:cs typeface="+mn-lt"/>
              </a:rPr>
            </a:br>
            <a:br>
              <a:rPr lang="en-US" sz="2000" dirty="0">
                <a:latin typeface="Garamond"/>
                <a:ea typeface="+mn-lt"/>
                <a:cs typeface="+mn-lt"/>
              </a:rPr>
            </a:br>
            <a:br>
              <a:rPr lang="en-US" sz="2000" dirty="0">
                <a:latin typeface="Garamond"/>
                <a:ea typeface="+mn-lt"/>
                <a:cs typeface="+mn-lt"/>
              </a:rPr>
            </a:br>
            <a:br>
              <a:rPr lang="en-US" sz="2000" dirty="0">
                <a:latin typeface="Garamond"/>
                <a:ea typeface="+mn-lt"/>
                <a:cs typeface="+mn-lt"/>
              </a:rPr>
            </a:br>
            <a:br>
              <a:rPr lang="en-US" sz="2000" dirty="0">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br>
              <a:rPr lang="en-US" sz="2000" dirty="0">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br>
              <a:rPr lang="en-US" sz="2000" dirty="0">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-22-                                                         </a:t>
            </a:r>
            <a:endParaRPr lang="en-US" dirty="0">
              <a:solidFill>
                <a:schemeClr val="bg1"/>
              </a:solidFill>
            </a:endParaRPr>
          </a:p>
          <a:p>
            <a:endParaRPr lang="en-US" dirty="0">
              <a:solidFill>
                <a:schemeClr val="bg1"/>
              </a:solidFill>
              <a:latin typeface="Garamond"/>
            </a:endParaRPr>
          </a:p>
        </p:txBody>
      </p:sp>
      <p:pic>
        <p:nvPicPr>
          <p:cNvPr id="6" name="Picture 7">
            <a:extLst>
              <a:ext uri="{FF2B5EF4-FFF2-40B4-BE49-F238E27FC236}">
                <a16:creationId xmlns:a16="http://schemas.microsoft.com/office/drawing/2014/main" id="{58E18203-EDDC-D4EB-A61A-B0CA775BF528}"/>
              </a:ext>
            </a:extLst>
          </p:cNvPr>
          <p:cNvPicPr>
            <a:picLocks noChangeAspect="1"/>
          </p:cNvPicPr>
          <p:nvPr/>
        </p:nvPicPr>
        <p:blipFill>
          <a:blip r:embed="rId3"/>
          <a:stretch>
            <a:fillRect/>
          </a:stretch>
        </p:blipFill>
        <p:spPr>
          <a:xfrm>
            <a:off x="4338320" y="1185203"/>
            <a:ext cx="3373120" cy="3979594"/>
          </a:xfrm>
          <a:prstGeom prst="rect">
            <a:avLst/>
          </a:prstGeom>
        </p:spPr>
      </p:pic>
    </p:spTree>
    <p:extLst>
      <p:ext uri="{BB962C8B-B14F-4D97-AF65-F5344CB8AC3E}">
        <p14:creationId xmlns:p14="http://schemas.microsoft.com/office/powerpoint/2010/main" val="346391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blip>
          <a:srcRect t="1421" r="-1" b="23559"/>
          <a:stretch/>
        </p:blipFill>
        <p:spPr>
          <a:xfrm>
            <a:off x="20" y="-193030"/>
            <a:ext cx="12188930" cy="6857990"/>
          </a:xfrm>
          <a:prstGeom prst="rect">
            <a:avLst/>
          </a:prstGeom>
        </p:spPr>
      </p:pic>
      <p:sp>
        <p:nvSpPr>
          <p:cNvPr id="2" name="TextBox 1">
            <a:extLst>
              <a:ext uri="{FF2B5EF4-FFF2-40B4-BE49-F238E27FC236}">
                <a16:creationId xmlns:a16="http://schemas.microsoft.com/office/drawing/2014/main" id="{F3FB2C86-B766-6BAE-7B0A-0688C1DB63EF}"/>
              </a:ext>
            </a:extLst>
          </p:cNvPr>
          <p:cNvSpPr txBox="1"/>
          <p:nvPr/>
        </p:nvSpPr>
        <p:spPr>
          <a:xfrm>
            <a:off x="4724400" y="26822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 name="TextBox 2">
            <a:extLst>
              <a:ext uri="{FF2B5EF4-FFF2-40B4-BE49-F238E27FC236}">
                <a16:creationId xmlns:a16="http://schemas.microsoft.com/office/drawing/2014/main" id="{BE798770-F573-A9CB-8830-80112AF8956D}"/>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5" name="Content Placeholder 4">
            <a:extLst>
              <a:ext uri="{FF2B5EF4-FFF2-40B4-BE49-F238E27FC236}">
                <a16:creationId xmlns:a16="http://schemas.microsoft.com/office/drawing/2014/main" id="{EA25CE5C-5512-2846-F25C-D34616CA713D}"/>
              </a:ext>
            </a:extLst>
          </p:cNvPr>
          <p:cNvSpPr>
            <a:spLocks noGrp="1"/>
          </p:cNvSpPr>
          <p:nvPr>
            <p:ph idx="4294967295"/>
          </p:nvPr>
        </p:nvSpPr>
        <p:spPr>
          <a:xfrm>
            <a:off x="63183" y="142875"/>
            <a:ext cx="12128817" cy="6406198"/>
          </a:xfrm>
        </p:spPr>
        <p:txBody>
          <a:bodyPr vert="horz" lIns="91440" tIns="45720" rIns="91440" bIns="45720" rtlCol="0" anchor="t">
            <a:normAutofit/>
          </a:bodyPr>
          <a:lstStyle/>
          <a:p>
            <a:pPr marL="0" indent="0">
              <a:buNone/>
            </a:pPr>
            <a:r>
              <a:rPr lang="en-US" sz="2400" dirty="0">
                <a:solidFill>
                  <a:schemeClr val="bg1"/>
                </a:solidFill>
                <a:latin typeface="Garamond"/>
                <a:ea typeface="+mn-lt"/>
                <a:cs typeface="+mn-lt"/>
              </a:rPr>
              <a:t>4ο </a:t>
            </a:r>
            <a:r>
              <a:rPr lang="en-US" sz="2400" dirty="0" err="1">
                <a:solidFill>
                  <a:schemeClr val="bg1"/>
                </a:solidFill>
                <a:latin typeface="Garamond"/>
                <a:ea typeface="+mn-lt"/>
                <a:cs typeface="+mn-lt"/>
              </a:rPr>
              <a:t>Βήμ</a:t>
            </a:r>
            <a:r>
              <a:rPr lang="en-US" sz="2400" dirty="0">
                <a:solidFill>
                  <a:schemeClr val="bg1"/>
                </a:solidFill>
                <a:latin typeface="Garamond"/>
                <a:ea typeface="+mn-lt"/>
                <a:cs typeface="+mn-lt"/>
              </a:rPr>
              <a:t>α: </a:t>
            </a:r>
            <a:r>
              <a:rPr lang="en-US" sz="2400" dirty="0" err="1">
                <a:solidFill>
                  <a:schemeClr val="bg1"/>
                </a:solidFill>
                <a:latin typeface="Garamond"/>
                <a:ea typeface="+mn-lt"/>
                <a:cs typeface="+mn-lt"/>
              </a:rPr>
              <a:t>Τυλίξτε</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το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ρομ</a:t>
            </a:r>
            <a:r>
              <a:rPr lang="en-US" sz="2400" dirty="0">
                <a:solidFill>
                  <a:schemeClr val="bg1"/>
                </a:solidFill>
                <a:latin typeface="Garamond"/>
                <a:ea typeface="+mn-lt"/>
                <a:cs typeface="+mn-lt"/>
              </a:rPr>
              <a:t>π</a:t>
            </a:r>
            <a:r>
              <a:rPr lang="en-US" sz="2400" dirty="0" err="1">
                <a:solidFill>
                  <a:schemeClr val="bg1"/>
                </a:solidFill>
                <a:latin typeface="Garamond"/>
                <a:ea typeface="+mn-lt"/>
                <a:cs typeface="+mn-lt"/>
              </a:rPr>
              <a:t>ότ</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με</a:t>
            </a:r>
            <a:r>
              <a:rPr lang="en-US" sz="2400" dirty="0">
                <a:solidFill>
                  <a:schemeClr val="bg1"/>
                </a:solidFill>
                <a:latin typeface="Garamond"/>
                <a:ea typeface="+mn-lt"/>
                <a:cs typeface="+mn-lt"/>
              </a:rPr>
              <a:t> πλα</a:t>
            </a:r>
            <a:r>
              <a:rPr lang="en-US" sz="2400" dirty="0" err="1">
                <a:solidFill>
                  <a:schemeClr val="bg1"/>
                </a:solidFill>
                <a:latin typeface="Garamond"/>
                <a:ea typeface="+mn-lt"/>
                <a:cs typeface="+mn-lt"/>
              </a:rPr>
              <a:t>στελίνη</a:t>
            </a:r>
            <a:r>
              <a:rPr lang="en-US" sz="2400" dirty="0">
                <a:solidFill>
                  <a:schemeClr val="bg1"/>
                </a:solidFill>
                <a:latin typeface="Garamond"/>
                <a:ea typeface="+mn-lt"/>
                <a:cs typeface="+mn-lt"/>
              </a:rPr>
              <a:t> και </a:t>
            </a:r>
            <a:r>
              <a:rPr lang="en-US" sz="2400" dirty="0" err="1">
                <a:solidFill>
                  <a:schemeClr val="bg1"/>
                </a:solidFill>
                <a:latin typeface="Garamond"/>
                <a:ea typeface="+mn-lt"/>
                <a:cs typeface="+mn-lt"/>
              </a:rPr>
              <a:t>μετά</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εάν</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θέλετε</a:t>
            </a:r>
            <a:r>
              <a:rPr lang="en-US" sz="2400" dirty="0">
                <a:solidFill>
                  <a:schemeClr val="bg1"/>
                </a:solidFill>
                <a:latin typeface="Garamond"/>
                <a:ea typeface="+mn-lt"/>
                <a:cs typeface="+mn-lt"/>
              </a:rPr>
              <a:t> β</a:t>
            </a:r>
            <a:r>
              <a:rPr lang="en-US" sz="2400" dirty="0" err="1">
                <a:solidFill>
                  <a:schemeClr val="bg1"/>
                </a:solidFill>
                <a:latin typeface="Garamond"/>
                <a:ea typeface="+mn-lt"/>
                <a:cs typeface="+mn-lt"/>
              </a:rPr>
              <a:t>άψτε</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το</a:t>
            </a:r>
            <a:r>
              <a:rPr lang="en-US" sz="2400" dirty="0">
                <a:solidFill>
                  <a:schemeClr val="bg1"/>
                </a:solidFill>
                <a:latin typeface="Garamond"/>
                <a:ea typeface="+mn-lt"/>
                <a:cs typeface="+mn-lt"/>
              </a:rPr>
              <a:t> </a:t>
            </a:r>
            <a:r>
              <a:rPr lang="en-US" sz="2400" dirty="0" err="1">
                <a:solidFill>
                  <a:schemeClr val="bg1"/>
                </a:solidFill>
                <a:latin typeface="Garamond"/>
                <a:ea typeface="+mn-lt"/>
                <a:cs typeface="+mn-lt"/>
              </a:rPr>
              <a:t>ρομ</a:t>
            </a:r>
            <a:r>
              <a:rPr lang="en-US" sz="2400" dirty="0">
                <a:solidFill>
                  <a:schemeClr val="bg1"/>
                </a:solidFill>
                <a:latin typeface="Garamond"/>
                <a:ea typeface="+mn-lt"/>
                <a:cs typeface="+mn-lt"/>
              </a:rPr>
              <a:t>π</a:t>
            </a:r>
            <a:r>
              <a:rPr lang="en-US" sz="2400" dirty="0" err="1">
                <a:solidFill>
                  <a:schemeClr val="bg1"/>
                </a:solidFill>
                <a:latin typeface="Garamond"/>
                <a:ea typeface="+mn-lt"/>
                <a:cs typeface="+mn-lt"/>
              </a:rPr>
              <a:t>ότ</a:t>
            </a:r>
            <a:r>
              <a:rPr lang="en-US" sz="2400" dirty="0">
                <a:solidFill>
                  <a:schemeClr val="bg1"/>
                </a:solidFill>
                <a:latin typeface="Garamond"/>
                <a:ea typeface="+mn-lt"/>
                <a:cs typeface="+mn-lt"/>
              </a:rPr>
              <a:t>.</a:t>
            </a:r>
            <a:br>
              <a:rPr lang="en-US" sz="2000" dirty="0">
                <a:latin typeface="Garamond"/>
                <a:ea typeface="+mn-lt"/>
                <a:cs typeface="+mn-lt"/>
              </a:rPr>
            </a:br>
            <a:br>
              <a:rPr lang="en-US" sz="2000" dirty="0">
                <a:latin typeface="Garamond"/>
                <a:ea typeface="+mn-lt"/>
                <a:cs typeface="+mn-lt"/>
              </a:rPr>
            </a:br>
            <a:br>
              <a:rPr lang="en-US" sz="2000" dirty="0">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br>
              <a:rPr lang="en-US" sz="2000" dirty="0">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br>
              <a:rPr lang="en-US" sz="2000" dirty="0">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br>
              <a:rPr lang="en-US" sz="2000" dirty="0">
                <a:solidFill>
                  <a:schemeClr val="bg1"/>
                </a:solidFill>
                <a:latin typeface="Garamond"/>
                <a:ea typeface="+mn-lt"/>
                <a:cs typeface="+mn-lt"/>
              </a:rPr>
            </a:br>
            <a:br>
              <a:rPr lang="en-US" sz="2000" dirty="0">
                <a:solidFill>
                  <a:schemeClr val="bg1"/>
                </a:solidFill>
                <a:latin typeface="Garamond"/>
                <a:ea typeface="+mn-lt"/>
                <a:cs typeface="+mn-lt"/>
              </a:rPr>
            </a:br>
            <a:br>
              <a:rPr lang="en-US" sz="2000" dirty="0">
                <a:solidFill>
                  <a:schemeClr val="bg1"/>
                </a:solidFill>
                <a:latin typeface="Garamond"/>
                <a:ea typeface="+mn-lt"/>
                <a:cs typeface="+mn-lt"/>
              </a:rPr>
            </a:br>
            <a:br>
              <a:rPr lang="en-US" sz="2000" dirty="0">
                <a:solidFill>
                  <a:schemeClr val="bg1"/>
                </a:solidFill>
                <a:latin typeface="Garamond"/>
                <a:ea typeface="+mn-lt"/>
                <a:cs typeface="+mn-lt"/>
              </a:rPr>
            </a:br>
            <a:r>
              <a:rPr lang="en-US" sz="2000" dirty="0">
                <a:solidFill>
                  <a:schemeClr val="bg1"/>
                </a:solidFill>
                <a:latin typeface="Garamond"/>
                <a:ea typeface="+mn-lt"/>
                <a:cs typeface="+mn-lt"/>
              </a:rPr>
              <a:t>                                                                                           -22-                                                         </a:t>
            </a:r>
            <a:endParaRPr lang="en-US" dirty="0">
              <a:solidFill>
                <a:schemeClr val="bg1"/>
              </a:solidFill>
            </a:endParaRPr>
          </a:p>
          <a:p>
            <a:endParaRPr lang="en-US" dirty="0">
              <a:solidFill>
                <a:schemeClr val="bg1"/>
              </a:solidFill>
              <a:latin typeface="Garamond"/>
            </a:endParaRPr>
          </a:p>
        </p:txBody>
      </p:sp>
      <p:pic>
        <p:nvPicPr>
          <p:cNvPr id="7" name="Picture 7" descr="A picture containing dark&#10;&#10;Description automatically generated">
            <a:extLst>
              <a:ext uri="{FF2B5EF4-FFF2-40B4-BE49-F238E27FC236}">
                <a16:creationId xmlns:a16="http://schemas.microsoft.com/office/drawing/2014/main" id="{D3EA3E6B-28EB-AAD5-C00B-00162266B269}"/>
              </a:ext>
            </a:extLst>
          </p:cNvPr>
          <p:cNvPicPr>
            <a:picLocks noChangeAspect="1"/>
          </p:cNvPicPr>
          <p:nvPr/>
        </p:nvPicPr>
        <p:blipFill>
          <a:blip r:embed="rId3"/>
          <a:stretch>
            <a:fillRect/>
          </a:stretch>
        </p:blipFill>
        <p:spPr>
          <a:xfrm>
            <a:off x="406400" y="981536"/>
            <a:ext cx="5283200" cy="4295487"/>
          </a:xfrm>
          <a:prstGeom prst="rect">
            <a:avLst/>
          </a:prstGeom>
        </p:spPr>
      </p:pic>
      <p:pic>
        <p:nvPicPr>
          <p:cNvPr id="8" name="Picture 8" descr="A picture containing wall&#10;&#10;Description automatically generated">
            <a:extLst>
              <a:ext uri="{FF2B5EF4-FFF2-40B4-BE49-F238E27FC236}">
                <a16:creationId xmlns:a16="http://schemas.microsoft.com/office/drawing/2014/main" id="{87ECD862-7E1E-4C43-4BBE-888A9A63CE6B}"/>
              </a:ext>
            </a:extLst>
          </p:cNvPr>
          <p:cNvPicPr>
            <a:picLocks noChangeAspect="1"/>
          </p:cNvPicPr>
          <p:nvPr/>
        </p:nvPicPr>
        <p:blipFill>
          <a:blip r:embed="rId4"/>
          <a:stretch>
            <a:fillRect/>
          </a:stretch>
        </p:blipFill>
        <p:spPr>
          <a:xfrm>
            <a:off x="6725920" y="834241"/>
            <a:ext cx="3769360" cy="4691678"/>
          </a:xfrm>
          <a:prstGeom prst="rect">
            <a:avLst/>
          </a:prstGeom>
        </p:spPr>
      </p:pic>
    </p:spTree>
    <p:extLst>
      <p:ext uri="{BB962C8B-B14F-4D97-AF65-F5344CB8AC3E}">
        <p14:creationId xmlns:p14="http://schemas.microsoft.com/office/powerpoint/2010/main" val="359778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blip>
          <a:srcRect t="1421" r="-1" b="23559"/>
          <a:stretch/>
        </p:blipFill>
        <p:spPr>
          <a:xfrm>
            <a:off x="20" y="-193030"/>
            <a:ext cx="12188930" cy="6857990"/>
          </a:xfrm>
          <a:prstGeom prst="rect">
            <a:avLst/>
          </a:prstGeom>
        </p:spPr>
      </p:pic>
      <p:sp>
        <p:nvSpPr>
          <p:cNvPr id="2" name="TextBox 1">
            <a:extLst>
              <a:ext uri="{FF2B5EF4-FFF2-40B4-BE49-F238E27FC236}">
                <a16:creationId xmlns:a16="http://schemas.microsoft.com/office/drawing/2014/main" id="{F3FB2C86-B766-6BAE-7B0A-0688C1DB63EF}"/>
              </a:ext>
            </a:extLst>
          </p:cNvPr>
          <p:cNvSpPr txBox="1"/>
          <p:nvPr/>
        </p:nvSpPr>
        <p:spPr>
          <a:xfrm>
            <a:off x="4724400" y="26822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 name="TextBox 2">
            <a:extLst>
              <a:ext uri="{FF2B5EF4-FFF2-40B4-BE49-F238E27FC236}">
                <a16:creationId xmlns:a16="http://schemas.microsoft.com/office/drawing/2014/main" id="{BE798770-F573-A9CB-8830-80112AF8956D}"/>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5" name="Content Placeholder 4">
            <a:extLst>
              <a:ext uri="{FF2B5EF4-FFF2-40B4-BE49-F238E27FC236}">
                <a16:creationId xmlns:a16="http://schemas.microsoft.com/office/drawing/2014/main" id="{EA25CE5C-5512-2846-F25C-D34616CA713D}"/>
              </a:ext>
            </a:extLst>
          </p:cNvPr>
          <p:cNvSpPr>
            <a:spLocks noGrp="1"/>
          </p:cNvSpPr>
          <p:nvPr>
            <p:ph idx="4294967295"/>
          </p:nvPr>
        </p:nvSpPr>
        <p:spPr>
          <a:xfrm>
            <a:off x="63183" y="142875"/>
            <a:ext cx="12128817" cy="6406198"/>
          </a:xfrm>
        </p:spPr>
        <p:txBody>
          <a:bodyPr vert="horz" lIns="91440" tIns="45720" rIns="91440" bIns="45720" rtlCol="0" anchor="t">
            <a:normAutofit lnSpcReduction="10000"/>
          </a:bodyPr>
          <a:lstStyle/>
          <a:p>
            <a:pPr marL="0" indent="0">
              <a:buNone/>
            </a:pPr>
            <a:r>
              <a:rPr lang="en-US" sz="2000" dirty="0">
                <a:solidFill>
                  <a:schemeClr val="bg1"/>
                </a:solidFill>
                <a:latin typeface="Garamond"/>
                <a:ea typeface="+mn-lt"/>
                <a:cs typeface="+mn-lt"/>
              </a:rPr>
              <a:t>                                                    </a:t>
            </a:r>
            <a:r>
              <a:rPr lang="en-US" dirty="0">
                <a:solidFill>
                  <a:schemeClr val="bg1"/>
                </a:solidFill>
                <a:latin typeface="Garamond"/>
                <a:ea typeface="+mn-lt"/>
                <a:cs typeface="+mn-lt"/>
              </a:rPr>
              <a:t>        </a:t>
            </a:r>
            <a:r>
              <a:rPr lang="en-US" dirty="0" err="1">
                <a:solidFill>
                  <a:schemeClr val="bg1"/>
                </a:solidFill>
                <a:latin typeface="Garamond"/>
                <a:ea typeface="+mn-lt"/>
                <a:cs typeface="+mn-lt"/>
              </a:rPr>
              <a:t>Το</a:t>
            </a:r>
            <a:r>
              <a:rPr lang="en-US" dirty="0">
                <a:solidFill>
                  <a:schemeClr val="bg1"/>
                </a:solidFill>
                <a:latin typeface="Garamond"/>
                <a:ea typeface="+mn-lt"/>
                <a:cs typeface="+mn-lt"/>
              </a:rPr>
              <a:t> </a:t>
            </a:r>
            <a:r>
              <a:rPr lang="en-US" dirty="0" err="1">
                <a:solidFill>
                  <a:schemeClr val="bg1"/>
                </a:solidFill>
                <a:latin typeface="Garamond"/>
                <a:ea typeface="+mn-lt"/>
                <a:cs typeface="+mn-lt"/>
              </a:rPr>
              <a:t>ρομ</a:t>
            </a:r>
            <a:r>
              <a:rPr lang="en-US" dirty="0">
                <a:solidFill>
                  <a:schemeClr val="bg1"/>
                </a:solidFill>
                <a:latin typeface="Garamond"/>
                <a:ea typeface="+mn-lt"/>
                <a:cs typeface="+mn-lt"/>
              </a:rPr>
              <a:t>π</a:t>
            </a:r>
            <a:r>
              <a:rPr lang="en-US" dirty="0" err="1">
                <a:solidFill>
                  <a:schemeClr val="bg1"/>
                </a:solidFill>
                <a:latin typeface="Garamond"/>
                <a:ea typeface="+mn-lt"/>
                <a:cs typeface="+mn-lt"/>
              </a:rPr>
              <a:t>ότ</a:t>
            </a:r>
            <a:r>
              <a:rPr lang="en-US" dirty="0">
                <a:solidFill>
                  <a:schemeClr val="bg1"/>
                </a:solidFill>
                <a:latin typeface="Garamond"/>
                <a:ea typeface="+mn-lt"/>
                <a:cs typeface="+mn-lt"/>
              </a:rPr>
              <a:t> π</a:t>
            </a:r>
            <a:r>
              <a:rPr lang="en-US" dirty="0" err="1">
                <a:solidFill>
                  <a:schemeClr val="bg1"/>
                </a:solidFill>
                <a:latin typeface="Garamond"/>
                <a:ea typeface="+mn-lt"/>
                <a:cs typeface="+mn-lt"/>
              </a:rPr>
              <a:t>ου</a:t>
            </a:r>
            <a:r>
              <a:rPr lang="en-US" dirty="0">
                <a:solidFill>
                  <a:schemeClr val="bg1"/>
                </a:solidFill>
                <a:latin typeface="Garamond"/>
                <a:ea typeface="+mn-lt"/>
                <a:cs typeface="+mn-lt"/>
              </a:rPr>
              <a:t> </a:t>
            </a:r>
            <a:r>
              <a:rPr lang="en-US" dirty="0" err="1">
                <a:solidFill>
                  <a:schemeClr val="bg1"/>
                </a:solidFill>
                <a:latin typeface="Garamond"/>
                <a:ea typeface="+mn-lt"/>
                <a:cs typeface="+mn-lt"/>
              </a:rPr>
              <a:t>έφτι</a:t>
            </a:r>
            <a:r>
              <a:rPr lang="en-US" dirty="0">
                <a:solidFill>
                  <a:schemeClr val="bg1"/>
                </a:solidFill>
                <a:latin typeface="Garamond"/>
                <a:ea typeface="+mn-lt"/>
                <a:cs typeface="+mn-lt"/>
              </a:rPr>
              <a:t>αξα</a:t>
            </a:r>
            <a:br>
              <a:rPr lang="en-US" dirty="0"/>
            </a:br>
            <a:br>
              <a:rPr lang="en-US" dirty="0"/>
            </a:br>
            <a:r>
              <a:rPr lang="en-US" sz="2800" dirty="0">
                <a:solidFill>
                  <a:schemeClr val="bg1"/>
                </a:solidFill>
                <a:latin typeface="Garamond"/>
                <a:ea typeface="+mn-lt"/>
                <a:cs typeface="+mn-lt"/>
              </a:rPr>
              <a:t> </a:t>
            </a:r>
            <a:br>
              <a:rPr lang="en-US" sz="2000" dirty="0">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br>
              <a:rPr lang="en-US" sz="2000" dirty="0">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br>
              <a:rPr lang="en-US" sz="2000" dirty="0">
                <a:latin typeface="Garamond"/>
                <a:ea typeface="+mn-lt"/>
                <a:cs typeface="+mn-lt"/>
              </a:rPr>
            </a:br>
            <a:br>
              <a:rPr lang="en-US" sz="2000" dirty="0">
                <a:latin typeface="Garamond"/>
                <a:ea typeface="+mn-lt"/>
                <a:cs typeface="+mn-lt"/>
              </a:rPr>
            </a:br>
            <a:r>
              <a:rPr lang="en-US" sz="2000" dirty="0">
                <a:solidFill>
                  <a:schemeClr val="bg1"/>
                </a:solidFill>
                <a:latin typeface="Garamond"/>
                <a:ea typeface="+mn-lt"/>
                <a:cs typeface="+mn-lt"/>
              </a:rPr>
              <a:t>                                                                                         </a:t>
            </a:r>
            <a:br>
              <a:rPr lang="en-US" sz="2000" dirty="0">
                <a:solidFill>
                  <a:schemeClr val="bg1"/>
                </a:solidFill>
                <a:latin typeface="Garamond"/>
                <a:ea typeface="+mn-lt"/>
                <a:cs typeface="+mn-lt"/>
              </a:rPr>
            </a:br>
            <a:br>
              <a:rPr lang="en-US" sz="2000" dirty="0">
                <a:solidFill>
                  <a:schemeClr val="bg1"/>
                </a:solidFill>
                <a:latin typeface="Garamond"/>
                <a:ea typeface="+mn-lt"/>
                <a:cs typeface="+mn-lt"/>
              </a:rPr>
            </a:br>
            <a:br>
              <a:rPr lang="en-US" sz="2000" dirty="0">
                <a:solidFill>
                  <a:schemeClr val="bg1"/>
                </a:solidFill>
                <a:latin typeface="Garamond"/>
                <a:ea typeface="+mn-lt"/>
                <a:cs typeface="+mn-lt"/>
              </a:rPr>
            </a:br>
            <a:br>
              <a:rPr lang="en-US" sz="2000" dirty="0">
                <a:solidFill>
                  <a:schemeClr val="bg1"/>
                </a:solidFill>
                <a:latin typeface="Garamond"/>
                <a:ea typeface="+mn-lt"/>
                <a:cs typeface="+mn-lt"/>
              </a:rPr>
            </a:br>
            <a:br>
              <a:rPr lang="en-US" sz="2000" dirty="0">
                <a:solidFill>
                  <a:schemeClr val="bg1"/>
                </a:solidFill>
                <a:latin typeface="Garamond"/>
                <a:ea typeface="+mn-lt"/>
                <a:cs typeface="+mn-lt"/>
              </a:rPr>
            </a:br>
            <a:r>
              <a:rPr lang="en-US" sz="2000" dirty="0">
                <a:solidFill>
                  <a:schemeClr val="bg1"/>
                </a:solidFill>
                <a:latin typeface="Garamond"/>
                <a:ea typeface="+mn-lt"/>
                <a:cs typeface="+mn-lt"/>
              </a:rPr>
              <a:t>                                                                                   </a:t>
            </a:r>
            <a:r>
              <a:rPr lang="en-US" sz="2800" dirty="0">
                <a:solidFill>
                  <a:schemeClr val="bg1"/>
                </a:solidFill>
                <a:latin typeface="Garamond"/>
                <a:ea typeface="+mn-lt"/>
                <a:cs typeface="+mn-lt"/>
              </a:rPr>
              <a:t>     -24-  </a:t>
            </a:r>
            <a:r>
              <a:rPr lang="en-US" sz="2000" dirty="0">
                <a:solidFill>
                  <a:schemeClr val="bg1"/>
                </a:solidFill>
                <a:latin typeface="Garamond"/>
                <a:ea typeface="+mn-lt"/>
                <a:cs typeface="+mn-lt"/>
              </a:rPr>
              <a:t>                                                      </a:t>
            </a:r>
            <a:endParaRPr lang="en-US" dirty="0">
              <a:solidFill>
                <a:schemeClr val="bg1"/>
              </a:solidFill>
            </a:endParaRPr>
          </a:p>
          <a:p>
            <a:endParaRPr lang="en-US" dirty="0">
              <a:solidFill>
                <a:schemeClr val="bg1"/>
              </a:solidFill>
              <a:latin typeface="Garamond"/>
            </a:endParaRPr>
          </a:p>
        </p:txBody>
      </p:sp>
      <p:pic>
        <p:nvPicPr>
          <p:cNvPr id="6" name="Picture 8" descr="A picture containing wall, doll&#10;&#10;Description automatically generated">
            <a:extLst>
              <a:ext uri="{FF2B5EF4-FFF2-40B4-BE49-F238E27FC236}">
                <a16:creationId xmlns:a16="http://schemas.microsoft.com/office/drawing/2014/main" id="{1DAAE6AF-4F2D-3D33-785B-AC9236BDDAA6}"/>
              </a:ext>
            </a:extLst>
          </p:cNvPr>
          <p:cNvPicPr>
            <a:picLocks noChangeAspect="1"/>
          </p:cNvPicPr>
          <p:nvPr/>
        </p:nvPicPr>
        <p:blipFill>
          <a:blip r:embed="rId3"/>
          <a:stretch>
            <a:fillRect/>
          </a:stretch>
        </p:blipFill>
        <p:spPr>
          <a:xfrm>
            <a:off x="4022803" y="920049"/>
            <a:ext cx="4104640" cy="4591878"/>
          </a:xfrm>
          <a:prstGeom prst="rect">
            <a:avLst/>
          </a:prstGeom>
        </p:spPr>
      </p:pic>
    </p:spTree>
    <p:extLst>
      <p:ext uri="{BB962C8B-B14F-4D97-AF65-F5344CB8AC3E}">
        <p14:creationId xmlns:p14="http://schemas.microsoft.com/office/powerpoint/2010/main" val="367249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srcRect t="2099" r="1" b="24239"/>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5" name="TextBox 4">
            <a:extLst>
              <a:ext uri="{FF2B5EF4-FFF2-40B4-BE49-F238E27FC236}">
                <a16:creationId xmlns:a16="http://schemas.microsoft.com/office/drawing/2014/main" id="{04C44041-CA47-64A9-E60E-2BEEB68F184C}"/>
              </a:ext>
            </a:extLst>
          </p:cNvPr>
          <p:cNvSpPr txBox="1"/>
          <p:nvPr/>
        </p:nvSpPr>
        <p:spPr>
          <a:xfrm>
            <a:off x="319415" y="371606"/>
            <a:ext cx="1155094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bg1"/>
                </a:solidFill>
                <a:latin typeface="Garamond"/>
              </a:rPr>
              <a:t>ΚΕΦΑΙΛΑΙΟ 4:ΠΩΣ ΝΑ ΦΤΙΑΞΕΤΕ ΕΝΑ ΑΠΛΟ ΡΟΜΠΟΤ</a:t>
            </a:r>
            <a:br>
              <a:rPr lang="en-US" sz="3200" dirty="0">
                <a:solidFill>
                  <a:schemeClr val="bg1"/>
                </a:solidFill>
                <a:latin typeface="Garamond"/>
              </a:rPr>
            </a:br>
            <a:r>
              <a:rPr lang="en-US" sz="3200" dirty="0">
                <a:solidFill>
                  <a:schemeClr val="bg1"/>
                </a:solidFill>
                <a:latin typeface="Garamond"/>
              </a:rPr>
              <a:t>       </a:t>
            </a:r>
            <a:r>
              <a:rPr lang="en-US" sz="3200" dirty="0" err="1">
                <a:solidFill>
                  <a:schemeClr val="bg1"/>
                </a:solidFill>
                <a:latin typeface="Garamond"/>
              </a:rPr>
              <a:t>Πως</a:t>
            </a:r>
            <a:r>
              <a:rPr lang="en-US" sz="3200" dirty="0">
                <a:solidFill>
                  <a:schemeClr val="bg1"/>
                </a:solidFill>
                <a:latin typeface="Garamond"/>
              </a:rPr>
              <a:t> να </a:t>
            </a:r>
            <a:r>
              <a:rPr lang="en-US" sz="3200" dirty="0" err="1">
                <a:solidFill>
                  <a:schemeClr val="bg1"/>
                </a:solidFill>
                <a:latin typeface="Garamond"/>
              </a:rPr>
              <a:t>φτιάξετε</a:t>
            </a:r>
            <a:r>
              <a:rPr lang="en-US" sz="3200" dirty="0">
                <a:solidFill>
                  <a:schemeClr val="bg1"/>
                </a:solidFill>
                <a:latin typeface="Garamond"/>
              </a:rPr>
              <a:t> </a:t>
            </a:r>
            <a:r>
              <a:rPr lang="en-US" sz="3200" dirty="0" err="1">
                <a:solidFill>
                  <a:schemeClr val="bg1"/>
                </a:solidFill>
                <a:latin typeface="Garamond"/>
              </a:rPr>
              <a:t>έν</a:t>
            </a:r>
            <a:r>
              <a:rPr lang="en-US" sz="3200" dirty="0">
                <a:solidFill>
                  <a:schemeClr val="bg1"/>
                </a:solidFill>
                <a:latin typeface="Garamond"/>
              </a:rPr>
              <a:t>α </a:t>
            </a:r>
            <a:r>
              <a:rPr lang="en-US" sz="3200" dirty="0" err="1">
                <a:solidFill>
                  <a:schemeClr val="bg1"/>
                </a:solidFill>
                <a:latin typeface="Garamond"/>
              </a:rPr>
              <a:t>ρομ</a:t>
            </a:r>
            <a:r>
              <a:rPr lang="en-US" sz="3200" dirty="0">
                <a:solidFill>
                  <a:schemeClr val="bg1"/>
                </a:solidFill>
                <a:latin typeface="Garamond"/>
              </a:rPr>
              <a:t>π</a:t>
            </a:r>
            <a:r>
              <a:rPr lang="en-US" sz="3200" dirty="0" err="1">
                <a:solidFill>
                  <a:schemeClr val="bg1"/>
                </a:solidFill>
                <a:latin typeface="Garamond"/>
              </a:rPr>
              <a:t>ότ</a:t>
            </a:r>
            <a:r>
              <a:rPr lang="en-US" sz="3200" dirty="0">
                <a:solidFill>
                  <a:schemeClr val="bg1"/>
                </a:solidFill>
                <a:latin typeface="Garamond"/>
              </a:rPr>
              <a:t> απο LEGO π</a:t>
            </a:r>
            <a:r>
              <a:rPr lang="en-US" sz="3200" dirty="0" err="1">
                <a:solidFill>
                  <a:schemeClr val="bg1"/>
                </a:solidFill>
                <a:latin typeface="Garamond"/>
              </a:rPr>
              <a:t>ου</a:t>
            </a:r>
            <a:r>
              <a:rPr lang="en-US" sz="3200" dirty="0">
                <a:solidFill>
                  <a:schemeClr val="bg1"/>
                </a:solidFill>
                <a:latin typeface="Garamond"/>
              </a:rPr>
              <a:t> </a:t>
            </a:r>
            <a:r>
              <a:rPr lang="en-US" sz="3200" dirty="0" err="1">
                <a:solidFill>
                  <a:schemeClr val="bg1"/>
                </a:solidFill>
                <a:latin typeface="Garamond"/>
              </a:rPr>
              <a:t>δουλεύει</a:t>
            </a:r>
            <a:r>
              <a:rPr lang="en-US" sz="3200" dirty="0">
                <a:solidFill>
                  <a:schemeClr val="bg1"/>
                </a:solidFill>
                <a:latin typeface="Garamond"/>
              </a:rPr>
              <a:t>..............18-19</a:t>
            </a:r>
            <a:br>
              <a:rPr lang="en-US" sz="3200" dirty="0">
                <a:solidFill>
                  <a:schemeClr val="bg1"/>
                </a:solidFill>
                <a:latin typeface="Garamond"/>
              </a:rPr>
            </a:br>
            <a:r>
              <a:rPr lang="en-US" sz="3200" dirty="0">
                <a:solidFill>
                  <a:schemeClr val="bg1"/>
                </a:solidFill>
                <a:latin typeface="Garamond"/>
              </a:rPr>
              <a:t>     </a:t>
            </a:r>
            <a:r>
              <a:rPr lang="en-US" sz="3200" dirty="0" err="1">
                <a:solidFill>
                  <a:schemeClr val="bg1"/>
                </a:solidFill>
                <a:latin typeface="Garamond"/>
              </a:rPr>
              <a:t>Πως</a:t>
            </a:r>
            <a:r>
              <a:rPr lang="en-US" sz="3200" dirty="0">
                <a:solidFill>
                  <a:schemeClr val="bg1"/>
                </a:solidFill>
                <a:latin typeface="Garamond"/>
              </a:rPr>
              <a:t> να </a:t>
            </a:r>
            <a:r>
              <a:rPr lang="en-US" sz="3200" dirty="0" err="1">
                <a:solidFill>
                  <a:schemeClr val="bg1"/>
                </a:solidFill>
                <a:latin typeface="Garamond"/>
              </a:rPr>
              <a:t>φτιάξετε</a:t>
            </a:r>
            <a:r>
              <a:rPr lang="en-US" sz="3200" dirty="0">
                <a:solidFill>
                  <a:schemeClr val="bg1"/>
                </a:solidFill>
                <a:latin typeface="Garamond"/>
              </a:rPr>
              <a:t> </a:t>
            </a:r>
            <a:r>
              <a:rPr lang="en-US" sz="3200" dirty="0" err="1">
                <a:solidFill>
                  <a:schemeClr val="bg1"/>
                </a:solidFill>
                <a:latin typeface="Garamond"/>
              </a:rPr>
              <a:t>έν</a:t>
            </a:r>
            <a:r>
              <a:rPr lang="en-US" sz="3200" dirty="0">
                <a:solidFill>
                  <a:schemeClr val="bg1"/>
                </a:solidFill>
                <a:latin typeface="Garamond"/>
              </a:rPr>
              <a:t>α </a:t>
            </a:r>
            <a:r>
              <a:rPr lang="en-US" sz="3200" dirty="0" err="1">
                <a:solidFill>
                  <a:schemeClr val="bg1"/>
                </a:solidFill>
                <a:latin typeface="Garamond"/>
              </a:rPr>
              <a:t>ρομ</a:t>
            </a:r>
            <a:r>
              <a:rPr lang="en-US" sz="3200" dirty="0">
                <a:solidFill>
                  <a:schemeClr val="bg1"/>
                </a:solidFill>
                <a:latin typeface="Garamond"/>
              </a:rPr>
              <a:t>π</a:t>
            </a:r>
            <a:r>
              <a:rPr lang="en-US" sz="3200" dirty="0" err="1">
                <a:solidFill>
                  <a:schemeClr val="bg1"/>
                </a:solidFill>
                <a:latin typeface="Garamond"/>
              </a:rPr>
              <a:t>ότ</a:t>
            </a:r>
            <a:r>
              <a:rPr lang="en-US" sz="3200" dirty="0">
                <a:solidFill>
                  <a:schemeClr val="bg1"/>
                </a:solidFill>
                <a:latin typeface="Garamond"/>
              </a:rPr>
              <a:t> π</a:t>
            </a:r>
            <a:r>
              <a:rPr lang="en-US" sz="3200" dirty="0" err="1">
                <a:solidFill>
                  <a:schemeClr val="bg1"/>
                </a:solidFill>
                <a:latin typeface="Garamond"/>
              </a:rPr>
              <a:t>ου</a:t>
            </a:r>
            <a:r>
              <a:rPr lang="en-US" sz="3200" dirty="0">
                <a:solidFill>
                  <a:schemeClr val="bg1"/>
                </a:solidFill>
                <a:latin typeface="Garamond"/>
              </a:rPr>
              <a:t> </a:t>
            </a:r>
            <a:r>
              <a:rPr lang="en-US" sz="3200" dirty="0" err="1">
                <a:solidFill>
                  <a:schemeClr val="bg1"/>
                </a:solidFill>
                <a:latin typeface="Garamond"/>
              </a:rPr>
              <a:t>δεν</a:t>
            </a:r>
            <a:r>
              <a:rPr lang="en-US" sz="3200" dirty="0">
                <a:solidFill>
                  <a:schemeClr val="bg1"/>
                </a:solidFill>
                <a:latin typeface="Garamond"/>
              </a:rPr>
              <a:t> </a:t>
            </a:r>
            <a:r>
              <a:rPr lang="en-US" sz="3200" dirty="0" err="1">
                <a:solidFill>
                  <a:schemeClr val="bg1"/>
                </a:solidFill>
                <a:latin typeface="Garamond"/>
              </a:rPr>
              <a:t>δουλεύει</a:t>
            </a:r>
            <a:r>
              <a:rPr lang="en-US" sz="3200" dirty="0">
                <a:solidFill>
                  <a:schemeClr val="bg1"/>
                </a:solidFill>
                <a:latin typeface="Garamond"/>
              </a:rPr>
              <a:t> από πλα</a:t>
            </a:r>
            <a:r>
              <a:rPr lang="en-US" sz="3200" dirty="0" err="1">
                <a:solidFill>
                  <a:schemeClr val="bg1"/>
                </a:solidFill>
                <a:latin typeface="Garamond"/>
              </a:rPr>
              <a:t>στελίνη</a:t>
            </a:r>
            <a:r>
              <a:rPr lang="en-US" sz="3200" dirty="0">
                <a:solidFill>
                  <a:schemeClr val="bg1"/>
                </a:solidFill>
                <a:latin typeface="Garamond"/>
              </a:rPr>
              <a:t>....20-23 </a:t>
            </a:r>
            <a:br>
              <a:rPr lang="en-US" sz="3200" dirty="0">
                <a:latin typeface="Garamond"/>
              </a:rPr>
            </a:br>
            <a:r>
              <a:rPr lang="en-US" sz="3200" dirty="0">
                <a:solidFill>
                  <a:schemeClr val="bg1"/>
                </a:solidFill>
                <a:latin typeface="Garamond"/>
              </a:rPr>
              <a:t>                                                      -3-</a:t>
            </a:r>
            <a:br>
              <a:rPr lang="en-US" sz="3200" dirty="0">
                <a:latin typeface="Garamond"/>
              </a:rPr>
            </a:br>
            <a:br>
              <a:rPr lang="en-US" sz="3200" dirty="0">
                <a:latin typeface="Garamond"/>
              </a:rPr>
            </a:br>
            <a:endParaRPr lang="en-US" sz="3200" dirty="0">
              <a:solidFill>
                <a:schemeClr val="bg1"/>
              </a:solidFill>
              <a:latin typeface="Garamond"/>
            </a:endParaRPr>
          </a:p>
        </p:txBody>
      </p:sp>
    </p:spTree>
    <p:extLst>
      <p:ext uri="{BB962C8B-B14F-4D97-AF65-F5344CB8AC3E}">
        <p14:creationId xmlns:p14="http://schemas.microsoft.com/office/powerpoint/2010/main" val="351207303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mt="50000"/>
          </a:blip>
          <a:srcRect t="1421" r="-1" b="23559"/>
          <a:stretch/>
        </p:blipFill>
        <p:spPr>
          <a:xfrm>
            <a:off x="20" y="38592"/>
            <a:ext cx="12188930" cy="6857990"/>
          </a:xfrm>
          <a:prstGeom prst="rect">
            <a:avLst/>
          </a:prstGeom>
        </p:spPr>
      </p:pic>
      <p:sp>
        <p:nvSpPr>
          <p:cNvPr id="2" name="Title 1">
            <a:extLst>
              <a:ext uri="{FF2B5EF4-FFF2-40B4-BE49-F238E27FC236}">
                <a16:creationId xmlns:a16="http://schemas.microsoft.com/office/drawing/2014/main" id="{D6A12B8B-56D6-46BF-92CE-BB2B7CA2231F}"/>
              </a:ext>
            </a:extLst>
          </p:cNvPr>
          <p:cNvSpPr>
            <a:spLocks noGrp="1"/>
          </p:cNvSpPr>
          <p:nvPr>
            <p:ph type="ctrTitle"/>
          </p:nvPr>
        </p:nvSpPr>
        <p:spPr>
          <a:xfrm>
            <a:off x="1524000" y="2598136"/>
            <a:ext cx="9144000" cy="1568176"/>
          </a:xfrm>
        </p:spPr>
        <p:txBody>
          <a:bodyPr>
            <a:normAutofit/>
          </a:bodyPr>
          <a:lstStyle/>
          <a:p>
            <a:pPr algn="ctr"/>
            <a:r>
              <a:rPr lang="en-US" dirty="0" err="1">
                <a:latin typeface="Garamond"/>
                <a:ea typeface="Batang"/>
              </a:rPr>
              <a:t>Οι</a:t>
            </a:r>
            <a:r>
              <a:rPr lang="en-US" dirty="0">
                <a:latin typeface="Garamond"/>
                <a:ea typeface="Batang"/>
              </a:rPr>
              <a:t> </a:t>
            </a:r>
            <a:r>
              <a:rPr lang="en-US" dirty="0" err="1">
                <a:latin typeface="Garamond"/>
                <a:ea typeface="Batang"/>
              </a:rPr>
              <a:t>Μηχ</a:t>
            </a:r>
            <a:r>
              <a:rPr lang="en-US" dirty="0">
                <a:latin typeface="Garamond"/>
                <a:ea typeface="Batang"/>
              </a:rPr>
              <a:t>α</a:t>
            </a:r>
            <a:r>
              <a:rPr lang="en-US" dirty="0" err="1">
                <a:latin typeface="Garamond"/>
                <a:ea typeface="Batang"/>
              </a:rPr>
              <a:t>νές</a:t>
            </a:r>
          </a:p>
        </p:txBody>
      </p:sp>
      <p:sp>
        <p:nvSpPr>
          <p:cNvPr id="3" name="Subtitle 2">
            <a:extLst>
              <a:ext uri="{FF2B5EF4-FFF2-40B4-BE49-F238E27FC236}">
                <a16:creationId xmlns:a16="http://schemas.microsoft.com/office/drawing/2014/main" id="{75C6BB4F-2EF7-448A-B8B0-F2A019258EAE}"/>
              </a:ext>
            </a:extLst>
          </p:cNvPr>
          <p:cNvSpPr>
            <a:spLocks noGrp="1"/>
          </p:cNvSpPr>
          <p:nvPr>
            <p:ph type="subTitle" idx="1"/>
          </p:nvPr>
        </p:nvSpPr>
        <p:spPr>
          <a:xfrm>
            <a:off x="1590491" y="4485743"/>
            <a:ext cx="9144000" cy="1408562"/>
          </a:xfrm>
        </p:spPr>
        <p:txBody>
          <a:bodyPr vert="horz" lIns="0" tIns="0" rIns="0" bIns="0" rtlCol="0" anchor="t">
            <a:noAutofit/>
          </a:bodyPr>
          <a:lstStyle/>
          <a:p>
            <a:pPr algn="ctr"/>
            <a:r>
              <a:rPr lang="en-US" sz="2400" dirty="0" err="1">
                <a:latin typeface="Garamond"/>
                <a:ea typeface="+mn-lt"/>
                <a:cs typeface="+mn-lt"/>
              </a:rPr>
              <a:t>Γενικά</a:t>
            </a:r>
            <a:r>
              <a:rPr lang="en-US" sz="2400" dirty="0">
                <a:latin typeface="Garamond"/>
                <a:ea typeface="+mn-lt"/>
                <a:cs typeface="+mn-lt"/>
              </a:rPr>
              <a:t>, </a:t>
            </a:r>
            <a:r>
              <a:rPr lang="en-US" sz="2400" dirty="0" err="1">
                <a:latin typeface="Garamond"/>
                <a:ea typeface="+mn-lt"/>
                <a:cs typeface="+mn-lt"/>
              </a:rPr>
              <a:t>μηχ</a:t>
            </a:r>
            <a:r>
              <a:rPr lang="en-US" sz="2400" dirty="0">
                <a:latin typeface="Garamond"/>
                <a:ea typeface="+mn-lt"/>
                <a:cs typeface="+mn-lt"/>
              </a:rPr>
              <a:t>α</a:t>
            </a:r>
            <a:r>
              <a:rPr lang="en-US" sz="2400" dirty="0" err="1">
                <a:latin typeface="Garamond"/>
                <a:ea typeface="+mn-lt"/>
                <a:cs typeface="+mn-lt"/>
              </a:rPr>
              <a:t>νή</a:t>
            </a:r>
            <a:r>
              <a:rPr lang="en-US" sz="2400" dirty="0">
                <a:latin typeface="Garamond"/>
                <a:ea typeface="+mn-lt"/>
                <a:cs typeface="+mn-lt"/>
              </a:rPr>
              <a:t> ή </a:t>
            </a:r>
            <a:r>
              <a:rPr lang="en-US" sz="2400" dirty="0" err="1">
                <a:latin typeface="Garamond"/>
                <a:ea typeface="+mn-lt"/>
                <a:cs typeface="+mn-lt"/>
              </a:rPr>
              <a:t>μηχάνημ</a:t>
            </a:r>
            <a:r>
              <a:rPr lang="en-US" sz="2400" dirty="0">
                <a:latin typeface="Garamond"/>
                <a:ea typeface="+mn-lt"/>
                <a:cs typeface="+mn-lt"/>
              </a:rPr>
              <a:t>α </a:t>
            </a:r>
            <a:r>
              <a:rPr lang="en-US" sz="2400" dirty="0" err="1">
                <a:latin typeface="Garamond"/>
                <a:ea typeface="+mn-lt"/>
                <a:cs typeface="+mn-lt"/>
              </a:rPr>
              <a:t>ονομάζετ</a:t>
            </a:r>
            <a:r>
              <a:rPr lang="en-US" sz="2400" dirty="0">
                <a:latin typeface="Garamond"/>
                <a:ea typeface="+mn-lt"/>
                <a:cs typeface="+mn-lt"/>
              </a:rPr>
              <a:t>αι οπ</a:t>
            </a:r>
            <a:r>
              <a:rPr lang="en-US" sz="2400" dirty="0" err="1">
                <a:latin typeface="Garamond"/>
                <a:ea typeface="+mn-lt"/>
                <a:cs typeface="+mn-lt"/>
              </a:rPr>
              <a:t>οιοδή</a:t>
            </a:r>
            <a:r>
              <a:rPr lang="en-US" sz="2400" dirty="0">
                <a:latin typeface="Garamond"/>
                <a:ea typeface="+mn-lt"/>
                <a:cs typeface="+mn-lt"/>
              </a:rPr>
              <a:t>π</a:t>
            </a:r>
            <a:r>
              <a:rPr lang="en-US" sz="2400" dirty="0" err="1">
                <a:latin typeface="Garamond"/>
                <a:ea typeface="+mn-lt"/>
                <a:cs typeface="+mn-lt"/>
              </a:rPr>
              <a:t>οτε</a:t>
            </a:r>
            <a:r>
              <a:rPr lang="en-US" sz="2400" dirty="0">
                <a:latin typeface="Garamond"/>
                <a:ea typeface="+mn-lt"/>
                <a:cs typeface="+mn-lt"/>
              </a:rPr>
              <a:t> </a:t>
            </a:r>
            <a:r>
              <a:rPr lang="en-US" sz="2400" dirty="0" err="1">
                <a:latin typeface="Garamond"/>
                <a:ea typeface="+mn-lt"/>
                <a:cs typeface="+mn-lt"/>
              </a:rPr>
              <a:t>εργ</a:t>
            </a:r>
            <a:r>
              <a:rPr lang="en-US" sz="2400" dirty="0">
                <a:latin typeface="Garamond"/>
                <a:ea typeface="+mn-lt"/>
                <a:cs typeface="+mn-lt"/>
              </a:rPr>
              <a:t>α</a:t>
            </a:r>
            <a:r>
              <a:rPr lang="en-US" sz="2400" dirty="0" err="1">
                <a:latin typeface="Garamond"/>
                <a:ea typeface="+mn-lt"/>
                <a:cs typeface="+mn-lt"/>
              </a:rPr>
              <a:t>λείο</a:t>
            </a:r>
            <a:r>
              <a:rPr lang="en-US" sz="2400" dirty="0">
                <a:latin typeface="Garamond"/>
                <a:ea typeface="+mn-lt"/>
                <a:cs typeface="+mn-lt"/>
              </a:rPr>
              <a:t> ή </a:t>
            </a:r>
            <a:r>
              <a:rPr lang="en-US" sz="2400" dirty="0" err="1">
                <a:latin typeface="Garamond"/>
                <a:ea typeface="+mn-lt"/>
                <a:cs typeface="+mn-lt"/>
              </a:rPr>
              <a:t>μέσο</a:t>
            </a:r>
            <a:r>
              <a:rPr lang="en-US" sz="2400" dirty="0">
                <a:latin typeface="Garamond"/>
                <a:ea typeface="+mn-lt"/>
                <a:cs typeface="+mn-lt"/>
              </a:rPr>
              <a:t> π</a:t>
            </a:r>
            <a:r>
              <a:rPr lang="en-US" sz="2400" dirty="0" err="1">
                <a:latin typeface="Garamond"/>
                <a:ea typeface="+mn-lt"/>
                <a:cs typeface="+mn-lt"/>
              </a:rPr>
              <a:t>ου</a:t>
            </a:r>
            <a:r>
              <a:rPr lang="en-US" sz="2400" dirty="0">
                <a:latin typeface="Garamond"/>
                <a:ea typeface="+mn-lt"/>
                <a:cs typeface="+mn-lt"/>
              </a:rPr>
              <a:t> μπ</a:t>
            </a:r>
            <a:r>
              <a:rPr lang="en-US" sz="2400" dirty="0" err="1">
                <a:latin typeface="Garamond"/>
                <a:ea typeface="+mn-lt"/>
                <a:cs typeface="+mn-lt"/>
              </a:rPr>
              <a:t>ορεί</a:t>
            </a:r>
            <a:r>
              <a:rPr lang="en-US" sz="2400" dirty="0">
                <a:latin typeface="Garamond"/>
                <a:ea typeface="+mn-lt"/>
                <a:cs typeface="+mn-lt"/>
              </a:rPr>
              <a:t> να </a:t>
            </a:r>
            <a:r>
              <a:rPr lang="en-US" sz="2400" dirty="0" err="1">
                <a:latin typeface="Garamond"/>
                <a:ea typeface="+mn-lt"/>
                <a:cs typeface="+mn-lt"/>
              </a:rPr>
              <a:t>διευκολύνει</a:t>
            </a:r>
            <a:r>
              <a:rPr lang="en-US" sz="2400" dirty="0">
                <a:latin typeface="Garamond"/>
                <a:ea typeface="+mn-lt"/>
                <a:cs typeface="+mn-lt"/>
              </a:rPr>
              <a:t> </a:t>
            </a:r>
            <a:r>
              <a:rPr lang="en-US" sz="2400" dirty="0" err="1">
                <a:latin typeface="Garamond"/>
                <a:ea typeface="+mn-lt"/>
                <a:cs typeface="+mn-lt"/>
              </a:rPr>
              <a:t>την</a:t>
            </a:r>
            <a:r>
              <a:rPr lang="en-US" sz="2400" dirty="0">
                <a:latin typeface="Garamond"/>
                <a:ea typeface="+mn-lt"/>
                <a:cs typeface="+mn-lt"/>
              </a:rPr>
              <a:t> α</a:t>
            </a:r>
            <a:r>
              <a:rPr lang="en-US" sz="2400" dirty="0" err="1">
                <a:latin typeface="Garamond"/>
                <a:ea typeface="+mn-lt"/>
                <a:cs typeface="+mn-lt"/>
              </a:rPr>
              <a:t>νθρώ</a:t>
            </a:r>
            <a:r>
              <a:rPr lang="en-US" sz="2400" dirty="0">
                <a:latin typeface="Garamond"/>
                <a:ea typeface="+mn-lt"/>
                <a:cs typeface="+mn-lt"/>
              </a:rPr>
              <a:t>π</a:t>
            </a:r>
            <a:r>
              <a:rPr lang="en-US" sz="2400" dirty="0" err="1">
                <a:latin typeface="Garamond"/>
                <a:ea typeface="+mn-lt"/>
                <a:cs typeface="+mn-lt"/>
              </a:rPr>
              <a:t>ινη</a:t>
            </a:r>
            <a:r>
              <a:rPr lang="en-US" sz="2400" dirty="0">
                <a:latin typeface="Garamond"/>
                <a:ea typeface="+mn-lt"/>
                <a:cs typeface="+mn-lt"/>
              </a:rPr>
              <a:t> </a:t>
            </a:r>
            <a:r>
              <a:rPr lang="en-US" sz="2400" dirty="0" err="1">
                <a:latin typeface="Garamond"/>
                <a:ea typeface="+mn-lt"/>
                <a:cs typeface="+mn-lt"/>
              </a:rPr>
              <a:t>εργ</a:t>
            </a:r>
            <a:r>
              <a:rPr lang="en-US" sz="2400" dirty="0">
                <a:latin typeface="Garamond"/>
                <a:ea typeface="+mn-lt"/>
                <a:cs typeface="+mn-lt"/>
              </a:rPr>
              <a:t>α</a:t>
            </a:r>
            <a:r>
              <a:rPr lang="en-US" sz="2400" dirty="0" err="1">
                <a:latin typeface="Garamond"/>
                <a:ea typeface="+mn-lt"/>
                <a:cs typeface="+mn-lt"/>
              </a:rPr>
              <a:t>σί</a:t>
            </a:r>
            <a:r>
              <a:rPr lang="en-US" sz="2400" dirty="0">
                <a:latin typeface="Garamond"/>
                <a:ea typeface="+mn-lt"/>
                <a:cs typeface="+mn-lt"/>
              </a:rPr>
              <a:t>α σαν τα </a:t>
            </a:r>
            <a:r>
              <a:rPr lang="en-US" sz="2400" dirty="0" err="1">
                <a:latin typeface="Garamond"/>
                <a:ea typeface="+mn-lt"/>
                <a:cs typeface="+mn-lt"/>
              </a:rPr>
              <a:t>ρομ</a:t>
            </a:r>
            <a:r>
              <a:rPr lang="en-US" sz="2400" dirty="0">
                <a:latin typeface="Garamond"/>
                <a:ea typeface="+mn-lt"/>
                <a:cs typeface="+mn-lt"/>
              </a:rPr>
              <a:t>π</a:t>
            </a:r>
            <a:r>
              <a:rPr lang="en-US" sz="2400" dirty="0" err="1">
                <a:latin typeface="Garamond"/>
                <a:ea typeface="+mn-lt"/>
                <a:cs typeface="+mn-lt"/>
              </a:rPr>
              <a:t>ότ</a:t>
            </a:r>
            <a:r>
              <a:rPr lang="en-US" sz="2400" dirty="0">
                <a:latin typeface="Garamond"/>
                <a:ea typeface="+mn-lt"/>
                <a:cs typeface="+mn-lt"/>
              </a:rPr>
              <a:t>. Επ</a:t>
            </a:r>
            <a:r>
              <a:rPr lang="en-US" sz="2400" dirty="0" err="1">
                <a:latin typeface="Garamond"/>
                <a:ea typeface="+mn-lt"/>
                <a:cs typeface="+mn-lt"/>
              </a:rPr>
              <a:t>ίσης</a:t>
            </a:r>
            <a:r>
              <a:rPr lang="en-US" sz="2400" dirty="0">
                <a:latin typeface="Garamond"/>
                <a:ea typeface="+mn-lt"/>
                <a:cs typeface="+mn-lt"/>
              </a:rPr>
              <a:t>, οπ</a:t>
            </a:r>
            <a:r>
              <a:rPr lang="en-US" sz="2400" dirty="0" err="1">
                <a:latin typeface="Garamond"/>
                <a:ea typeface="+mn-lt"/>
                <a:cs typeface="+mn-lt"/>
              </a:rPr>
              <a:t>οι</a:t>
            </a:r>
            <a:r>
              <a:rPr lang="en-US" sz="2400" dirty="0">
                <a:latin typeface="Garamond"/>
                <a:ea typeface="+mn-lt"/>
                <a:cs typeface="+mn-lt"/>
              </a:rPr>
              <a:t>α</a:t>
            </a:r>
            <a:r>
              <a:rPr lang="en-US" sz="2400" dirty="0" err="1">
                <a:latin typeface="Garamond"/>
                <a:ea typeface="+mn-lt"/>
                <a:cs typeface="+mn-lt"/>
              </a:rPr>
              <a:t>δή</a:t>
            </a:r>
            <a:r>
              <a:rPr lang="en-US" sz="2400" dirty="0">
                <a:latin typeface="Garamond"/>
                <a:ea typeface="+mn-lt"/>
                <a:cs typeface="+mn-lt"/>
              </a:rPr>
              <a:t>π</a:t>
            </a:r>
            <a:r>
              <a:rPr lang="en-US" sz="2400" dirty="0" err="1">
                <a:latin typeface="Garamond"/>
                <a:ea typeface="+mn-lt"/>
                <a:cs typeface="+mn-lt"/>
              </a:rPr>
              <a:t>οτε</a:t>
            </a:r>
            <a:r>
              <a:rPr lang="en-US" sz="2400" dirty="0">
                <a:latin typeface="Garamond"/>
                <a:ea typeface="+mn-lt"/>
                <a:cs typeface="+mn-lt"/>
              </a:rPr>
              <a:t> </a:t>
            </a:r>
            <a:r>
              <a:rPr lang="en-US" sz="2400" dirty="0" err="1">
                <a:latin typeface="Garamond"/>
                <a:ea typeface="+mn-lt"/>
                <a:cs typeface="+mn-lt"/>
              </a:rPr>
              <a:t>συσκευή</a:t>
            </a:r>
            <a:r>
              <a:rPr lang="en-US" sz="2400" dirty="0">
                <a:latin typeface="Garamond"/>
                <a:ea typeface="+mn-lt"/>
                <a:cs typeface="+mn-lt"/>
              </a:rPr>
              <a:t> π</a:t>
            </a:r>
            <a:r>
              <a:rPr lang="en-US" sz="2400" dirty="0" err="1">
                <a:latin typeface="Garamond"/>
                <a:ea typeface="+mn-lt"/>
                <a:cs typeface="+mn-lt"/>
              </a:rPr>
              <a:t>ου</a:t>
            </a:r>
            <a:r>
              <a:rPr lang="en-US" sz="2400" dirty="0">
                <a:latin typeface="Garamond"/>
                <a:ea typeface="+mn-lt"/>
                <a:cs typeface="+mn-lt"/>
              </a:rPr>
              <a:t> </a:t>
            </a:r>
            <a:r>
              <a:rPr lang="en-US" sz="2400" dirty="0" err="1">
                <a:latin typeface="Garamond"/>
                <a:ea typeface="+mn-lt"/>
                <a:cs typeface="+mn-lt"/>
              </a:rPr>
              <a:t>χρησιμο</a:t>
            </a:r>
            <a:r>
              <a:rPr lang="en-US" sz="2400" dirty="0">
                <a:latin typeface="Garamond"/>
                <a:ea typeface="+mn-lt"/>
                <a:cs typeface="+mn-lt"/>
              </a:rPr>
              <a:t>π</a:t>
            </a:r>
            <a:r>
              <a:rPr lang="en-US" sz="2400" dirty="0" err="1">
                <a:latin typeface="Garamond"/>
                <a:ea typeface="+mn-lt"/>
                <a:cs typeface="+mn-lt"/>
              </a:rPr>
              <a:t>οιείτ</a:t>
            </a:r>
            <a:r>
              <a:rPr lang="en-US" sz="2400" dirty="0">
                <a:latin typeface="Garamond"/>
                <a:ea typeface="+mn-lt"/>
                <a:cs typeface="+mn-lt"/>
              </a:rPr>
              <a:t>αι </a:t>
            </a:r>
            <a:r>
              <a:rPr lang="en-US" sz="2400" dirty="0" err="1">
                <a:latin typeface="Garamond"/>
                <a:ea typeface="+mn-lt"/>
                <a:cs typeface="+mn-lt"/>
              </a:rPr>
              <a:t>γι</a:t>
            </a:r>
            <a:r>
              <a:rPr lang="en-US" sz="2400" dirty="0">
                <a:latin typeface="Garamond"/>
                <a:ea typeface="+mn-lt"/>
                <a:cs typeface="+mn-lt"/>
              </a:rPr>
              <a:t>α </a:t>
            </a:r>
            <a:r>
              <a:rPr lang="en-US" sz="2400" dirty="0" err="1">
                <a:latin typeface="Garamond"/>
                <a:ea typeface="+mn-lt"/>
                <a:cs typeface="+mn-lt"/>
              </a:rPr>
              <a:t>την</a:t>
            </a:r>
            <a:r>
              <a:rPr lang="en-US" sz="2400" dirty="0">
                <a:latin typeface="Garamond"/>
                <a:ea typeface="+mn-lt"/>
                <a:cs typeface="+mn-lt"/>
              </a:rPr>
              <a:t> παρα</a:t>
            </a:r>
            <a:r>
              <a:rPr lang="en-US" sz="2400" dirty="0" err="1">
                <a:latin typeface="Garamond"/>
                <a:ea typeface="+mn-lt"/>
                <a:cs typeface="+mn-lt"/>
              </a:rPr>
              <a:t>γωγή</a:t>
            </a:r>
            <a:r>
              <a:rPr lang="en-US" sz="2400" dirty="0">
                <a:latin typeface="Garamond"/>
                <a:ea typeface="+mn-lt"/>
                <a:cs typeface="+mn-lt"/>
              </a:rPr>
              <a:t> </a:t>
            </a:r>
            <a:r>
              <a:rPr lang="en-US" sz="2400" dirty="0" err="1">
                <a:latin typeface="Garamond"/>
                <a:ea typeface="+mn-lt"/>
                <a:cs typeface="+mn-lt"/>
              </a:rPr>
              <a:t>έργου</a:t>
            </a:r>
            <a:r>
              <a:rPr lang="en-US" sz="2400" dirty="0">
                <a:latin typeface="Garamond"/>
                <a:ea typeface="+mn-lt"/>
                <a:cs typeface="+mn-lt"/>
              </a:rPr>
              <a:t>, </a:t>
            </a:r>
            <a:r>
              <a:rPr lang="en-US" sz="2400" dirty="0" err="1">
                <a:latin typeface="Garamond"/>
                <a:ea typeface="+mn-lt"/>
                <a:cs typeface="+mn-lt"/>
              </a:rPr>
              <a:t>είτε</a:t>
            </a:r>
            <a:r>
              <a:rPr lang="en-US" sz="2400" dirty="0">
                <a:latin typeface="Garamond"/>
                <a:ea typeface="+mn-lt"/>
                <a:cs typeface="+mn-lt"/>
              </a:rPr>
              <a:t> </a:t>
            </a:r>
            <a:r>
              <a:rPr lang="en-US" sz="2400" dirty="0" err="1">
                <a:latin typeface="Garamond"/>
                <a:ea typeface="+mn-lt"/>
                <a:cs typeface="+mn-lt"/>
              </a:rPr>
              <a:t>μετ</a:t>
            </a:r>
            <a:r>
              <a:rPr lang="en-US" sz="2400" dirty="0">
                <a:latin typeface="Garamond"/>
                <a:ea typeface="+mn-lt"/>
                <a:cs typeface="+mn-lt"/>
              </a:rPr>
              <a:t>α</a:t>
            </a:r>
            <a:r>
              <a:rPr lang="en-US" sz="2400" dirty="0" err="1">
                <a:latin typeface="Garamond"/>
                <a:ea typeface="+mn-lt"/>
                <a:cs typeface="+mn-lt"/>
              </a:rPr>
              <a:t>δίδοντ</a:t>
            </a:r>
            <a:r>
              <a:rPr lang="en-US" sz="2400" dirty="0">
                <a:latin typeface="Garamond"/>
                <a:ea typeface="+mn-lt"/>
                <a:cs typeface="+mn-lt"/>
              </a:rPr>
              <a:t>ας, </a:t>
            </a:r>
            <a:r>
              <a:rPr lang="en-US" sz="2400" dirty="0" err="1">
                <a:latin typeface="Garamond"/>
                <a:ea typeface="+mn-lt"/>
                <a:cs typeface="+mn-lt"/>
              </a:rPr>
              <a:t>είτε</a:t>
            </a:r>
            <a:r>
              <a:rPr lang="en-US" sz="2400" dirty="0">
                <a:latin typeface="Garamond"/>
                <a:ea typeface="+mn-lt"/>
                <a:cs typeface="+mn-lt"/>
              </a:rPr>
              <a:t> </a:t>
            </a:r>
            <a:r>
              <a:rPr lang="en-US" sz="2400" dirty="0" err="1">
                <a:latin typeface="Garamond"/>
                <a:ea typeface="+mn-lt"/>
                <a:cs typeface="+mn-lt"/>
              </a:rPr>
              <a:t>μετ</a:t>
            </a:r>
            <a:r>
              <a:rPr lang="en-US" sz="2400" dirty="0">
                <a:latin typeface="Garamond"/>
                <a:ea typeface="+mn-lt"/>
                <a:cs typeface="+mn-lt"/>
              </a:rPr>
              <a:t>α</a:t>
            </a:r>
            <a:r>
              <a:rPr lang="en-US" sz="2400" dirty="0" err="1">
                <a:latin typeface="Garamond"/>
                <a:ea typeface="+mn-lt"/>
                <a:cs typeface="+mn-lt"/>
              </a:rPr>
              <a:t>τρέ</a:t>
            </a:r>
            <a:r>
              <a:rPr lang="en-US" sz="2400" dirty="0">
                <a:latin typeface="Garamond"/>
                <a:ea typeface="+mn-lt"/>
                <a:cs typeface="+mn-lt"/>
              </a:rPr>
              <a:t>π</a:t>
            </a:r>
            <a:r>
              <a:rPr lang="en-US" sz="2400" dirty="0" err="1">
                <a:latin typeface="Garamond"/>
                <a:ea typeface="+mn-lt"/>
                <a:cs typeface="+mn-lt"/>
              </a:rPr>
              <a:t>οντ</a:t>
            </a:r>
            <a:r>
              <a:rPr lang="en-US" sz="2400" dirty="0">
                <a:latin typeface="Garamond"/>
                <a:ea typeface="+mn-lt"/>
                <a:cs typeface="+mn-lt"/>
              </a:rPr>
              <a:t>ας </a:t>
            </a:r>
            <a:r>
              <a:rPr lang="en-US" sz="2400" dirty="0" err="1">
                <a:latin typeface="Garamond"/>
                <a:ea typeface="+mn-lt"/>
                <a:cs typeface="+mn-lt"/>
              </a:rPr>
              <a:t>άλλη</a:t>
            </a:r>
            <a:r>
              <a:rPr lang="en-US" sz="2400" dirty="0">
                <a:latin typeface="Garamond"/>
                <a:ea typeface="+mn-lt"/>
                <a:cs typeface="+mn-lt"/>
              </a:rPr>
              <a:t> </a:t>
            </a:r>
            <a:r>
              <a:rPr lang="en-US" sz="2400" dirty="0" err="1">
                <a:latin typeface="Garamond"/>
                <a:ea typeface="+mn-lt"/>
                <a:cs typeface="+mn-lt"/>
              </a:rPr>
              <a:t>μορφή</a:t>
            </a:r>
            <a:r>
              <a:rPr lang="en-US" sz="2400" dirty="0">
                <a:latin typeface="Garamond"/>
                <a:ea typeface="+mn-lt"/>
                <a:cs typeface="+mn-lt"/>
              </a:rPr>
              <a:t> </a:t>
            </a:r>
            <a:r>
              <a:rPr lang="en-US" sz="2400" dirty="0" err="1">
                <a:latin typeface="Garamond"/>
                <a:ea typeface="+mn-lt"/>
                <a:cs typeface="+mn-lt"/>
              </a:rPr>
              <a:t>ενέργει</a:t>
            </a:r>
            <a:r>
              <a:rPr lang="en-US" sz="2400" dirty="0">
                <a:latin typeface="Garamond"/>
                <a:ea typeface="+mn-lt"/>
                <a:cs typeface="+mn-lt"/>
              </a:rPr>
              <a:t>ας </a:t>
            </a:r>
            <a:r>
              <a:rPr lang="en-US" sz="2400" dirty="0" err="1">
                <a:latin typeface="Garamond"/>
                <a:ea typeface="+mn-lt"/>
                <a:cs typeface="+mn-lt"/>
              </a:rPr>
              <a:t>σε</a:t>
            </a:r>
            <a:r>
              <a:rPr lang="en-US" sz="2400" dirty="0">
                <a:latin typeface="Garamond"/>
                <a:ea typeface="+mn-lt"/>
                <a:cs typeface="+mn-lt"/>
              </a:rPr>
              <a:t> παρα</a:t>
            </a:r>
            <a:r>
              <a:rPr lang="en-US" sz="2400" dirty="0" err="1">
                <a:latin typeface="Garamond"/>
                <a:ea typeface="+mn-lt"/>
                <a:cs typeface="+mn-lt"/>
              </a:rPr>
              <a:t>γωγή</a:t>
            </a:r>
            <a:r>
              <a:rPr lang="en-US" sz="2400" dirty="0">
                <a:latin typeface="Garamond"/>
                <a:ea typeface="+mn-lt"/>
                <a:cs typeface="+mn-lt"/>
              </a:rPr>
              <a:t> </a:t>
            </a:r>
            <a:r>
              <a:rPr lang="en-US" sz="2400" dirty="0" err="1">
                <a:latin typeface="Garamond"/>
                <a:ea typeface="+mn-lt"/>
                <a:cs typeface="+mn-lt"/>
              </a:rPr>
              <a:t>έργου</a:t>
            </a:r>
            <a:r>
              <a:rPr lang="en-US" sz="2400" dirty="0">
                <a:latin typeface="Garamond"/>
                <a:ea typeface="+mn-lt"/>
                <a:cs typeface="+mn-lt"/>
              </a:rPr>
              <a:t>.</a:t>
            </a:r>
            <a:endParaRPr lang="en-US" sz="2400">
              <a:latin typeface="Garamond"/>
            </a:endParaRPr>
          </a:p>
        </p:txBody>
      </p:sp>
      <p:sp>
        <p:nvSpPr>
          <p:cNvPr id="43"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0299DB-93A1-CEFE-2F34-F3717F62F5C3}"/>
              </a:ext>
            </a:extLst>
          </p:cNvPr>
          <p:cNvSpPr txBox="1"/>
          <p:nvPr/>
        </p:nvSpPr>
        <p:spPr>
          <a:xfrm>
            <a:off x="5679440" y="108712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latin typeface="Garamond"/>
              </a:rPr>
              <a:t>-4-</a:t>
            </a:r>
          </a:p>
        </p:txBody>
      </p:sp>
    </p:spTree>
    <p:extLst>
      <p:ext uri="{BB962C8B-B14F-4D97-AF65-F5344CB8AC3E}">
        <p14:creationId xmlns:p14="http://schemas.microsoft.com/office/powerpoint/2010/main" val="1368668613"/>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mt="50000"/>
          </a:blip>
          <a:srcRect t="1421" r="-1" b="23559"/>
          <a:stretch/>
        </p:blipFill>
        <p:spPr>
          <a:xfrm>
            <a:off x="20" y="10"/>
            <a:ext cx="12188930" cy="6857990"/>
          </a:xfrm>
          <a:prstGeom prst="rect">
            <a:avLst/>
          </a:prstGeom>
        </p:spPr>
      </p:pic>
      <p:sp>
        <p:nvSpPr>
          <p:cNvPr id="2" name="Title 1">
            <a:extLst>
              <a:ext uri="{FF2B5EF4-FFF2-40B4-BE49-F238E27FC236}">
                <a16:creationId xmlns:a16="http://schemas.microsoft.com/office/drawing/2014/main" id="{D6A12B8B-56D6-46BF-92CE-BB2B7CA2231F}"/>
              </a:ext>
            </a:extLst>
          </p:cNvPr>
          <p:cNvSpPr>
            <a:spLocks noGrp="1"/>
          </p:cNvSpPr>
          <p:nvPr>
            <p:ph type="title"/>
          </p:nvPr>
        </p:nvSpPr>
        <p:spPr>
          <a:xfrm>
            <a:off x="838200" y="1138168"/>
            <a:ext cx="10515600" cy="574606"/>
          </a:xfrm>
        </p:spPr>
        <p:txBody>
          <a:bodyPr>
            <a:normAutofit fontScale="90000"/>
          </a:bodyPr>
          <a:lstStyle/>
          <a:p>
            <a:pPr algn="ctr"/>
            <a:r>
              <a:rPr lang="en-US" dirty="0" err="1">
                <a:latin typeface="Garamond"/>
              </a:rPr>
              <a:t>Κινητήριες</a:t>
            </a:r>
            <a:r>
              <a:rPr lang="en-US" dirty="0">
                <a:latin typeface="Garamond"/>
              </a:rPr>
              <a:t> </a:t>
            </a:r>
            <a:r>
              <a:rPr lang="en-US" dirty="0" err="1">
                <a:latin typeface="Garamond"/>
              </a:rPr>
              <a:t>μηχ</a:t>
            </a:r>
            <a:r>
              <a:rPr lang="en-US" dirty="0">
                <a:latin typeface="Garamond"/>
              </a:rPr>
              <a:t>α</a:t>
            </a:r>
            <a:r>
              <a:rPr lang="en-US" dirty="0" err="1">
                <a:latin typeface="Garamond"/>
              </a:rPr>
              <a:t>νές</a:t>
            </a:r>
            <a:endParaRPr lang="en-US">
              <a:latin typeface="Garamond"/>
            </a:endParaRPr>
          </a:p>
          <a:p>
            <a:pPr algn="ctr"/>
            <a:endParaRPr lang="en-US" dirty="0">
              <a:latin typeface="Garamond"/>
              <a:ea typeface="Batang"/>
            </a:endParaRPr>
          </a:p>
        </p:txBody>
      </p:sp>
      <p:sp>
        <p:nvSpPr>
          <p:cNvPr id="3" name="Subtitle 2">
            <a:extLst>
              <a:ext uri="{FF2B5EF4-FFF2-40B4-BE49-F238E27FC236}">
                <a16:creationId xmlns:a16="http://schemas.microsoft.com/office/drawing/2014/main" id="{75C6BB4F-2EF7-448A-B8B0-F2A019258EAE}"/>
              </a:ext>
            </a:extLst>
          </p:cNvPr>
          <p:cNvSpPr>
            <a:spLocks noGrp="1"/>
          </p:cNvSpPr>
          <p:nvPr>
            <p:ph idx="1"/>
          </p:nvPr>
        </p:nvSpPr>
        <p:spPr/>
        <p:txBody>
          <a:bodyPr vert="horz" lIns="0" tIns="0" rIns="0" bIns="0" rtlCol="0" anchor="t">
            <a:normAutofit fontScale="92500" lnSpcReduction="10000"/>
          </a:bodyPr>
          <a:lstStyle/>
          <a:p>
            <a:pPr algn="ctr"/>
            <a:r>
              <a:rPr lang="en-US" sz="3200" dirty="0" err="1">
                <a:latin typeface="Garamond"/>
                <a:ea typeface="+mn-lt"/>
                <a:cs typeface="+mn-lt"/>
              </a:rPr>
              <a:t>Κινητήρι</a:t>
            </a:r>
            <a:r>
              <a:rPr lang="en-US" sz="3200" dirty="0">
                <a:latin typeface="Garamond"/>
                <a:ea typeface="+mn-lt"/>
                <a:cs typeface="+mn-lt"/>
              </a:rPr>
              <a:t>α </a:t>
            </a:r>
            <a:r>
              <a:rPr lang="en-US" sz="3200" dirty="0" err="1">
                <a:latin typeface="Garamond"/>
                <a:ea typeface="+mn-lt"/>
                <a:cs typeface="+mn-lt"/>
              </a:rPr>
              <a:t>μηχ</a:t>
            </a:r>
            <a:r>
              <a:rPr lang="en-US" sz="3200" dirty="0">
                <a:latin typeface="Garamond"/>
                <a:ea typeface="+mn-lt"/>
                <a:cs typeface="+mn-lt"/>
              </a:rPr>
              <a:t>α</a:t>
            </a:r>
            <a:r>
              <a:rPr lang="en-US" sz="3200" dirty="0" err="1">
                <a:latin typeface="Garamond"/>
                <a:ea typeface="+mn-lt"/>
                <a:cs typeface="+mn-lt"/>
              </a:rPr>
              <a:t>νή</a:t>
            </a:r>
            <a:r>
              <a:rPr lang="en-US" sz="3200" dirty="0">
                <a:latin typeface="Garamond"/>
                <a:ea typeface="+mn-lt"/>
                <a:cs typeface="+mn-lt"/>
              </a:rPr>
              <a:t> </a:t>
            </a:r>
            <a:r>
              <a:rPr lang="en-US" sz="3200" dirty="0" err="1">
                <a:latin typeface="Garamond"/>
                <a:ea typeface="+mn-lt"/>
                <a:cs typeface="+mn-lt"/>
              </a:rPr>
              <a:t>ονομάζετ</a:t>
            </a:r>
            <a:r>
              <a:rPr lang="en-US" sz="3200" dirty="0">
                <a:latin typeface="Garamond"/>
                <a:ea typeface="+mn-lt"/>
                <a:cs typeface="+mn-lt"/>
              </a:rPr>
              <a:t>αι </a:t>
            </a:r>
            <a:r>
              <a:rPr lang="en-US" sz="3200" dirty="0" err="1">
                <a:latin typeface="Garamond"/>
                <a:ea typeface="+mn-lt"/>
                <a:cs typeface="+mn-lt"/>
              </a:rPr>
              <a:t>γενικά</a:t>
            </a:r>
            <a:r>
              <a:rPr lang="en-US" sz="3200" dirty="0">
                <a:latin typeface="Garamond"/>
                <a:ea typeface="+mn-lt"/>
                <a:cs typeface="+mn-lt"/>
              </a:rPr>
              <a:t> </a:t>
            </a:r>
            <a:r>
              <a:rPr lang="en-US" sz="3200" dirty="0" err="1">
                <a:latin typeface="Garamond"/>
                <a:ea typeface="+mn-lt"/>
                <a:cs typeface="+mn-lt"/>
              </a:rPr>
              <a:t>κάθε</a:t>
            </a:r>
            <a:r>
              <a:rPr lang="en-US" sz="3200" dirty="0">
                <a:latin typeface="Garamond"/>
                <a:ea typeface="+mn-lt"/>
                <a:cs typeface="+mn-lt"/>
              </a:rPr>
              <a:t> </a:t>
            </a:r>
            <a:r>
              <a:rPr lang="en-US" sz="3200" dirty="0" err="1">
                <a:latin typeface="Garamond"/>
                <a:ea typeface="+mn-lt"/>
                <a:cs typeface="+mn-lt"/>
              </a:rPr>
              <a:t>μηχ</a:t>
            </a:r>
            <a:r>
              <a:rPr lang="en-US" sz="3200" dirty="0">
                <a:latin typeface="Garamond"/>
                <a:ea typeface="+mn-lt"/>
                <a:cs typeface="+mn-lt"/>
              </a:rPr>
              <a:t>α</a:t>
            </a:r>
            <a:r>
              <a:rPr lang="en-US" sz="3200" dirty="0" err="1">
                <a:latin typeface="Garamond"/>
                <a:ea typeface="+mn-lt"/>
                <a:cs typeface="+mn-lt"/>
              </a:rPr>
              <a:t>νή</a:t>
            </a:r>
            <a:r>
              <a:rPr lang="en-US" sz="3200" dirty="0">
                <a:latin typeface="Garamond"/>
                <a:ea typeface="+mn-lt"/>
                <a:cs typeface="+mn-lt"/>
              </a:rPr>
              <a:t> π</a:t>
            </a:r>
            <a:r>
              <a:rPr lang="en-US" sz="3200" dirty="0" err="1">
                <a:latin typeface="Garamond"/>
                <a:ea typeface="+mn-lt"/>
                <a:cs typeface="+mn-lt"/>
              </a:rPr>
              <a:t>ου</a:t>
            </a:r>
            <a:r>
              <a:rPr lang="en-US" sz="3200" dirty="0">
                <a:latin typeface="Garamond"/>
                <a:ea typeface="+mn-lt"/>
                <a:cs typeface="+mn-lt"/>
              </a:rPr>
              <a:t> πα</a:t>
            </a:r>
            <a:r>
              <a:rPr lang="en-US" sz="3200" dirty="0" err="1">
                <a:latin typeface="Garamond"/>
                <a:ea typeface="+mn-lt"/>
                <a:cs typeface="+mn-lt"/>
              </a:rPr>
              <a:t>ράγει</a:t>
            </a:r>
            <a:r>
              <a:rPr lang="en-US" sz="3200" dirty="0">
                <a:latin typeface="Garamond"/>
                <a:ea typeface="+mn-lt"/>
                <a:cs typeface="+mn-lt"/>
              </a:rPr>
              <a:t> </a:t>
            </a:r>
            <a:r>
              <a:rPr lang="en-US" sz="3200" dirty="0" err="1">
                <a:latin typeface="Garamond"/>
                <a:ea typeface="+mn-lt"/>
                <a:cs typeface="+mn-lt"/>
              </a:rPr>
              <a:t>κινητήριο</a:t>
            </a:r>
            <a:r>
              <a:rPr lang="en-US" sz="3200" dirty="0">
                <a:latin typeface="Garamond"/>
                <a:ea typeface="+mn-lt"/>
                <a:cs typeface="+mn-lt"/>
              </a:rPr>
              <a:t> </a:t>
            </a:r>
            <a:r>
              <a:rPr lang="en-US" sz="3200" dirty="0" err="1">
                <a:latin typeface="Garamond"/>
                <a:ea typeface="+mn-lt"/>
                <a:cs typeface="+mn-lt"/>
              </a:rPr>
              <a:t>μηχ</a:t>
            </a:r>
            <a:r>
              <a:rPr lang="en-US" sz="3200" dirty="0">
                <a:latin typeface="Garamond"/>
                <a:ea typeface="+mn-lt"/>
                <a:cs typeface="+mn-lt"/>
              </a:rPr>
              <a:t>α</a:t>
            </a:r>
            <a:r>
              <a:rPr lang="en-US" sz="3200" dirty="0" err="1">
                <a:latin typeface="Garamond"/>
                <a:ea typeface="+mn-lt"/>
                <a:cs typeface="+mn-lt"/>
              </a:rPr>
              <a:t>νικό</a:t>
            </a:r>
            <a:r>
              <a:rPr lang="en-US" sz="3200" dirty="0">
                <a:latin typeface="Garamond"/>
                <a:ea typeface="+mn-lt"/>
                <a:cs typeface="+mn-lt"/>
              </a:rPr>
              <a:t> </a:t>
            </a:r>
            <a:r>
              <a:rPr lang="en-US" sz="3200" dirty="0" err="1">
                <a:latin typeface="Garamond"/>
                <a:ea typeface="+mn-lt"/>
                <a:cs typeface="+mn-lt"/>
              </a:rPr>
              <a:t>έργο</a:t>
            </a:r>
            <a:r>
              <a:rPr lang="en-US" sz="3200" dirty="0">
                <a:latin typeface="Garamond"/>
                <a:ea typeface="+mn-lt"/>
                <a:cs typeface="+mn-lt"/>
              </a:rPr>
              <a:t>. </a:t>
            </a:r>
            <a:r>
              <a:rPr lang="en-US" sz="3200" dirty="0" err="1">
                <a:latin typeface="Garamond"/>
                <a:ea typeface="+mn-lt"/>
                <a:cs typeface="+mn-lt"/>
              </a:rPr>
              <a:t>Τέτοιες</a:t>
            </a:r>
            <a:r>
              <a:rPr lang="en-US" sz="3200" dirty="0">
                <a:latin typeface="Garamond"/>
                <a:ea typeface="+mn-lt"/>
                <a:cs typeface="+mn-lt"/>
              </a:rPr>
              <a:t> </a:t>
            </a:r>
            <a:r>
              <a:rPr lang="en-US" sz="3200" dirty="0" err="1">
                <a:latin typeface="Garamond"/>
                <a:ea typeface="+mn-lt"/>
                <a:cs typeface="+mn-lt"/>
              </a:rPr>
              <a:t>μηχ</a:t>
            </a:r>
            <a:r>
              <a:rPr lang="en-US" sz="3200" dirty="0">
                <a:latin typeface="Garamond"/>
                <a:ea typeface="+mn-lt"/>
                <a:cs typeface="+mn-lt"/>
              </a:rPr>
              <a:t>α</a:t>
            </a:r>
            <a:r>
              <a:rPr lang="en-US" sz="3200" dirty="0" err="1">
                <a:latin typeface="Garamond"/>
                <a:ea typeface="+mn-lt"/>
                <a:cs typeface="+mn-lt"/>
              </a:rPr>
              <a:t>νές</a:t>
            </a:r>
            <a:r>
              <a:rPr lang="en-US" sz="3200" dirty="0">
                <a:latin typeface="Garamond"/>
                <a:ea typeface="+mn-lt"/>
                <a:cs typeface="+mn-lt"/>
              </a:rPr>
              <a:t> </a:t>
            </a:r>
            <a:r>
              <a:rPr lang="en-US" sz="3200" dirty="0" err="1">
                <a:latin typeface="Garamond"/>
                <a:ea typeface="+mn-lt"/>
                <a:cs typeface="+mn-lt"/>
              </a:rPr>
              <a:t>είν</a:t>
            </a:r>
            <a:r>
              <a:rPr lang="en-US" sz="3200" dirty="0">
                <a:latin typeface="Garamond"/>
                <a:ea typeface="+mn-lt"/>
                <a:cs typeface="+mn-lt"/>
              </a:rPr>
              <a:t>αι </a:t>
            </a:r>
            <a:r>
              <a:rPr lang="en-US" sz="3200" dirty="0" err="1">
                <a:latin typeface="Garamond"/>
                <a:ea typeface="+mn-lt"/>
                <a:cs typeface="+mn-lt"/>
              </a:rPr>
              <a:t>των</a:t>
            </a:r>
            <a:r>
              <a:rPr lang="en-US" sz="3200" dirty="0">
                <a:latin typeface="Garamond"/>
                <a:ea typeface="+mn-lt"/>
                <a:cs typeface="+mn-lt"/>
              </a:rPr>
              <a:t> </a:t>
            </a:r>
            <a:r>
              <a:rPr lang="en-US" sz="3200" dirty="0" err="1">
                <a:latin typeface="Garamond"/>
                <a:ea typeface="+mn-lt"/>
                <a:cs typeface="+mn-lt"/>
              </a:rPr>
              <a:t>σιδηροδρόμων,σχεδόν</a:t>
            </a:r>
            <a:r>
              <a:rPr lang="en-US" sz="3200" dirty="0">
                <a:latin typeface="Garamond"/>
                <a:ea typeface="+mn-lt"/>
                <a:cs typeface="+mn-lt"/>
              </a:rPr>
              <a:t> </a:t>
            </a:r>
            <a:r>
              <a:rPr lang="en-US" sz="3200" dirty="0" err="1">
                <a:latin typeface="Garamond"/>
                <a:ea typeface="+mn-lt"/>
                <a:cs typeface="+mn-lt"/>
              </a:rPr>
              <a:t>όλων</a:t>
            </a:r>
            <a:r>
              <a:rPr lang="en-US" sz="3200" dirty="0">
                <a:latin typeface="Garamond"/>
                <a:ea typeface="+mn-lt"/>
                <a:cs typeface="+mn-lt"/>
              </a:rPr>
              <a:t> </a:t>
            </a:r>
            <a:r>
              <a:rPr lang="en-US" sz="3200" dirty="0" err="1">
                <a:latin typeface="Garamond"/>
                <a:ea typeface="+mn-lt"/>
                <a:cs typeface="+mn-lt"/>
              </a:rPr>
              <a:t>των</a:t>
            </a:r>
            <a:r>
              <a:rPr lang="en-US" sz="3200" dirty="0">
                <a:latin typeface="Garamond"/>
                <a:ea typeface="+mn-lt"/>
                <a:cs typeface="+mn-lt"/>
              </a:rPr>
              <a:t> </a:t>
            </a:r>
            <a:r>
              <a:rPr lang="en-US" sz="3200" dirty="0" err="1">
                <a:latin typeface="Garamond"/>
                <a:ea typeface="+mn-lt"/>
                <a:cs typeface="+mn-lt"/>
              </a:rPr>
              <a:t>μέσων</a:t>
            </a:r>
            <a:r>
              <a:rPr lang="en-US" sz="3200" dirty="0">
                <a:latin typeface="Garamond"/>
                <a:ea typeface="+mn-lt"/>
                <a:cs typeface="+mn-lt"/>
              </a:rPr>
              <a:t> </a:t>
            </a:r>
            <a:r>
              <a:rPr lang="en-US" sz="3200" dirty="0" err="1">
                <a:latin typeface="Garamond"/>
                <a:ea typeface="+mn-lt"/>
                <a:cs typeface="+mn-lt"/>
              </a:rPr>
              <a:t>μετ</a:t>
            </a:r>
            <a:r>
              <a:rPr lang="en-US" sz="3200" dirty="0">
                <a:latin typeface="Garamond"/>
                <a:ea typeface="+mn-lt"/>
                <a:cs typeface="+mn-lt"/>
              </a:rPr>
              <a:t>α</a:t>
            </a:r>
            <a:r>
              <a:rPr lang="en-US" sz="3200" dirty="0" err="1">
                <a:latin typeface="Garamond"/>
                <a:ea typeface="+mn-lt"/>
                <a:cs typeface="+mn-lt"/>
              </a:rPr>
              <a:t>φοράς</a:t>
            </a:r>
            <a:r>
              <a:rPr lang="en-US" sz="3200" dirty="0">
                <a:latin typeface="Garamond"/>
                <a:ea typeface="+mn-lt"/>
                <a:cs typeface="+mn-lt"/>
              </a:rPr>
              <a:t>, </a:t>
            </a:r>
            <a:r>
              <a:rPr lang="en-US" sz="3200" dirty="0" err="1">
                <a:latin typeface="Garamond"/>
                <a:ea typeface="+mn-lt"/>
                <a:cs typeface="+mn-lt"/>
              </a:rPr>
              <a:t>δι</a:t>
            </a:r>
            <a:r>
              <a:rPr lang="en-US" sz="3200" dirty="0">
                <a:latin typeface="Garamond"/>
                <a:ea typeface="+mn-lt"/>
                <a:cs typeface="+mn-lt"/>
              </a:rPr>
              <a:t>α</a:t>
            </a:r>
            <a:r>
              <a:rPr lang="en-US" sz="3200" dirty="0" err="1">
                <a:latin typeface="Garamond"/>
                <a:ea typeface="+mn-lt"/>
                <a:cs typeface="+mn-lt"/>
              </a:rPr>
              <a:t>φόρων</a:t>
            </a:r>
            <a:r>
              <a:rPr lang="en-US" sz="3200" dirty="0">
                <a:latin typeface="Garamond"/>
                <a:ea typeface="+mn-lt"/>
                <a:cs typeface="+mn-lt"/>
              </a:rPr>
              <a:t> α</a:t>
            </a:r>
            <a:r>
              <a:rPr lang="en-US" sz="3200" dirty="0" err="1">
                <a:latin typeface="Garamond"/>
                <a:ea typeface="+mn-lt"/>
                <a:cs typeface="+mn-lt"/>
              </a:rPr>
              <a:t>ντλιών</a:t>
            </a:r>
            <a:r>
              <a:rPr lang="en-US" sz="3200" dirty="0">
                <a:latin typeface="Garamond"/>
                <a:ea typeface="+mn-lt"/>
                <a:cs typeface="+mn-lt"/>
              </a:rPr>
              <a:t>, κα</a:t>
            </a:r>
            <a:r>
              <a:rPr lang="en-US" sz="3200" dirty="0" err="1">
                <a:latin typeface="Garamond"/>
                <a:ea typeface="+mn-lt"/>
                <a:cs typeface="+mn-lt"/>
              </a:rPr>
              <a:t>θώς</a:t>
            </a:r>
            <a:r>
              <a:rPr lang="en-US" sz="3200" dirty="0">
                <a:latin typeface="Garamond"/>
                <a:ea typeface="+mn-lt"/>
                <a:cs typeface="+mn-lt"/>
              </a:rPr>
              <a:t> και </a:t>
            </a:r>
            <a:r>
              <a:rPr lang="en-US" sz="3200" dirty="0" err="1">
                <a:latin typeface="Garamond"/>
                <a:ea typeface="+mn-lt"/>
                <a:cs typeface="+mn-lt"/>
              </a:rPr>
              <a:t>οι</a:t>
            </a:r>
            <a:r>
              <a:rPr lang="en-US" sz="3200" dirty="0">
                <a:latin typeface="Garamond"/>
                <a:ea typeface="+mn-lt"/>
                <a:cs typeface="+mn-lt"/>
              </a:rPr>
              <a:t> </a:t>
            </a:r>
            <a:r>
              <a:rPr lang="en-US" sz="3200" dirty="0" err="1">
                <a:latin typeface="Garamond"/>
                <a:ea typeface="+mn-lt"/>
                <a:cs typeface="+mn-lt"/>
              </a:rPr>
              <a:t>μηχ</a:t>
            </a:r>
            <a:r>
              <a:rPr lang="en-US" sz="3200" dirty="0">
                <a:latin typeface="Garamond"/>
                <a:ea typeface="+mn-lt"/>
                <a:cs typeface="+mn-lt"/>
              </a:rPr>
              <a:t>α</a:t>
            </a:r>
            <a:r>
              <a:rPr lang="en-US" sz="3200" dirty="0" err="1">
                <a:latin typeface="Garamond"/>
                <a:ea typeface="+mn-lt"/>
                <a:cs typeface="+mn-lt"/>
              </a:rPr>
              <a:t>νές</a:t>
            </a:r>
            <a:r>
              <a:rPr lang="en-US" sz="3200" dirty="0">
                <a:latin typeface="Garamond"/>
                <a:ea typeface="+mn-lt"/>
                <a:cs typeface="+mn-lt"/>
              </a:rPr>
              <a:t> </a:t>
            </a:r>
            <a:r>
              <a:rPr lang="en-US" sz="3200" dirty="0" err="1">
                <a:latin typeface="Garamond"/>
                <a:ea typeface="+mn-lt"/>
                <a:cs typeface="+mn-lt"/>
              </a:rPr>
              <a:t>γεννητριών</a:t>
            </a:r>
            <a:r>
              <a:rPr lang="en-US" sz="3200" dirty="0">
                <a:latin typeface="Garamond"/>
                <a:ea typeface="+mn-lt"/>
                <a:cs typeface="+mn-lt"/>
              </a:rPr>
              <a:t> παρα</a:t>
            </a:r>
            <a:r>
              <a:rPr lang="en-US" sz="3200" dirty="0" err="1">
                <a:latin typeface="Garamond"/>
                <a:ea typeface="+mn-lt"/>
                <a:cs typeface="+mn-lt"/>
              </a:rPr>
              <a:t>γωγής</a:t>
            </a:r>
            <a:r>
              <a:rPr lang="en-US" sz="3200" dirty="0">
                <a:latin typeface="Garamond"/>
                <a:ea typeface="+mn-lt"/>
                <a:cs typeface="+mn-lt"/>
              </a:rPr>
              <a:t> </a:t>
            </a:r>
            <a:r>
              <a:rPr lang="en-US" sz="3200" dirty="0" err="1">
                <a:latin typeface="Garamond"/>
                <a:ea typeface="+mn-lt"/>
                <a:cs typeface="+mn-lt"/>
              </a:rPr>
              <a:t>ηλεκτρικού</a:t>
            </a:r>
            <a:r>
              <a:rPr lang="en-US" sz="3200" dirty="0">
                <a:latin typeface="Garamond"/>
                <a:ea typeface="+mn-lt"/>
                <a:cs typeface="+mn-lt"/>
              </a:rPr>
              <a:t> </a:t>
            </a:r>
            <a:r>
              <a:rPr lang="en-US" sz="3200" dirty="0" err="1">
                <a:latin typeface="Garamond"/>
                <a:ea typeface="+mn-lt"/>
                <a:cs typeface="+mn-lt"/>
              </a:rPr>
              <a:t>ρεύμ</a:t>
            </a:r>
            <a:r>
              <a:rPr lang="en-US" sz="3200" dirty="0">
                <a:latin typeface="Garamond"/>
                <a:ea typeface="+mn-lt"/>
                <a:cs typeface="+mn-lt"/>
              </a:rPr>
              <a:t>α</a:t>
            </a:r>
            <a:r>
              <a:rPr lang="en-US" sz="3200" dirty="0" err="1">
                <a:latin typeface="Garamond"/>
                <a:ea typeface="+mn-lt"/>
                <a:cs typeface="+mn-lt"/>
              </a:rPr>
              <a:t>τος.Όλες</a:t>
            </a:r>
            <a:r>
              <a:rPr lang="en-US" sz="3200" dirty="0">
                <a:latin typeface="Garamond"/>
                <a:ea typeface="+mn-lt"/>
                <a:cs typeface="+mn-lt"/>
              </a:rPr>
              <a:t> </a:t>
            </a:r>
            <a:r>
              <a:rPr lang="en-US" sz="3200" dirty="0" err="1">
                <a:latin typeface="Garamond"/>
                <a:ea typeface="+mn-lt"/>
                <a:cs typeface="+mn-lt"/>
              </a:rPr>
              <a:t>οι</a:t>
            </a:r>
            <a:r>
              <a:rPr lang="en-US" sz="3200" dirty="0">
                <a:latin typeface="Garamond"/>
                <a:ea typeface="+mn-lt"/>
                <a:cs typeface="+mn-lt"/>
              </a:rPr>
              <a:t> </a:t>
            </a:r>
            <a:r>
              <a:rPr lang="en-US" sz="3200" dirty="0" err="1">
                <a:latin typeface="Garamond"/>
                <a:ea typeface="+mn-lt"/>
                <a:cs typeface="+mn-lt"/>
              </a:rPr>
              <a:t>κινητήριες</a:t>
            </a:r>
            <a:r>
              <a:rPr lang="en-US" sz="3200" dirty="0">
                <a:latin typeface="Garamond"/>
                <a:ea typeface="+mn-lt"/>
                <a:cs typeface="+mn-lt"/>
              </a:rPr>
              <a:t> </a:t>
            </a:r>
            <a:r>
              <a:rPr lang="en-US" sz="3200" dirty="0" err="1">
                <a:latin typeface="Garamond"/>
                <a:ea typeface="+mn-lt"/>
                <a:cs typeface="+mn-lt"/>
              </a:rPr>
              <a:t>μηχ</a:t>
            </a:r>
            <a:r>
              <a:rPr lang="en-US" sz="3200" dirty="0">
                <a:latin typeface="Garamond"/>
                <a:ea typeface="+mn-lt"/>
                <a:cs typeface="+mn-lt"/>
              </a:rPr>
              <a:t>α</a:t>
            </a:r>
            <a:r>
              <a:rPr lang="en-US" sz="3200" dirty="0" err="1">
                <a:latin typeface="Garamond"/>
                <a:ea typeface="+mn-lt"/>
                <a:cs typeface="+mn-lt"/>
              </a:rPr>
              <a:t>νές</a:t>
            </a:r>
            <a:r>
              <a:rPr lang="en-US" sz="3200" dirty="0">
                <a:latin typeface="Garamond"/>
                <a:ea typeface="+mn-lt"/>
                <a:cs typeface="+mn-lt"/>
              </a:rPr>
              <a:t> κα</a:t>
            </a:r>
            <a:r>
              <a:rPr lang="en-US" sz="3200" dirty="0" err="1">
                <a:latin typeface="Garamond"/>
                <a:ea typeface="+mn-lt"/>
                <a:cs typeface="+mn-lt"/>
              </a:rPr>
              <a:t>τά</a:t>
            </a:r>
            <a:r>
              <a:rPr lang="en-US" sz="3200" dirty="0">
                <a:latin typeface="Garamond"/>
                <a:ea typeface="+mn-lt"/>
                <a:cs typeface="+mn-lt"/>
              </a:rPr>
              <a:t> </a:t>
            </a:r>
            <a:r>
              <a:rPr lang="en-US" sz="3200" dirty="0" err="1">
                <a:latin typeface="Garamond"/>
                <a:ea typeface="+mn-lt"/>
                <a:cs typeface="+mn-lt"/>
              </a:rPr>
              <a:t>την</a:t>
            </a:r>
            <a:r>
              <a:rPr lang="en-US" sz="3200" dirty="0">
                <a:latin typeface="Garamond"/>
                <a:ea typeface="+mn-lt"/>
                <a:cs typeface="+mn-lt"/>
              </a:rPr>
              <a:t> </a:t>
            </a:r>
            <a:r>
              <a:rPr lang="en-US" sz="3200" dirty="0" err="1">
                <a:latin typeface="Garamond"/>
                <a:ea typeface="+mn-lt"/>
                <a:cs typeface="+mn-lt"/>
              </a:rPr>
              <a:t>λειτουργί</a:t>
            </a:r>
            <a:r>
              <a:rPr lang="en-US" sz="3200" dirty="0">
                <a:latin typeface="Garamond"/>
                <a:ea typeface="+mn-lt"/>
                <a:cs typeface="+mn-lt"/>
              </a:rPr>
              <a:t>α </a:t>
            </a:r>
            <a:r>
              <a:rPr lang="en-US" sz="3200" dirty="0" err="1">
                <a:latin typeface="Garamond"/>
                <a:ea typeface="+mn-lt"/>
                <a:cs typeface="+mn-lt"/>
              </a:rPr>
              <a:t>τους</a:t>
            </a:r>
            <a:r>
              <a:rPr lang="en-US" sz="3200" dirty="0">
                <a:latin typeface="Garamond"/>
                <a:ea typeface="+mn-lt"/>
                <a:cs typeface="+mn-lt"/>
              </a:rPr>
              <a:t> παραλαμβ</a:t>
            </a:r>
            <a:r>
              <a:rPr lang="en-US" sz="3200" dirty="0" err="1">
                <a:latin typeface="Garamond"/>
                <a:ea typeface="+mn-lt"/>
                <a:cs typeface="+mn-lt"/>
              </a:rPr>
              <a:t>άνουν</a:t>
            </a:r>
            <a:r>
              <a:rPr lang="en-US" sz="3200" dirty="0">
                <a:latin typeface="Garamond"/>
                <a:ea typeface="+mn-lt"/>
                <a:cs typeface="+mn-lt"/>
              </a:rPr>
              <a:t> </a:t>
            </a:r>
            <a:r>
              <a:rPr lang="en-US" sz="3200" dirty="0" err="1">
                <a:latin typeface="Garamond"/>
                <a:ea typeface="+mn-lt"/>
                <a:cs typeface="+mn-lt"/>
              </a:rPr>
              <a:t>ενέργει</a:t>
            </a:r>
            <a:r>
              <a:rPr lang="en-US" sz="3200" dirty="0">
                <a:latin typeface="Garamond"/>
                <a:ea typeface="+mn-lt"/>
                <a:cs typeface="+mn-lt"/>
              </a:rPr>
              <a:t>α </a:t>
            </a:r>
            <a:r>
              <a:rPr lang="en-US" sz="3200" dirty="0" err="1">
                <a:latin typeface="Garamond"/>
                <a:ea typeface="+mn-lt"/>
                <a:cs typeface="+mn-lt"/>
              </a:rPr>
              <a:t>κά</a:t>
            </a:r>
            <a:r>
              <a:rPr lang="en-US" sz="3200" dirty="0">
                <a:latin typeface="Garamond"/>
                <a:ea typeface="+mn-lt"/>
                <a:cs typeface="+mn-lt"/>
              </a:rPr>
              <a:t>π</a:t>
            </a:r>
            <a:r>
              <a:rPr lang="en-US" sz="3200" dirty="0" err="1">
                <a:latin typeface="Garamond"/>
                <a:ea typeface="+mn-lt"/>
                <a:cs typeface="+mn-lt"/>
              </a:rPr>
              <a:t>οι</a:t>
            </a:r>
            <a:r>
              <a:rPr lang="en-US" sz="3200" dirty="0">
                <a:latin typeface="Garamond"/>
                <a:ea typeface="+mn-lt"/>
                <a:cs typeface="+mn-lt"/>
              </a:rPr>
              <a:t>ας </a:t>
            </a:r>
            <a:r>
              <a:rPr lang="en-US" sz="3200" dirty="0" err="1">
                <a:latin typeface="Garamond"/>
                <a:ea typeface="+mn-lt"/>
                <a:cs typeface="+mn-lt"/>
              </a:rPr>
              <a:t>μορφής</a:t>
            </a:r>
            <a:r>
              <a:rPr lang="en-US" sz="3200" dirty="0">
                <a:latin typeface="Garamond"/>
                <a:ea typeface="+mn-lt"/>
                <a:cs typeface="+mn-lt"/>
              </a:rPr>
              <a:t> π.χ. </a:t>
            </a:r>
            <a:r>
              <a:rPr lang="en-US" sz="3200" dirty="0" err="1">
                <a:latin typeface="Garamond"/>
                <a:ea typeface="+mn-lt"/>
                <a:cs typeface="+mn-lt"/>
              </a:rPr>
              <a:t>θερμική</a:t>
            </a:r>
            <a:r>
              <a:rPr lang="en-US" sz="3200" dirty="0">
                <a:latin typeface="Garamond"/>
                <a:ea typeface="+mn-lt"/>
                <a:cs typeface="+mn-lt"/>
              </a:rPr>
              <a:t>, </a:t>
            </a:r>
            <a:r>
              <a:rPr lang="en-US" sz="3200" dirty="0" err="1">
                <a:latin typeface="Garamond"/>
                <a:ea typeface="+mn-lt"/>
                <a:cs typeface="+mn-lt"/>
              </a:rPr>
              <a:t>ηλεκτρική</a:t>
            </a:r>
            <a:r>
              <a:rPr lang="en-US" sz="3200" dirty="0">
                <a:latin typeface="Garamond"/>
                <a:ea typeface="+mn-lt"/>
                <a:cs typeface="+mn-lt"/>
              </a:rPr>
              <a:t> ή </a:t>
            </a:r>
            <a:r>
              <a:rPr lang="en-US" sz="3200" dirty="0" err="1">
                <a:latin typeface="Garamond"/>
                <a:ea typeface="+mn-lt"/>
                <a:cs typeface="+mn-lt"/>
              </a:rPr>
              <a:t>υδρ</a:t>
            </a:r>
            <a:r>
              <a:rPr lang="en-US" sz="3200" dirty="0">
                <a:latin typeface="Garamond"/>
                <a:ea typeface="+mn-lt"/>
                <a:cs typeface="+mn-lt"/>
              </a:rPr>
              <a:t>α</a:t>
            </a:r>
            <a:r>
              <a:rPr lang="en-US" sz="3200" dirty="0" err="1">
                <a:latin typeface="Garamond"/>
                <a:ea typeface="+mn-lt"/>
                <a:cs typeface="+mn-lt"/>
              </a:rPr>
              <a:t>υλική</a:t>
            </a:r>
            <a:r>
              <a:rPr lang="en-US" sz="3200" dirty="0">
                <a:latin typeface="Garamond"/>
                <a:ea typeface="+mn-lt"/>
                <a:cs typeface="+mn-lt"/>
              </a:rPr>
              <a:t> </a:t>
            </a:r>
            <a:r>
              <a:rPr lang="en-US" sz="3200" dirty="0" err="1">
                <a:latin typeface="Garamond"/>
                <a:ea typeface="+mn-lt"/>
                <a:cs typeface="+mn-lt"/>
              </a:rPr>
              <a:t>κλ</a:t>
            </a:r>
            <a:r>
              <a:rPr lang="en-US" sz="3200" dirty="0">
                <a:latin typeface="Garamond"/>
                <a:ea typeface="+mn-lt"/>
                <a:cs typeface="+mn-lt"/>
              </a:rPr>
              <a:t>π. και </a:t>
            </a:r>
            <a:r>
              <a:rPr lang="en-US" sz="3200" dirty="0" err="1">
                <a:latin typeface="Garamond"/>
                <a:ea typeface="+mn-lt"/>
                <a:cs typeface="+mn-lt"/>
              </a:rPr>
              <a:t>την</a:t>
            </a:r>
            <a:r>
              <a:rPr lang="en-US" sz="3200" dirty="0">
                <a:latin typeface="Garamond"/>
                <a:ea typeface="+mn-lt"/>
                <a:cs typeface="+mn-lt"/>
              </a:rPr>
              <a:t> </a:t>
            </a:r>
            <a:r>
              <a:rPr lang="en-US" sz="3200" dirty="0" err="1">
                <a:latin typeface="Garamond"/>
                <a:ea typeface="+mn-lt"/>
                <a:cs typeface="+mn-lt"/>
              </a:rPr>
              <a:t>μετ</a:t>
            </a:r>
            <a:r>
              <a:rPr lang="en-US" sz="3200" dirty="0">
                <a:latin typeface="Garamond"/>
                <a:ea typeface="+mn-lt"/>
                <a:cs typeface="+mn-lt"/>
              </a:rPr>
              <a:t>α</a:t>
            </a:r>
            <a:r>
              <a:rPr lang="en-US" sz="3200" dirty="0" err="1">
                <a:latin typeface="Garamond"/>
                <a:ea typeface="+mn-lt"/>
                <a:cs typeface="+mn-lt"/>
              </a:rPr>
              <a:t>τρέ</a:t>
            </a:r>
            <a:r>
              <a:rPr lang="en-US" sz="3200" dirty="0">
                <a:latin typeface="Garamond"/>
                <a:ea typeface="+mn-lt"/>
                <a:cs typeface="+mn-lt"/>
              </a:rPr>
              <a:t>π</a:t>
            </a:r>
            <a:r>
              <a:rPr lang="en-US" sz="3200" dirty="0" err="1">
                <a:latin typeface="Garamond"/>
                <a:ea typeface="+mn-lt"/>
                <a:cs typeface="+mn-lt"/>
              </a:rPr>
              <a:t>ουν</a:t>
            </a:r>
            <a:r>
              <a:rPr lang="en-US" sz="3200" dirty="0">
                <a:latin typeface="Garamond"/>
                <a:ea typeface="+mn-lt"/>
                <a:cs typeface="+mn-lt"/>
              </a:rPr>
              <a:t>  </a:t>
            </a:r>
            <a:r>
              <a:rPr lang="en-US" sz="3200" dirty="0" err="1">
                <a:latin typeface="Garamond"/>
                <a:ea typeface="+mn-lt"/>
                <a:cs typeface="+mn-lt"/>
              </a:rPr>
              <a:t>σε</a:t>
            </a:r>
            <a:r>
              <a:rPr lang="en-US" sz="3200" dirty="0">
                <a:latin typeface="Garamond"/>
                <a:ea typeface="+mn-lt"/>
                <a:cs typeface="+mn-lt"/>
              </a:rPr>
              <a:t> </a:t>
            </a:r>
            <a:r>
              <a:rPr lang="en-US" sz="3200" dirty="0" err="1">
                <a:latin typeface="Garamond"/>
                <a:ea typeface="+mn-lt"/>
                <a:cs typeface="+mn-lt"/>
              </a:rPr>
              <a:t>κινιτηκή</a:t>
            </a:r>
            <a:r>
              <a:rPr lang="en-US" sz="3200" dirty="0">
                <a:latin typeface="Garamond"/>
                <a:ea typeface="+mn-lt"/>
                <a:cs typeface="+mn-lt"/>
              </a:rPr>
              <a:t> </a:t>
            </a:r>
            <a:r>
              <a:rPr lang="en-US" sz="3200" dirty="0" err="1">
                <a:latin typeface="Garamond"/>
                <a:ea typeface="+mn-lt"/>
                <a:cs typeface="+mn-lt"/>
              </a:rPr>
              <a:t>ενέργει</a:t>
            </a:r>
            <a:r>
              <a:rPr lang="en-US" sz="3200" dirty="0">
                <a:latin typeface="Garamond"/>
                <a:ea typeface="+mn-lt"/>
                <a:cs typeface="+mn-lt"/>
              </a:rPr>
              <a:t>α.</a:t>
            </a:r>
            <a:br>
              <a:rPr lang="en-US" dirty="0"/>
            </a:br>
            <a:r>
              <a:rPr lang="en-US" sz="3200" dirty="0">
                <a:latin typeface="Garamond"/>
                <a:ea typeface="+mn-lt"/>
                <a:cs typeface="+mn-lt"/>
              </a:rPr>
              <a:t>-5- </a:t>
            </a:r>
          </a:p>
        </p:txBody>
      </p:sp>
    </p:spTree>
    <p:extLst>
      <p:ext uri="{BB962C8B-B14F-4D97-AF65-F5344CB8AC3E}">
        <p14:creationId xmlns:p14="http://schemas.microsoft.com/office/powerpoint/2010/main" val="357923018"/>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2" presetClass="entr" presetSubtype="4"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mt="50000"/>
          </a:blip>
          <a:srcRect t="1421" r="-1" b="23559"/>
          <a:stretch/>
        </p:blipFill>
        <p:spPr>
          <a:xfrm>
            <a:off x="20" y="10"/>
            <a:ext cx="12188930" cy="6857990"/>
          </a:xfrm>
          <a:prstGeom prst="rect">
            <a:avLst/>
          </a:prstGeom>
        </p:spPr>
      </p:pic>
      <p:sp>
        <p:nvSpPr>
          <p:cNvPr id="5" name="TextBox 4">
            <a:extLst>
              <a:ext uri="{FF2B5EF4-FFF2-40B4-BE49-F238E27FC236}">
                <a16:creationId xmlns:a16="http://schemas.microsoft.com/office/drawing/2014/main" id="{5C525794-E564-4175-BDCE-BC6FAAB8A71B}"/>
              </a:ext>
            </a:extLst>
          </p:cNvPr>
          <p:cNvSpPr txBox="1"/>
          <p:nvPr/>
        </p:nvSpPr>
        <p:spPr>
          <a:xfrm>
            <a:off x="439532" y="196574"/>
            <a:ext cx="1154485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err="1">
                <a:latin typeface="Garamond"/>
                <a:cs typeface="Arial"/>
              </a:rPr>
              <a:t>Ανάλογ</a:t>
            </a:r>
            <a:r>
              <a:rPr lang="en-US" sz="3600" dirty="0">
                <a:latin typeface="Garamond"/>
                <a:cs typeface="Arial"/>
              </a:rPr>
              <a:t>α </a:t>
            </a:r>
            <a:r>
              <a:rPr lang="en-US" sz="3600" dirty="0" err="1">
                <a:latin typeface="Garamond"/>
                <a:cs typeface="Arial"/>
              </a:rPr>
              <a:t>με</a:t>
            </a:r>
            <a:r>
              <a:rPr lang="en-US" sz="3600" dirty="0">
                <a:latin typeface="Garamond"/>
                <a:cs typeface="Arial"/>
              </a:rPr>
              <a:t> </a:t>
            </a:r>
            <a:r>
              <a:rPr lang="en-US" sz="3600" dirty="0" err="1">
                <a:latin typeface="Garamond"/>
                <a:cs typeface="Arial"/>
              </a:rPr>
              <a:t>τη</a:t>
            </a:r>
            <a:r>
              <a:rPr lang="en-US" sz="3600" dirty="0">
                <a:latin typeface="Garamond"/>
                <a:cs typeface="Arial"/>
              </a:rPr>
              <a:t> </a:t>
            </a:r>
            <a:r>
              <a:rPr lang="en-US" sz="3600" dirty="0" err="1">
                <a:latin typeface="Garamond"/>
                <a:cs typeface="Arial"/>
              </a:rPr>
              <a:t>μορφή</a:t>
            </a:r>
            <a:r>
              <a:rPr lang="en-US" sz="3600" dirty="0">
                <a:latin typeface="Garamond"/>
                <a:cs typeface="Arial"/>
              </a:rPr>
              <a:t> </a:t>
            </a:r>
            <a:r>
              <a:rPr lang="en-US" sz="3600" dirty="0" err="1">
                <a:latin typeface="Garamond"/>
                <a:cs typeface="Arial"/>
              </a:rPr>
              <a:t>της</a:t>
            </a:r>
            <a:r>
              <a:rPr lang="en-US" sz="3600" dirty="0">
                <a:latin typeface="Garamond"/>
                <a:cs typeface="Arial"/>
              </a:rPr>
              <a:t> </a:t>
            </a:r>
            <a:r>
              <a:rPr lang="en-US" sz="3600" dirty="0" err="1">
                <a:latin typeface="Garamond"/>
                <a:cs typeface="Arial"/>
              </a:rPr>
              <a:t>ενέργει</a:t>
            </a:r>
            <a:r>
              <a:rPr lang="en-US" sz="3600" dirty="0">
                <a:latin typeface="Garamond"/>
                <a:cs typeface="Arial"/>
              </a:rPr>
              <a:t>ας π</a:t>
            </a:r>
            <a:r>
              <a:rPr lang="en-US" sz="3600" dirty="0" err="1">
                <a:latin typeface="Garamond"/>
                <a:cs typeface="Arial"/>
              </a:rPr>
              <a:t>ου</a:t>
            </a:r>
            <a:r>
              <a:rPr lang="en-US" sz="3600" dirty="0">
                <a:latin typeface="Garamond"/>
                <a:cs typeface="Arial"/>
              </a:rPr>
              <a:t> </a:t>
            </a:r>
            <a:r>
              <a:rPr lang="en-US" sz="3600" dirty="0" err="1">
                <a:latin typeface="Garamond"/>
                <a:cs typeface="Arial"/>
              </a:rPr>
              <a:t>χρησιμο</a:t>
            </a:r>
            <a:r>
              <a:rPr lang="en-US" sz="3600" dirty="0">
                <a:latin typeface="Garamond"/>
                <a:cs typeface="Arial"/>
              </a:rPr>
              <a:t>π</a:t>
            </a:r>
            <a:r>
              <a:rPr lang="en-US" sz="3600" dirty="0" err="1">
                <a:latin typeface="Garamond"/>
                <a:cs typeface="Arial"/>
              </a:rPr>
              <a:t>οιούν</a:t>
            </a:r>
            <a:r>
              <a:rPr lang="en-US" sz="3600" dirty="0">
                <a:latin typeface="Garamond"/>
                <a:cs typeface="Arial"/>
              </a:rPr>
              <a:t> </a:t>
            </a:r>
            <a:r>
              <a:rPr lang="en-US" sz="3600" dirty="0" err="1">
                <a:latin typeface="Garamond"/>
                <a:cs typeface="Arial"/>
              </a:rPr>
              <a:t>οι</a:t>
            </a:r>
            <a:r>
              <a:rPr lang="en-US" sz="3600" dirty="0">
                <a:latin typeface="Garamond"/>
                <a:cs typeface="Arial"/>
              </a:rPr>
              <a:t> </a:t>
            </a:r>
            <a:r>
              <a:rPr lang="en-US" sz="3600" dirty="0" err="1">
                <a:latin typeface="Garamond"/>
                <a:cs typeface="Arial"/>
              </a:rPr>
              <a:t>κινητήριες</a:t>
            </a:r>
            <a:r>
              <a:rPr lang="en-US" sz="3600" dirty="0">
                <a:latin typeface="Garamond"/>
                <a:cs typeface="Arial"/>
              </a:rPr>
              <a:t> </a:t>
            </a:r>
            <a:r>
              <a:rPr lang="en-US" sz="3600" dirty="0" err="1">
                <a:latin typeface="Garamond"/>
                <a:cs typeface="Arial"/>
              </a:rPr>
              <a:t>μηχ</a:t>
            </a:r>
            <a:r>
              <a:rPr lang="en-US" sz="3600" dirty="0">
                <a:latin typeface="Garamond"/>
                <a:cs typeface="Arial"/>
              </a:rPr>
              <a:t>α</a:t>
            </a:r>
            <a:r>
              <a:rPr lang="en-US" sz="3600" dirty="0" err="1">
                <a:latin typeface="Garamond"/>
                <a:cs typeface="Arial"/>
              </a:rPr>
              <a:t>νές</a:t>
            </a:r>
            <a:r>
              <a:rPr lang="en-US" sz="3600" dirty="0">
                <a:latin typeface="Garamond"/>
                <a:cs typeface="Arial"/>
              </a:rPr>
              <a:t> </a:t>
            </a:r>
            <a:r>
              <a:rPr lang="en-US" sz="3600" dirty="0" err="1">
                <a:latin typeface="Garamond"/>
                <a:cs typeface="Arial"/>
              </a:rPr>
              <a:t>δι</a:t>
            </a:r>
            <a:r>
              <a:rPr lang="en-US" sz="3600" dirty="0">
                <a:latin typeface="Garamond"/>
                <a:cs typeface="Arial"/>
              </a:rPr>
              <a:t>α</a:t>
            </a:r>
            <a:r>
              <a:rPr lang="en-US" sz="3600" dirty="0" err="1">
                <a:latin typeface="Garamond"/>
                <a:cs typeface="Arial"/>
              </a:rPr>
              <a:t>κρίνοντ</a:t>
            </a:r>
            <a:r>
              <a:rPr lang="en-US" sz="3600" dirty="0">
                <a:latin typeface="Garamond"/>
                <a:cs typeface="Arial"/>
              </a:rPr>
              <a:t>αι </a:t>
            </a:r>
            <a:r>
              <a:rPr lang="en-US" sz="3600" dirty="0" err="1">
                <a:latin typeface="Garamond"/>
                <a:cs typeface="Arial"/>
              </a:rPr>
              <a:t>σε</a:t>
            </a:r>
            <a:r>
              <a:rPr lang="en-US" sz="3600" dirty="0">
                <a:latin typeface="Garamond"/>
                <a:cs typeface="Arial"/>
              </a:rPr>
              <a:t>:</a:t>
            </a:r>
          </a:p>
          <a:p>
            <a:pPr>
              <a:buChar char="•"/>
            </a:pPr>
            <a:r>
              <a:rPr lang="en-US" sz="3600" dirty="0" err="1">
                <a:latin typeface="Garamond"/>
                <a:cs typeface="Arial"/>
              </a:rPr>
              <a:t>Θερμικές</a:t>
            </a:r>
            <a:r>
              <a:rPr lang="en-US" sz="3600" dirty="0">
                <a:latin typeface="Garamond"/>
                <a:cs typeface="Arial"/>
              </a:rPr>
              <a:t> </a:t>
            </a:r>
            <a:r>
              <a:rPr lang="en-US" sz="3600" dirty="0" err="1">
                <a:latin typeface="Garamond"/>
                <a:cs typeface="Arial"/>
              </a:rPr>
              <a:t>μηχ</a:t>
            </a:r>
            <a:r>
              <a:rPr lang="en-US" sz="3600" dirty="0">
                <a:latin typeface="Garamond"/>
                <a:cs typeface="Arial"/>
              </a:rPr>
              <a:t>α</a:t>
            </a:r>
            <a:r>
              <a:rPr lang="en-US" sz="3600" dirty="0" err="1">
                <a:latin typeface="Garamond"/>
                <a:cs typeface="Arial"/>
              </a:rPr>
              <a:t>νές</a:t>
            </a:r>
            <a:r>
              <a:rPr lang="en-US" sz="3600" dirty="0">
                <a:latin typeface="Garamond"/>
                <a:cs typeface="Arial"/>
              </a:rPr>
              <a:t> ή </a:t>
            </a:r>
            <a:r>
              <a:rPr lang="en-US" sz="3600" dirty="0" err="1">
                <a:latin typeface="Garamond"/>
                <a:cs typeface="Arial"/>
              </a:rPr>
              <a:t>θερμοκινητήρες</a:t>
            </a:r>
            <a:r>
              <a:rPr lang="en-US" sz="3600" dirty="0">
                <a:latin typeface="Garamond"/>
                <a:cs typeface="Arial"/>
              </a:rPr>
              <a:t>: </a:t>
            </a:r>
            <a:r>
              <a:rPr lang="en-US" sz="3600" dirty="0" err="1">
                <a:latin typeface="Garamond"/>
                <a:cs typeface="Arial"/>
              </a:rPr>
              <a:t>Στην</a:t>
            </a:r>
            <a:r>
              <a:rPr lang="en-US" sz="3600" dirty="0">
                <a:latin typeface="Garamond"/>
                <a:cs typeface="Arial"/>
              </a:rPr>
              <a:t> κα</a:t>
            </a:r>
            <a:r>
              <a:rPr lang="en-US" sz="3600" dirty="0" err="1">
                <a:latin typeface="Garamond"/>
                <a:cs typeface="Arial"/>
              </a:rPr>
              <a:t>τηγορί</a:t>
            </a:r>
            <a:r>
              <a:rPr lang="en-US" sz="3600" dirty="0">
                <a:latin typeface="Garamond"/>
                <a:cs typeface="Arial"/>
              </a:rPr>
              <a:t>α α</a:t>
            </a:r>
            <a:r>
              <a:rPr lang="en-US" sz="3600" dirty="0" err="1">
                <a:latin typeface="Garamond"/>
                <a:cs typeface="Arial"/>
              </a:rPr>
              <a:t>υτή</a:t>
            </a:r>
            <a:r>
              <a:rPr lang="en-US" sz="3600" dirty="0">
                <a:latin typeface="Garamond"/>
                <a:cs typeface="Arial"/>
              </a:rPr>
              <a:t> α</a:t>
            </a:r>
            <a:r>
              <a:rPr lang="en-US" sz="3600" dirty="0" err="1">
                <a:latin typeface="Garamond"/>
                <a:cs typeface="Arial"/>
              </a:rPr>
              <a:t>νήκουν</a:t>
            </a:r>
            <a:r>
              <a:rPr lang="en-US" sz="3600" dirty="0">
                <a:latin typeface="Garamond"/>
                <a:cs typeface="Arial"/>
              </a:rPr>
              <a:t> </a:t>
            </a:r>
            <a:r>
              <a:rPr lang="en-US" sz="3600" dirty="0" err="1">
                <a:latin typeface="Garamond"/>
                <a:cs typeface="Arial"/>
              </a:rPr>
              <a:t>οι</a:t>
            </a:r>
            <a:r>
              <a:rPr lang="en-US" sz="3600" dirty="0">
                <a:latin typeface="Garamond"/>
                <a:cs typeface="Arial"/>
              </a:rPr>
              <a:t> α</a:t>
            </a:r>
            <a:r>
              <a:rPr lang="en-US" sz="3600" dirty="0" err="1">
                <a:latin typeface="Garamond"/>
                <a:cs typeface="Arial"/>
              </a:rPr>
              <a:t>τμομηχ</a:t>
            </a:r>
            <a:r>
              <a:rPr lang="en-US" sz="3600" dirty="0">
                <a:latin typeface="Garamond"/>
                <a:cs typeface="Arial"/>
              </a:rPr>
              <a:t>α</a:t>
            </a:r>
            <a:r>
              <a:rPr lang="en-US" sz="3600" dirty="0" err="1">
                <a:latin typeface="Garamond"/>
                <a:cs typeface="Arial"/>
              </a:rPr>
              <a:t>νές</a:t>
            </a:r>
            <a:r>
              <a:rPr lang="en-US" sz="3600" dirty="0">
                <a:latin typeface="Garamond"/>
                <a:cs typeface="Arial"/>
              </a:rPr>
              <a:t>, </a:t>
            </a:r>
            <a:r>
              <a:rPr lang="en-US" sz="3600" dirty="0" err="1">
                <a:latin typeface="Garamond"/>
                <a:cs typeface="Arial"/>
              </a:rPr>
              <a:t>οι</a:t>
            </a:r>
            <a:r>
              <a:rPr lang="en-US" sz="3600" dirty="0">
                <a:latin typeface="Garamond"/>
                <a:cs typeface="Arial"/>
              </a:rPr>
              <a:t> α</a:t>
            </a:r>
            <a:r>
              <a:rPr lang="en-US" sz="3600" dirty="0" err="1">
                <a:latin typeface="Garamond"/>
                <a:cs typeface="Arial"/>
              </a:rPr>
              <a:t>τμοστρό</a:t>
            </a:r>
            <a:r>
              <a:rPr lang="en-US" sz="3600" dirty="0">
                <a:latin typeface="Garamond"/>
                <a:cs typeface="Arial"/>
              </a:rPr>
              <a:t>β</a:t>
            </a:r>
            <a:r>
              <a:rPr lang="en-US" sz="3600" dirty="0" err="1">
                <a:latin typeface="Garamond"/>
                <a:cs typeface="Arial"/>
              </a:rPr>
              <a:t>ιλοι</a:t>
            </a:r>
            <a:r>
              <a:rPr lang="en-US" sz="3600" dirty="0">
                <a:latin typeface="Garamond"/>
                <a:cs typeface="Arial"/>
              </a:rPr>
              <a:t>, </a:t>
            </a:r>
            <a:r>
              <a:rPr lang="en-US" sz="3600" dirty="0" err="1">
                <a:latin typeface="Garamond"/>
                <a:cs typeface="Arial"/>
              </a:rPr>
              <a:t>οι</a:t>
            </a:r>
            <a:r>
              <a:rPr lang="en-US" sz="3600" dirty="0">
                <a:latin typeface="Garamond"/>
                <a:cs typeface="Arial"/>
              </a:rPr>
              <a:t> α</a:t>
            </a:r>
            <a:r>
              <a:rPr lang="en-US" sz="3600" dirty="0" err="1">
                <a:latin typeface="Garamond"/>
                <a:cs typeface="Arial"/>
              </a:rPr>
              <a:t>εριοστρό</a:t>
            </a:r>
            <a:r>
              <a:rPr lang="en-US" sz="3600" dirty="0">
                <a:latin typeface="Garamond"/>
                <a:cs typeface="Arial"/>
              </a:rPr>
              <a:t>β</a:t>
            </a:r>
            <a:r>
              <a:rPr lang="en-US" sz="3600" dirty="0" err="1">
                <a:latin typeface="Garamond"/>
                <a:cs typeface="Arial"/>
              </a:rPr>
              <a:t>ιλοι</a:t>
            </a:r>
            <a:r>
              <a:rPr lang="en-US" sz="3600" dirty="0">
                <a:latin typeface="Garamond"/>
                <a:cs typeface="Arial"/>
              </a:rPr>
              <a:t>, </a:t>
            </a:r>
            <a:r>
              <a:rPr lang="en-US" sz="3600" dirty="0" err="1">
                <a:latin typeface="Garamond"/>
                <a:cs typeface="Arial"/>
              </a:rPr>
              <a:t>οι</a:t>
            </a:r>
            <a:r>
              <a:rPr lang="en-US" sz="3600" dirty="0">
                <a:latin typeface="Garamond"/>
                <a:cs typeface="Arial"/>
              </a:rPr>
              <a:t> β</a:t>
            </a:r>
            <a:r>
              <a:rPr lang="en-US" sz="3600" dirty="0" err="1">
                <a:latin typeface="Garamond"/>
                <a:cs typeface="Arial"/>
              </a:rPr>
              <a:t>ενζινοκινητήρες</a:t>
            </a:r>
            <a:r>
              <a:rPr lang="en-US" sz="3600" dirty="0">
                <a:latin typeface="Garamond"/>
                <a:cs typeface="Arial"/>
              </a:rPr>
              <a:t> ή β</a:t>
            </a:r>
            <a:r>
              <a:rPr lang="en-US" sz="3600" dirty="0" err="1">
                <a:latin typeface="Garamond"/>
                <a:cs typeface="Arial"/>
              </a:rPr>
              <a:t>ενζινομηχ</a:t>
            </a:r>
            <a:r>
              <a:rPr lang="en-US" sz="3600" dirty="0">
                <a:latin typeface="Garamond"/>
                <a:cs typeface="Arial"/>
              </a:rPr>
              <a:t>α</a:t>
            </a:r>
            <a:r>
              <a:rPr lang="en-US" sz="3600" dirty="0" err="1">
                <a:latin typeface="Garamond"/>
                <a:cs typeface="Arial"/>
              </a:rPr>
              <a:t>νές</a:t>
            </a:r>
            <a:r>
              <a:rPr lang="en-US" sz="3600" dirty="0">
                <a:latin typeface="Garamond"/>
                <a:cs typeface="Arial"/>
              </a:rPr>
              <a:t>, </a:t>
            </a:r>
            <a:r>
              <a:rPr lang="en-US" sz="3600" dirty="0" err="1">
                <a:latin typeface="Garamond"/>
                <a:cs typeface="Arial"/>
              </a:rPr>
              <a:t>οι</a:t>
            </a:r>
            <a:r>
              <a:rPr lang="en-US" sz="3600" dirty="0">
                <a:latin typeface="Garamond"/>
                <a:cs typeface="Arial"/>
              </a:rPr>
              <a:t> π</a:t>
            </a:r>
            <a:r>
              <a:rPr lang="en-US" sz="3600" dirty="0" err="1">
                <a:latin typeface="Garamond"/>
                <a:cs typeface="Arial"/>
              </a:rPr>
              <a:t>ετρελ</a:t>
            </a:r>
            <a:r>
              <a:rPr lang="en-US" sz="3600" dirty="0">
                <a:latin typeface="Garamond"/>
                <a:cs typeface="Arial"/>
              </a:rPr>
              <a:t>α</a:t>
            </a:r>
            <a:r>
              <a:rPr lang="en-US" sz="3600" dirty="0" err="1">
                <a:latin typeface="Garamond"/>
                <a:cs typeface="Arial"/>
              </a:rPr>
              <a:t>ιομηχ</a:t>
            </a:r>
            <a:r>
              <a:rPr lang="en-US" sz="3600" dirty="0">
                <a:latin typeface="Garamond"/>
                <a:cs typeface="Arial"/>
              </a:rPr>
              <a:t>α</a:t>
            </a:r>
            <a:r>
              <a:rPr lang="en-US" sz="3600" dirty="0" err="1">
                <a:latin typeface="Garamond"/>
                <a:cs typeface="Arial"/>
              </a:rPr>
              <a:t>νές</a:t>
            </a:r>
            <a:r>
              <a:rPr lang="en-US" sz="3600" dirty="0">
                <a:latin typeface="Garamond"/>
                <a:cs typeface="Arial"/>
              </a:rPr>
              <a:t> </a:t>
            </a:r>
            <a:r>
              <a:rPr lang="en-US" sz="3600" dirty="0" err="1">
                <a:latin typeface="Garamond"/>
                <a:cs typeface="Arial"/>
              </a:rPr>
              <a:t>κ.ά</a:t>
            </a:r>
            <a:r>
              <a:rPr lang="en-US" sz="3600" dirty="0">
                <a:latin typeface="Garamond"/>
                <a:cs typeface="Arial"/>
              </a:rPr>
              <a:t>.</a:t>
            </a:r>
          </a:p>
          <a:p>
            <a:pPr>
              <a:buChar char="•"/>
            </a:pPr>
            <a:r>
              <a:rPr lang="en-US" sz="3600" dirty="0" err="1">
                <a:latin typeface="Garamond"/>
                <a:cs typeface="Arial"/>
              </a:rPr>
              <a:t>Υδρ</a:t>
            </a:r>
            <a:r>
              <a:rPr lang="en-US" sz="3600" dirty="0">
                <a:latin typeface="Garamond"/>
                <a:cs typeface="Arial"/>
              </a:rPr>
              <a:t>α</a:t>
            </a:r>
            <a:r>
              <a:rPr lang="en-US" sz="3600" dirty="0" err="1">
                <a:latin typeface="Garamond"/>
                <a:cs typeface="Arial"/>
              </a:rPr>
              <a:t>υλικοί</a:t>
            </a:r>
            <a:r>
              <a:rPr lang="en-US" sz="3600" dirty="0">
                <a:latin typeface="Garamond"/>
                <a:cs typeface="Arial"/>
              </a:rPr>
              <a:t> </a:t>
            </a:r>
            <a:r>
              <a:rPr lang="en-US" sz="3600" dirty="0" err="1">
                <a:latin typeface="Garamond"/>
                <a:cs typeface="Arial"/>
              </a:rPr>
              <a:t>κινητήρες</a:t>
            </a:r>
            <a:r>
              <a:rPr lang="en-US" sz="3600" dirty="0">
                <a:latin typeface="Garamond"/>
                <a:cs typeface="Arial"/>
              </a:rPr>
              <a:t>. </a:t>
            </a:r>
            <a:r>
              <a:rPr lang="en-US" sz="3600" dirty="0" err="1">
                <a:latin typeface="Garamond"/>
                <a:cs typeface="Arial"/>
              </a:rPr>
              <a:t>Στην</a:t>
            </a:r>
            <a:r>
              <a:rPr lang="en-US" sz="3600" dirty="0">
                <a:latin typeface="Garamond"/>
                <a:cs typeface="Arial"/>
              </a:rPr>
              <a:t> κα</a:t>
            </a:r>
            <a:r>
              <a:rPr lang="en-US" sz="3600" dirty="0" err="1">
                <a:latin typeface="Garamond"/>
                <a:cs typeface="Arial"/>
              </a:rPr>
              <a:t>τηγορί</a:t>
            </a:r>
            <a:r>
              <a:rPr lang="en-US" sz="3600" dirty="0">
                <a:latin typeface="Garamond"/>
                <a:cs typeface="Arial"/>
              </a:rPr>
              <a:t>α α</a:t>
            </a:r>
            <a:r>
              <a:rPr lang="en-US" sz="3600" dirty="0" err="1">
                <a:latin typeface="Garamond"/>
                <a:cs typeface="Arial"/>
              </a:rPr>
              <a:t>υτή</a:t>
            </a:r>
            <a:r>
              <a:rPr lang="en-US" sz="3600" dirty="0">
                <a:latin typeface="Garamond"/>
                <a:cs typeface="Arial"/>
              </a:rPr>
              <a:t> </a:t>
            </a:r>
            <a:r>
              <a:rPr lang="en-US" sz="3600" dirty="0" err="1">
                <a:latin typeface="Garamond"/>
                <a:cs typeface="Arial"/>
              </a:rPr>
              <a:t>οι</a:t>
            </a:r>
            <a:r>
              <a:rPr lang="en-US" sz="3600" dirty="0">
                <a:latin typeface="Garamond"/>
                <a:cs typeface="Arial"/>
              </a:rPr>
              <a:t> </a:t>
            </a:r>
            <a:r>
              <a:rPr lang="en-US" sz="3600" dirty="0" err="1">
                <a:latin typeface="Garamond"/>
                <a:cs typeface="Arial"/>
              </a:rPr>
              <a:t>μηχ</a:t>
            </a:r>
            <a:r>
              <a:rPr lang="en-US" sz="3600" dirty="0">
                <a:latin typeface="Garamond"/>
                <a:cs typeface="Arial"/>
              </a:rPr>
              <a:t>α</a:t>
            </a:r>
            <a:r>
              <a:rPr lang="en-US" sz="3600" dirty="0" err="1">
                <a:latin typeface="Garamond"/>
                <a:cs typeface="Arial"/>
              </a:rPr>
              <a:t>νές</a:t>
            </a:r>
            <a:r>
              <a:rPr lang="en-US" sz="3600" dirty="0">
                <a:latin typeface="Garamond"/>
                <a:cs typeface="Arial"/>
              </a:rPr>
              <a:t> κατανα</a:t>
            </a:r>
            <a:r>
              <a:rPr lang="en-US" sz="3600" dirty="0" err="1">
                <a:latin typeface="Garamond"/>
                <a:cs typeface="Arial"/>
              </a:rPr>
              <a:t>λώνουν</a:t>
            </a:r>
            <a:r>
              <a:rPr lang="en-US" sz="3600" dirty="0">
                <a:latin typeface="Garamond"/>
                <a:cs typeface="Arial"/>
              </a:rPr>
              <a:t> </a:t>
            </a:r>
            <a:r>
              <a:rPr lang="en-US" sz="3600" dirty="0" err="1">
                <a:latin typeface="Garamond"/>
                <a:cs typeface="Arial"/>
              </a:rPr>
              <a:t>υδρ</a:t>
            </a:r>
            <a:r>
              <a:rPr lang="en-US" sz="3600" dirty="0">
                <a:latin typeface="Garamond"/>
                <a:cs typeface="Arial"/>
              </a:rPr>
              <a:t>α</a:t>
            </a:r>
            <a:r>
              <a:rPr lang="en-US" sz="3600" dirty="0" err="1">
                <a:latin typeface="Garamond"/>
                <a:cs typeface="Arial"/>
              </a:rPr>
              <a:t>υλική</a:t>
            </a:r>
            <a:r>
              <a:rPr lang="en-US" sz="3600" dirty="0">
                <a:latin typeface="Garamond"/>
                <a:cs typeface="Arial"/>
              </a:rPr>
              <a:t> </a:t>
            </a:r>
            <a:r>
              <a:rPr lang="en-US" sz="3600" dirty="0" err="1">
                <a:latin typeface="Garamond"/>
                <a:cs typeface="Arial"/>
              </a:rPr>
              <a:t>ενέργει</a:t>
            </a:r>
            <a:r>
              <a:rPr lang="en-US" sz="3600" dirty="0">
                <a:latin typeface="Garamond"/>
                <a:cs typeface="Arial"/>
              </a:rPr>
              <a:t>α.</a:t>
            </a:r>
          </a:p>
          <a:p>
            <a:pPr marL="571500" indent="-571500">
              <a:buFont typeface="Arial"/>
              <a:buChar char="•"/>
            </a:pPr>
            <a:r>
              <a:rPr lang="en-US" sz="3600" dirty="0" err="1">
                <a:latin typeface="Garamond"/>
                <a:cs typeface="Arial"/>
              </a:rPr>
              <a:t>Ηλεκτρικοί</a:t>
            </a:r>
            <a:r>
              <a:rPr lang="en-US" sz="3600" dirty="0">
                <a:latin typeface="Garamond"/>
                <a:cs typeface="Arial"/>
              </a:rPr>
              <a:t> </a:t>
            </a:r>
            <a:r>
              <a:rPr lang="en-US" sz="3600" dirty="0" err="1">
                <a:latin typeface="Garamond"/>
                <a:cs typeface="Arial"/>
              </a:rPr>
              <a:t>κινητήρες</a:t>
            </a:r>
            <a:r>
              <a:rPr lang="en-US" sz="3600" dirty="0">
                <a:latin typeface="Garamond"/>
                <a:cs typeface="Arial"/>
              </a:rPr>
              <a:t> ή </a:t>
            </a:r>
            <a:r>
              <a:rPr lang="en-US" sz="3600" dirty="0" err="1">
                <a:latin typeface="Garamond"/>
                <a:cs typeface="Arial"/>
              </a:rPr>
              <a:t>ηλεκτροκινητήρες</a:t>
            </a:r>
            <a:r>
              <a:rPr lang="en-US" sz="3600" dirty="0">
                <a:latin typeface="Garamond"/>
                <a:cs typeface="Arial"/>
              </a:rPr>
              <a:t> </a:t>
            </a:r>
            <a:br>
              <a:rPr lang="en-US" sz="3600" dirty="0">
                <a:latin typeface="Garamond"/>
                <a:cs typeface="Arial"/>
              </a:rPr>
            </a:br>
            <a:r>
              <a:rPr lang="en-US" sz="3600" dirty="0">
                <a:latin typeface="Garamond"/>
                <a:cs typeface="Arial"/>
              </a:rPr>
              <a:t>                                           -6-</a:t>
            </a:r>
          </a:p>
        </p:txBody>
      </p:sp>
    </p:spTree>
    <p:extLst>
      <p:ext uri="{BB962C8B-B14F-4D97-AF65-F5344CB8AC3E}">
        <p14:creationId xmlns:p14="http://schemas.microsoft.com/office/powerpoint/2010/main" val="55227454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mt="50000"/>
          </a:blip>
          <a:srcRect t="1421" r="-1" b="23559"/>
          <a:stretch/>
        </p:blipFill>
        <p:spPr>
          <a:xfrm>
            <a:off x="17097" y="43585"/>
            <a:ext cx="12188930" cy="6857990"/>
          </a:xfrm>
          <a:prstGeom prst="rect">
            <a:avLst/>
          </a:prstGeom>
        </p:spPr>
      </p:pic>
      <p:sp>
        <p:nvSpPr>
          <p:cNvPr id="2" name="Title 1">
            <a:extLst>
              <a:ext uri="{FF2B5EF4-FFF2-40B4-BE49-F238E27FC236}">
                <a16:creationId xmlns:a16="http://schemas.microsoft.com/office/drawing/2014/main" id="{F1BA180B-0A52-4D5D-807E-B92871020906}"/>
              </a:ext>
            </a:extLst>
          </p:cNvPr>
          <p:cNvSpPr>
            <a:spLocks noGrp="1"/>
          </p:cNvSpPr>
          <p:nvPr>
            <p:ph type="title"/>
          </p:nvPr>
        </p:nvSpPr>
        <p:spPr/>
        <p:txBody>
          <a:bodyPr>
            <a:normAutofit fontScale="90000"/>
          </a:bodyPr>
          <a:lstStyle/>
          <a:p>
            <a:r>
              <a:rPr lang="en-US" b="1" dirty="0">
                <a:latin typeface="Garamond"/>
              </a:rPr>
              <a:t>              </a:t>
            </a:r>
            <a:br>
              <a:rPr lang="en-US" b="1" dirty="0">
                <a:latin typeface="Garamond"/>
              </a:rPr>
            </a:br>
            <a:r>
              <a:rPr lang="en-US" dirty="0">
                <a:latin typeface="Garamond"/>
              </a:rPr>
              <a:t>                 </a:t>
            </a:r>
            <a:r>
              <a:rPr lang="en-US" sz="6000" dirty="0" err="1">
                <a:latin typeface="Garamond"/>
              </a:rPr>
              <a:t>Θερμικές</a:t>
            </a:r>
            <a:r>
              <a:rPr lang="en-US" sz="6000" dirty="0">
                <a:latin typeface="Garamond"/>
              </a:rPr>
              <a:t> </a:t>
            </a:r>
            <a:r>
              <a:rPr lang="en-US" sz="6000" dirty="0" err="1">
                <a:latin typeface="Garamond"/>
              </a:rPr>
              <a:t>Μηχ</a:t>
            </a:r>
            <a:r>
              <a:rPr lang="en-US" sz="6000" dirty="0">
                <a:latin typeface="Garamond"/>
              </a:rPr>
              <a:t>α</a:t>
            </a:r>
            <a:r>
              <a:rPr lang="en-US" sz="6000" dirty="0" err="1">
                <a:latin typeface="Garamond"/>
              </a:rPr>
              <a:t>νές</a:t>
            </a:r>
            <a:r>
              <a:rPr lang="en-US" sz="6000" dirty="0">
                <a:latin typeface="Garamond"/>
              </a:rPr>
              <a:t> </a:t>
            </a:r>
            <a:r>
              <a:rPr lang="en-US" dirty="0">
                <a:latin typeface="Garamond"/>
              </a:rPr>
              <a:t>           </a:t>
            </a:r>
            <a:endParaRPr lang="en-US" b="1" dirty="0">
              <a:latin typeface="Garamond"/>
            </a:endParaRPr>
          </a:p>
          <a:p>
            <a:endParaRPr lang="en-US" dirty="0"/>
          </a:p>
        </p:txBody>
      </p:sp>
      <p:sp>
        <p:nvSpPr>
          <p:cNvPr id="3" name="Content Placeholder 2">
            <a:extLst>
              <a:ext uri="{FF2B5EF4-FFF2-40B4-BE49-F238E27FC236}">
                <a16:creationId xmlns:a16="http://schemas.microsoft.com/office/drawing/2014/main" id="{052302E4-3733-4E56-B821-528870896DA0}"/>
              </a:ext>
            </a:extLst>
          </p:cNvPr>
          <p:cNvSpPr>
            <a:spLocks noGrp="1"/>
          </p:cNvSpPr>
          <p:nvPr>
            <p:ph idx="1"/>
          </p:nvPr>
        </p:nvSpPr>
        <p:spPr>
          <a:xfrm>
            <a:off x="828040" y="1716024"/>
            <a:ext cx="10515600" cy="5105400"/>
          </a:xfrm>
        </p:spPr>
        <p:txBody>
          <a:bodyPr vert="horz" lIns="91440" tIns="45720" rIns="91440" bIns="45720" rtlCol="0" anchor="t">
            <a:noAutofit/>
          </a:bodyPr>
          <a:lstStyle/>
          <a:p>
            <a:r>
              <a:rPr lang="en-US" sz="1600" dirty="0" err="1">
                <a:latin typeface="Garamond"/>
                <a:ea typeface="+mn-lt"/>
                <a:cs typeface="+mn-lt"/>
              </a:rPr>
              <a:t>Θερμικές</a:t>
            </a:r>
            <a:r>
              <a:rPr lang="en-US" sz="1600" dirty="0">
                <a:latin typeface="Garamond"/>
                <a:ea typeface="+mn-lt"/>
                <a:cs typeface="+mn-lt"/>
              </a:rPr>
              <a:t> </a:t>
            </a:r>
            <a:r>
              <a:rPr lang="en-US" sz="1600" dirty="0" err="1">
                <a:latin typeface="Garamond"/>
                <a:ea typeface="+mn-lt"/>
                <a:cs typeface="+mn-lt"/>
              </a:rPr>
              <a:t>μηχ</a:t>
            </a:r>
            <a:r>
              <a:rPr lang="en-US" sz="1600" dirty="0">
                <a:latin typeface="Garamond"/>
                <a:ea typeface="+mn-lt"/>
                <a:cs typeface="+mn-lt"/>
              </a:rPr>
              <a:t>α</a:t>
            </a:r>
            <a:r>
              <a:rPr lang="en-US" sz="1600" dirty="0" err="1">
                <a:latin typeface="Garamond"/>
                <a:ea typeface="+mn-lt"/>
                <a:cs typeface="+mn-lt"/>
              </a:rPr>
              <a:t>νές</a:t>
            </a:r>
            <a:r>
              <a:rPr lang="en-US" sz="1600" dirty="0">
                <a:latin typeface="Garamond"/>
                <a:ea typeface="+mn-lt"/>
                <a:cs typeface="+mn-lt"/>
              </a:rPr>
              <a:t> </a:t>
            </a:r>
            <a:r>
              <a:rPr lang="en-US" sz="1600" dirty="0" err="1">
                <a:latin typeface="Garamond"/>
                <a:ea typeface="+mn-lt"/>
                <a:cs typeface="+mn-lt"/>
              </a:rPr>
              <a:t>ονομάζοντ</a:t>
            </a:r>
            <a:r>
              <a:rPr lang="en-US" sz="1600" dirty="0">
                <a:latin typeface="Garamond"/>
                <a:ea typeface="+mn-lt"/>
                <a:cs typeface="+mn-lt"/>
              </a:rPr>
              <a:t>αι </a:t>
            </a:r>
            <a:r>
              <a:rPr lang="en-US" sz="1600" dirty="0" err="1">
                <a:latin typeface="Garamond"/>
                <a:ea typeface="+mn-lt"/>
                <a:cs typeface="+mn-lt"/>
              </a:rPr>
              <a:t>οι</a:t>
            </a:r>
            <a:r>
              <a:rPr lang="en-US" sz="1600" dirty="0">
                <a:latin typeface="Garamond"/>
                <a:ea typeface="+mn-lt"/>
                <a:cs typeface="+mn-lt"/>
              </a:rPr>
              <a:t> </a:t>
            </a:r>
            <a:r>
              <a:rPr lang="en-US" sz="1600" dirty="0" err="1">
                <a:latin typeface="Garamond"/>
                <a:ea typeface="+mn-lt"/>
                <a:cs typeface="+mn-lt"/>
              </a:rPr>
              <a:t>μηχ</a:t>
            </a:r>
            <a:r>
              <a:rPr lang="en-US" sz="1600" dirty="0">
                <a:latin typeface="Garamond"/>
                <a:ea typeface="+mn-lt"/>
                <a:cs typeface="+mn-lt"/>
              </a:rPr>
              <a:t>α</a:t>
            </a:r>
            <a:r>
              <a:rPr lang="en-US" sz="1600" dirty="0" err="1">
                <a:latin typeface="Garamond"/>
                <a:ea typeface="+mn-lt"/>
                <a:cs typeface="+mn-lt"/>
              </a:rPr>
              <a:t>νές</a:t>
            </a:r>
            <a:r>
              <a:rPr lang="en-US" sz="1600" dirty="0">
                <a:latin typeface="Garamond"/>
                <a:ea typeface="+mn-lt"/>
                <a:cs typeface="+mn-lt"/>
              </a:rPr>
              <a:t>, </a:t>
            </a:r>
            <a:r>
              <a:rPr lang="en-US" sz="1600" dirty="0" err="1">
                <a:latin typeface="Garamond"/>
                <a:ea typeface="+mn-lt"/>
                <a:cs typeface="+mn-lt"/>
              </a:rPr>
              <a:t>οι</a:t>
            </a:r>
            <a:r>
              <a:rPr lang="en-US" sz="1600" dirty="0">
                <a:latin typeface="Garamond"/>
                <a:ea typeface="+mn-lt"/>
                <a:cs typeface="+mn-lt"/>
              </a:rPr>
              <a:t> οπ</a:t>
            </a:r>
            <a:r>
              <a:rPr lang="en-US" sz="1600" dirty="0" err="1">
                <a:latin typeface="Garamond"/>
                <a:ea typeface="+mn-lt"/>
                <a:cs typeface="+mn-lt"/>
              </a:rPr>
              <a:t>οίες</a:t>
            </a:r>
            <a:r>
              <a:rPr lang="en-US" sz="1600" dirty="0">
                <a:latin typeface="Garamond"/>
                <a:ea typeface="+mn-lt"/>
                <a:cs typeface="+mn-lt"/>
              </a:rPr>
              <a:t> </a:t>
            </a:r>
            <a:r>
              <a:rPr lang="en-US" sz="1600" dirty="0" err="1">
                <a:latin typeface="Garamond"/>
                <a:ea typeface="+mn-lt"/>
                <a:cs typeface="+mn-lt"/>
              </a:rPr>
              <a:t>μετ</a:t>
            </a:r>
            <a:r>
              <a:rPr lang="en-US" sz="1600" dirty="0">
                <a:latin typeface="Garamond"/>
                <a:ea typeface="+mn-lt"/>
                <a:cs typeface="+mn-lt"/>
              </a:rPr>
              <a:t>α</a:t>
            </a:r>
            <a:r>
              <a:rPr lang="en-US" sz="1600" dirty="0" err="1">
                <a:latin typeface="Garamond"/>
                <a:ea typeface="+mn-lt"/>
                <a:cs typeface="+mn-lt"/>
              </a:rPr>
              <a:t>τρέ</a:t>
            </a:r>
            <a:r>
              <a:rPr lang="en-US" sz="1600" dirty="0">
                <a:latin typeface="Garamond"/>
                <a:ea typeface="+mn-lt"/>
                <a:cs typeface="+mn-lt"/>
              </a:rPr>
              <a:t>π</a:t>
            </a:r>
            <a:r>
              <a:rPr lang="en-US" sz="1600" dirty="0" err="1">
                <a:latin typeface="Garamond"/>
                <a:ea typeface="+mn-lt"/>
                <a:cs typeface="+mn-lt"/>
              </a:rPr>
              <a:t>ουν</a:t>
            </a:r>
            <a:r>
              <a:rPr lang="en-US" sz="1600" dirty="0">
                <a:latin typeface="Garamond"/>
                <a:ea typeface="+mn-lt"/>
                <a:cs typeface="+mn-lt"/>
              </a:rPr>
              <a:t> </a:t>
            </a:r>
            <a:r>
              <a:rPr lang="en-US" sz="1600" dirty="0" err="1">
                <a:latin typeface="Garamond"/>
                <a:ea typeface="+mn-lt"/>
                <a:cs typeface="+mn-lt"/>
              </a:rPr>
              <a:t>την</a:t>
            </a:r>
            <a:r>
              <a:rPr lang="en-US" sz="1600" dirty="0">
                <a:latin typeface="Garamond"/>
                <a:ea typeface="+mn-lt"/>
                <a:cs typeface="+mn-lt"/>
              </a:rPr>
              <a:t> </a:t>
            </a:r>
            <a:r>
              <a:rPr lang="en-US" sz="1600" dirty="0" err="1">
                <a:latin typeface="Garamond"/>
                <a:ea typeface="+mn-lt"/>
                <a:cs typeface="+mn-lt"/>
              </a:rPr>
              <a:t>θερμότητ</a:t>
            </a:r>
            <a:r>
              <a:rPr lang="en-US" sz="1600" dirty="0">
                <a:latin typeface="Garamond"/>
                <a:ea typeface="+mn-lt"/>
                <a:cs typeface="+mn-lt"/>
              </a:rPr>
              <a:t>α π</a:t>
            </a:r>
            <a:r>
              <a:rPr lang="en-US" sz="1600" dirty="0" err="1">
                <a:latin typeface="Garamond"/>
                <a:ea typeface="+mn-lt"/>
                <a:cs typeface="+mn-lt"/>
              </a:rPr>
              <a:t>ου</a:t>
            </a:r>
            <a:r>
              <a:rPr lang="en-US" sz="1600" dirty="0">
                <a:latin typeface="Garamond"/>
                <a:ea typeface="+mn-lt"/>
                <a:cs typeface="+mn-lt"/>
              </a:rPr>
              <a:t> πα</a:t>
            </a:r>
            <a:r>
              <a:rPr lang="en-US" sz="1600" dirty="0" err="1">
                <a:latin typeface="Garamond"/>
                <a:ea typeface="+mn-lt"/>
                <a:cs typeface="+mn-lt"/>
              </a:rPr>
              <a:t>ράγετ</a:t>
            </a:r>
            <a:r>
              <a:rPr lang="en-US" sz="1600" dirty="0">
                <a:latin typeface="Garamond"/>
                <a:ea typeface="+mn-lt"/>
                <a:cs typeface="+mn-lt"/>
              </a:rPr>
              <a:t>αι από </a:t>
            </a:r>
            <a:r>
              <a:rPr lang="en-US" sz="1600" dirty="0" err="1">
                <a:latin typeface="Garamond"/>
                <a:ea typeface="+mn-lt"/>
                <a:cs typeface="+mn-lt"/>
              </a:rPr>
              <a:t>την</a:t>
            </a:r>
            <a:r>
              <a:rPr lang="en-US" sz="1600" dirty="0">
                <a:latin typeface="Garamond"/>
                <a:ea typeface="+mn-lt"/>
                <a:cs typeface="+mn-lt"/>
              </a:rPr>
              <a:t> </a:t>
            </a:r>
            <a:r>
              <a:rPr lang="en-US" sz="1600" dirty="0" err="1">
                <a:latin typeface="Garamond"/>
                <a:ea typeface="+mn-lt"/>
                <a:cs typeface="+mn-lt"/>
              </a:rPr>
              <a:t>χημική</a:t>
            </a:r>
            <a:r>
              <a:rPr lang="en-US" sz="1600" dirty="0">
                <a:latin typeface="Garamond"/>
                <a:ea typeface="+mn-lt"/>
                <a:cs typeface="+mn-lt"/>
              </a:rPr>
              <a:t> </a:t>
            </a:r>
            <a:r>
              <a:rPr lang="en-US" sz="1600" dirty="0" err="1">
                <a:latin typeface="Garamond"/>
                <a:ea typeface="+mn-lt"/>
                <a:cs typeface="+mn-lt"/>
              </a:rPr>
              <a:t>ενέργει</a:t>
            </a:r>
            <a:r>
              <a:rPr lang="en-US" sz="1600" dirty="0">
                <a:latin typeface="Garamond"/>
                <a:ea typeface="+mn-lt"/>
                <a:cs typeface="+mn-lt"/>
              </a:rPr>
              <a:t>α </a:t>
            </a:r>
            <a:r>
              <a:rPr lang="en-US" sz="1600" dirty="0" err="1">
                <a:latin typeface="Garamond"/>
                <a:ea typeface="+mn-lt"/>
                <a:cs typeface="+mn-lt"/>
              </a:rPr>
              <a:t>της</a:t>
            </a:r>
            <a:r>
              <a:rPr lang="en-US" sz="1600" dirty="0">
                <a:latin typeface="Garamond"/>
                <a:ea typeface="+mn-lt"/>
                <a:cs typeface="+mn-lt"/>
              </a:rPr>
              <a:t> κα</a:t>
            </a:r>
            <a:r>
              <a:rPr lang="en-US" sz="1600" dirty="0" err="1">
                <a:latin typeface="Garamond"/>
                <a:ea typeface="+mn-lt"/>
                <a:cs typeface="+mn-lt"/>
              </a:rPr>
              <a:t>ύσης</a:t>
            </a:r>
            <a:r>
              <a:rPr lang="en-US" sz="1600" dirty="0">
                <a:latin typeface="Garamond"/>
                <a:ea typeface="+mn-lt"/>
                <a:cs typeface="+mn-lt"/>
              </a:rPr>
              <a:t> </a:t>
            </a:r>
            <a:r>
              <a:rPr lang="en-US" sz="1600" dirty="0" err="1">
                <a:latin typeface="Garamond"/>
                <a:ea typeface="+mn-lt"/>
                <a:cs typeface="+mn-lt"/>
              </a:rPr>
              <a:t>σε</a:t>
            </a:r>
            <a:r>
              <a:rPr lang="en-US" sz="1600" dirty="0">
                <a:latin typeface="Garamond"/>
                <a:ea typeface="+mn-lt"/>
                <a:cs typeface="+mn-lt"/>
              </a:rPr>
              <a:t> </a:t>
            </a:r>
            <a:r>
              <a:rPr lang="en-US" sz="1600" dirty="0" err="1">
                <a:latin typeface="Garamond"/>
                <a:ea typeface="+mn-lt"/>
                <a:cs typeface="+mn-lt"/>
              </a:rPr>
              <a:t>μηχ</a:t>
            </a:r>
            <a:r>
              <a:rPr lang="en-US" sz="1600" dirty="0">
                <a:latin typeface="Garamond"/>
                <a:ea typeface="+mn-lt"/>
                <a:cs typeface="+mn-lt"/>
              </a:rPr>
              <a:t>α</a:t>
            </a:r>
            <a:r>
              <a:rPr lang="en-US" sz="1600" dirty="0" err="1">
                <a:latin typeface="Garamond"/>
                <a:ea typeface="+mn-lt"/>
                <a:cs typeface="+mn-lt"/>
              </a:rPr>
              <a:t>νικό</a:t>
            </a:r>
            <a:r>
              <a:rPr lang="en-US" sz="1600" dirty="0">
                <a:latin typeface="Garamond"/>
                <a:ea typeface="+mn-lt"/>
                <a:cs typeface="+mn-lt"/>
              </a:rPr>
              <a:t> </a:t>
            </a:r>
            <a:r>
              <a:rPr lang="en-US" sz="1600" dirty="0" err="1">
                <a:latin typeface="Garamond"/>
                <a:ea typeface="+mn-lt"/>
                <a:cs typeface="+mn-lt"/>
              </a:rPr>
              <a:t>έργο</a:t>
            </a:r>
            <a:r>
              <a:rPr lang="en-US" sz="1600" dirty="0">
                <a:latin typeface="Garamond"/>
                <a:ea typeface="+mn-lt"/>
                <a:cs typeface="+mn-lt"/>
              </a:rPr>
              <a:t>.</a:t>
            </a:r>
            <a:endParaRPr lang="en-US" sz="1600">
              <a:latin typeface="Garamond"/>
            </a:endParaRPr>
          </a:p>
          <a:p>
            <a:r>
              <a:rPr lang="en-US" sz="1600" dirty="0" err="1">
                <a:latin typeface="Garamond"/>
                <a:ea typeface="+mn-lt"/>
                <a:cs typeface="+mn-lt"/>
              </a:rPr>
              <a:t>Ανάλογ</a:t>
            </a:r>
            <a:r>
              <a:rPr lang="en-US" sz="1600" dirty="0">
                <a:latin typeface="Garamond"/>
                <a:ea typeface="+mn-lt"/>
                <a:cs typeface="+mn-lt"/>
              </a:rPr>
              <a:t>α </a:t>
            </a:r>
            <a:r>
              <a:rPr lang="en-US" sz="1600" dirty="0" err="1">
                <a:latin typeface="Garamond"/>
                <a:ea typeface="+mn-lt"/>
                <a:cs typeface="+mn-lt"/>
              </a:rPr>
              <a:t>με</a:t>
            </a:r>
            <a:r>
              <a:rPr lang="en-US" sz="1600" dirty="0">
                <a:latin typeface="Garamond"/>
                <a:ea typeface="+mn-lt"/>
                <a:cs typeface="+mn-lt"/>
              </a:rPr>
              <a:t> </a:t>
            </a:r>
            <a:r>
              <a:rPr lang="en-US" sz="1600" dirty="0" err="1">
                <a:latin typeface="Garamond"/>
                <a:ea typeface="+mn-lt"/>
                <a:cs typeface="+mn-lt"/>
              </a:rPr>
              <a:t>τον</a:t>
            </a:r>
            <a:r>
              <a:rPr lang="en-US" sz="1600" dirty="0">
                <a:latin typeface="Garamond"/>
                <a:ea typeface="+mn-lt"/>
                <a:cs typeface="+mn-lt"/>
              </a:rPr>
              <a:t> </a:t>
            </a:r>
            <a:r>
              <a:rPr lang="en-US" sz="1600" dirty="0" err="1">
                <a:latin typeface="Garamond"/>
                <a:ea typeface="+mn-lt"/>
                <a:cs typeface="+mn-lt"/>
              </a:rPr>
              <a:t>τρό</a:t>
            </a:r>
            <a:r>
              <a:rPr lang="en-US" sz="1600" dirty="0">
                <a:latin typeface="Garamond"/>
                <a:ea typeface="+mn-lt"/>
                <a:cs typeface="+mn-lt"/>
              </a:rPr>
              <a:t>πο πρα</a:t>
            </a:r>
            <a:r>
              <a:rPr lang="en-US" sz="1600" dirty="0" err="1">
                <a:latin typeface="Garamond"/>
                <a:ea typeface="+mn-lt"/>
                <a:cs typeface="+mn-lt"/>
              </a:rPr>
              <a:t>γμ</a:t>
            </a:r>
            <a:r>
              <a:rPr lang="en-US" sz="1600" dirty="0">
                <a:latin typeface="Garamond"/>
                <a:ea typeface="+mn-lt"/>
                <a:cs typeface="+mn-lt"/>
              </a:rPr>
              <a:t>α</a:t>
            </a:r>
            <a:r>
              <a:rPr lang="en-US" sz="1600" dirty="0" err="1">
                <a:latin typeface="Garamond"/>
                <a:ea typeface="+mn-lt"/>
                <a:cs typeface="+mn-lt"/>
              </a:rPr>
              <a:t>το</a:t>
            </a:r>
            <a:r>
              <a:rPr lang="en-US" sz="1600" dirty="0">
                <a:latin typeface="Garamond"/>
                <a:ea typeface="+mn-lt"/>
                <a:cs typeface="+mn-lt"/>
              </a:rPr>
              <a:t>π</a:t>
            </a:r>
            <a:r>
              <a:rPr lang="en-US" sz="1600" dirty="0" err="1">
                <a:latin typeface="Garamond"/>
                <a:ea typeface="+mn-lt"/>
                <a:cs typeface="+mn-lt"/>
              </a:rPr>
              <a:t>οίησης</a:t>
            </a:r>
            <a:r>
              <a:rPr lang="en-US" sz="1600" dirty="0">
                <a:latin typeface="Garamond"/>
                <a:ea typeface="+mn-lt"/>
                <a:cs typeface="+mn-lt"/>
              </a:rPr>
              <a:t> </a:t>
            </a:r>
            <a:r>
              <a:rPr lang="en-US" sz="1600" dirty="0" err="1">
                <a:latin typeface="Garamond"/>
                <a:ea typeface="+mn-lt"/>
                <a:cs typeface="+mn-lt"/>
              </a:rPr>
              <a:t>της</a:t>
            </a:r>
            <a:r>
              <a:rPr lang="en-US" sz="1600" dirty="0">
                <a:latin typeface="Garamond"/>
                <a:ea typeface="+mn-lt"/>
                <a:cs typeface="+mn-lt"/>
              </a:rPr>
              <a:t> κα</a:t>
            </a:r>
            <a:r>
              <a:rPr lang="en-US" sz="1600" dirty="0" err="1">
                <a:latin typeface="Garamond"/>
                <a:ea typeface="+mn-lt"/>
                <a:cs typeface="+mn-lt"/>
              </a:rPr>
              <a:t>ύσης</a:t>
            </a:r>
            <a:r>
              <a:rPr lang="en-US" sz="1600" dirty="0">
                <a:latin typeface="Garamond"/>
                <a:ea typeface="+mn-lt"/>
                <a:cs typeface="+mn-lt"/>
              </a:rPr>
              <a:t> </a:t>
            </a:r>
            <a:r>
              <a:rPr lang="en-US" sz="1600" dirty="0" err="1">
                <a:latin typeface="Garamond"/>
                <a:ea typeface="+mn-lt"/>
                <a:cs typeface="+mn-lt"/>
              </a:rPr>
              <a:t>χωρίζοντ</a:t>
            </a:r>
            <a:r>
              <a:rPr lang="en-US" sz="1600" dirty="0">
                <a:latin typeface="Garamond"/>
                <a:ea typeface="+mn-lt"/>
                <a:cs typeface="+mn-lt"/>
              </a:rPr>
              <a:t>αι </a:t>
            </a:r>
            <a:r>
              <a:rPr lang="en-US" sz="1600" dirty="0" err="1">
                <a:latin typeface="Garamond"/>
                <a:ea typeface="+mn-lt"/>
                <a:cs typeface="+mn-lt"/>
              </a:rPr>
              <a:t>σε</a:t>
            </a:r>
            <a:r>
              <a:rPr lang="en-US" sz="1600" dirty="0">
                <a:latin typeface="Garamond"/>
                <a:ea typeface="+mn-lt"/>
                <a:cs typeface="+mn-lt"/>
              </a:rPr>
              <a:t> </a:t>
            </a:r>
            <a:r>
              <a:rPr lang="en-US" sz="1600" dirty="0" err="1">
                <a:latin typeface="Garamond"/>
                <a:ea typeface="+mn-lt"/>
                <a:cs typeface="+mn-lt"/>
              </a:rPr>
              <a:t>δύο</a:t>
            </a:r>
            <a:r>
              <a:rPr lang="en-US" sz="1600" dirty="0">
                <a:latin typeface="Garamond"/>
                <a:ea typeface="+mn-lt"/>
                <a:cs typeface="+mn-lt"/>
              </a:rPr>
              <a:t> κα</a:t>
            </a:r>
            <a:r>
              <a:rPr lang="en-US" sz="1600" dirty="0" err="1">
                <a:latin typeface="Garamond"/>
                <a:ea typeface="+mn-lt"/>
                <a:cs typeface="+mn-lt"/>
              </a:rPr>
              <a:t>τηγορίες</a:t>
            </a:r>
            <a:r>
              <a:rPr lang="en-US" sz="1600" dirty="0">
                <a:latin typeface="Garamond"/>
                <a:ea typeface="+mn-lt"/>
                <a:cs typeface="+mn-lt"/>
              </a:rPr>
              <a:t>: </a:t>
            </a:r>
            <a:r>
              <a:rPr lang="en-US" sz="1600" dirty="0" err="1">
                <a:latin typeface="Garamond"/>
                <a:ea typeface="+mn-lt"/>
                <a:cs typeface="+mn-lt"/>
              </a:rPr>
              <a:t>στις</a:t>
            </a:r>
            <a:r>
              <a:rPr lang="en-US" sz="1600" dirty="0">
                <a:latin typeface="Garamond"/>
                <a:ea typeface="+mn-lt"/>
                <a:cs typeface="+mn-lt"/>
              </a:rPr>
              <a:t> </a:t>
            </a:r>
            <a:r>
              <a:rPr lang="en-US" sz="1600" dirty="0" err="1">
                <a:latin typeface="Garamond"/>
                <a:ea typeface="+mn-lt"/>
                <a:cs typeface="+mn-lt"/>
              </a:rPr>
              <a:t>μηχ</a:t>
            </a:r>
            <a:r>
              <a:rPr lang="en-US" sz="1600" dirty="0">
                <a:latin typeface="Garamond"/>
                <a:ea typeface="+mn-lt"/>
                <a:cs typeface="+mn-lt"/>
              </a:rPr>
              <a:t>α</a:t>
            </a:r>
            <a:r>
              <a:rPr lang="en-US" sz="1600" dirty="0" err="1">
                <a:latin typeface="Garamond"/>
                <a:ea typeface="+mn-lt"/>
                <a:cs typeface="+mn-lt"/>
              </a:rPr>
              <a:t>νές</a:t>
            </a:r>
            <a:r>
              <a:rPr lang="en-US" sz="1600" dirty="0">
                <a:latin typeface="Garamond"/>
                <a:ea typeface="+mn-lt"/>
                <a:cs typeface="+mn-lt"/>
              </a:rPr>
              <a:t> </a:t>
            </a:r>
            <a:r>
              <a:rPr lang="en-US" sz="1600" dirty="0" err="1">
                <a:latin typeface="Garamond"/>
                <a:ea typeface="+mn-lt"/>
                <a:cs typeface="+mn-lt"/>
              </a:rPr>
              <a:t>εσωτερικής</a:t>
            </a:r>
            <a:r>
              <a:rPr lang="en-US" sz="1600" dirty="0">
                <a:latin typeface="Garamond"/>
                <a:ea typeface="+mn-lt"/>
                <a:cs typeface="+mn-lt"/>
              </a:rPr>
              <a:t> κα</a:t>
            </a:r>
            <a:r>
              <a:rPr lang="en-US" sz="1600" dirty="0" err="1">
                <a:latin typeface="Garamond"/>
                <a:ea typeface="+mn-lt"/>
                <a:cs typeface="+mn-lt"/>
              </a:rPr>
              <a:t>ύσεως</a:t>
            </a:r>
            <a:r>
              <a:rPr lang="en-US" sz="1600" dirty="0">
                <a:latin typeface="Garamond"/>
                <a:ea typeface="+mn-lt"/>
                <a:cs typeface="+mn-lt"/>
              </a:rPr>
              <a:t> (Μ.Ε.Κ.) και </a:t>
            </a:r>
            <a:r>
              <a:rPr lang="en-US" sz="1600" dirty="0" err="1">
                <a:latin typeface="Garamond"/>
                <a:ea typeface="+mn-lt"/>
                <a:cs typeface="+mn-lt"/>
              </a:rPr>
              <a:t>στις</a:t>
            </a:r>
            <a:r>
              <a:rPr lang="en-US" sz="1600" dirty="0">
                <a:latin typeface="Garamond"/>
                <a:ea typeface="+mn-lt"/>
                <a:cs typeface="+mn-lt"/>
              </a:rPr>
              <a:t> </a:t>
            </a:r>
            <a:r>
              <a:rPr lang="en-US" sz="1600" dirty="0" err="1">
                <a:latin typeface="Garamond"/>
                <a:ea typeface="+mn-lt"/>
                <a:cs typeface="+mn-lt"/>
              </a:rPr>
              <a:t>μηχ</a:t>
            </a:r>
            <a:r>
              <a:rPr lang="en-US" sz="1600" dirty="0">
                <a:latin typeface="Garamond"/>
                <a:ea typeface="+mn-lt"/>
                <a:cs typeface="+mn-lt"/>
              </a:rPr>
              <a:t>α</a:t>
            </a:r>
            <a:r>
              <a:rPr lang="en-US" sz="1600" dirty="0" err="1">
                <a:latin typeface="Garamond"/>
                <a:ea typeface="+mn-lt"/>
                <a:cs typeface="+mn-lt"/>
              </a:rPr>
              <a:t>νές</a:t>
            </a:r>
            <a:r>
              <a:rPr lang="en-US" sz="1600" dirty="0">
                <a:latin typeface="Garamond"/>
                <a:ea typeface="+mn-lt"/>
                <a:cs typeface="+mn-lt"/>
              </a:rPr>
              <a:t> </a:t>
            </a:r>
            <a:r>
              <a:rPr lang="en-US" sz="1600" dirty="0" err="1">
                <a:latin typeface="Garamond"/>
                <a:ea typeface="+mn-lt"/>
                <a:cs typeface="+mn-lt"/>
              </a:rPr>
              <a:t>εξωτερικής</a:t>
            </a:r>
            <a:r>
              <a:rPr lang="en-US" sz="1600" dirty="0">
                <a:latin typeface="Garamond"/>
                <a:ea typeface="+mn-lt"/>
                <a:cs typeface="+mn-lt"/>
              </a:rPr>
              <a:t> κα</a:t>
            </a:r>
            <a:r>
              <a:rPr lang="en-US" sz="1600" dirty="0" err="1">
                <a:latin typeface="Garamond"/>
                <a:ea typeface="+mn-lt"/>
                <a:cs typeface="+mn-lt"/>
              </a:rPr>
              <a:t>ύσεως</a:t>
            </a:r>
            <a:r>
              <a:rPr lang="en-US" sz="1600" dirty="0">
                <a:latin typeface="Garamond"/>
                <a:ea typeface="+mn-lt"/>
                <a:cs typeface="+mn-lt"/>
              </a:rPr>
              <a:t>.</a:t>
            </a:r>
            <a:endParaRPr lang="en-US" sz="1600" dirty="0">
              <a:latin typeface="Garamond"/>
            </a:endParaRPr>
          </a:p>
          <a:p>
            <a:r>
              <a:rPr lang="en-US" sz="1600" dirty="0" err="1">
                <a:latin typeface="Garamond"/>
                <a:ea typeface="+mn-lt"/>
                <a:cs typeface="+mn-lt"/>
              </a:rPr>
              <a:t>Εσωτερικής</a:t>
            </a:r>
            <a:r>
              <a:rPr lang="en-US" sz="1600" dirty="0">
                <a:latin typeface="Garamond"/>
                <a:ea typeface="+mn-lt"/>
                <a:cs typeface="+mn-lt"/>
              </a:rPr>
              <a:t> κα</a:t>
            </a:r>
            <a:r>
              <a:rPr lang="en-US" sz="1600" dirty="0" err="1">
                <a:latin typeface="Garamond"/>
                <a:ea typeface="+mn-lt"/>
                <a:cs typeface="+mn-lt"/>
              </a:rPr>
              <a:t>ύσεως</a:t>
            </a:r>
            <a:r>
              <a:rPr lang="en-US" sz="1600" dirty="0">
                <a:latin typeface="Garamond"/>
                <a:ea typeface="+mn-lt"/>
                <a:cs typeface="+mn-lt"/>
              </a:rPr>
              <a:t> </a:t>
            </a:r>
            <a:r>
              <a:rPr lang="en-US" sz="1600" dirty="0" err="1">
                <a:latin typeface="Garamond"/>
                <a:ea typeface="+mn-lt"/>
                <a:cs typeface="+mn-lt"/>
              </a:rPr>
              <a:t>ονομάζοντ</a:t>
            </a:r>
            <a:r>
              <a:rPr lang="en-US" sz="1600" dirty="0">
                <a:latin typeface="Garamond"/>
                <a:ea typeface="+mn-lt"/>
                <a:cs typeface="+mn-lt"/>
              </a:rPr>
              <a:t>αι </a:t>
            </a:r>
            <a:r>
              <a:rPr lang="en-US" sz="1600" dirty="0" err="1">
                <a:latin typeface="Garamond"/>
                <a:ea typeface="+mn-lt"/>
                <a:cs typeface="+mn-lt"/>
              </a:rPr>
              <a:t>οι</a:t>
            </a:r>
            <a:r>
              <a:rPr lang="en-US" sz="1600" dirty="0">
                <a:latin typeface="Garamond"/>
                <a:ea typeface="+mn-lt"/>
                <a:cs typeface="+mn-lt"/>
              </a:rPr>
              <a:t> </a:t>
            </a:r>
            <a:r>
              <a:rPr lang="en-US" sz="1600" dirty="0" err="1">
                <a:latin typeface="Garamond"/>
                <a:ea typeface="+mn-lt"/>
                <a:cs typeface="+mn-lt"/>
              </a:rPr>
              <a:t>μηχ</a:t>
            </a:r>
            <a:r>
              <a:rPr lang="en-US" sz="1600" dirty="0">
                <a:latin typeface="Garamond"/>
                <a:ea typeface="+mn-lt"/>
                <a:cs typeface="+mn-lt"/>
              </a:rPr>
              <a:t>α</a:t>
            </a:r>
            <a:r>
              <a:rPr lang="en-US" sz="1600" dirty="0" err="1">
                <a:latin typeface="Garamond"/>
                <a:ea typeface="+mn-lt"/>
                <a:cs typeface="+mn-lt"/>
              </a:rPr>
              <a:t>νές</a:t>
            </a:r>
            <a:r>
              <a:rPr lang="en-US" sz="1600" dirty="0">
                <a:latin typeface="Garamond"/>
                <a:ea typeface="+mn-lt"/>
                <a:cs typeface="+mn-lt"/>
              </a:rPr>
              <a:t> π</a:t>
            </a:r>
            <a:r>
              <a:rPr lang="en-US" sz="1600" dirty="0" err="1">
                <a:latin typeface="Garamond"/>
                <a:ea typeface="+mn-lt"/>
                <a:cs typeface="+mn-lt"/>
              </a:rPr>
              <a:t>ου</a:t>
            </a:r>
            <a:r>
              <a:rPr lang="en-US" sz="1600" dirty="0">
                <a:latin typeface="Garamond"/>
                <a:ea typeface="+mn-lt"/>
                <a:cs typeface="+mn-lt"/>
              </a:rPr>
              <a:t> </a:t>
            </a:r>
            <a:r>
              <a:rPr lang="en-US" sz="1600" dirty="0" err="1">
                <a:latin typeface="Garamond"/>
                <a:ea typeface="+mn-lt"/>
                <a:cs typeface="+mn-lt"/>
              </a:rPr>
              <a:t>ως</a:t>
            </a:r>
            <a:r>
              <a:rPr lang="en-US" sz="1600" dirty="0">
                <a:latin typeface="Garamond"/>
                <a:ea typeface="+mn-lt"/>
                <a:cs typeface="+mn-lt"/>
              </a:rPr>
              <a:t> </a:t>
            </a:r>
            <a:r>
              <a:rPr lang="en-US" sz="1600" dirty="0" err="1">
                <a:latin typeface="Garamond"/>
                <a:ea typeface="+mn-lt"/>
                <a:cs typeface="+mn-lt"/>
              </a:rPr>
              <a:t>μέσο</a:t>
            </a:r>
            <a:r>
              <a:rPr lang="en-US" sz="1600" dirty="0">
                <a:latin typeface="Garamond"/>
                <a:ea typeface="+mn-lt"/>
                <a:cs typeface="+mn-lt"/>
              </a:rPr>
              <a:t> </a:t>
            </a:r>
            <a:r>
              <a:rPr lang="en-US" sz="1600" dirty="0" err="1">
                <a:latin typeface="Garamond"/>
                <a:ea typeface="+mn-lt"/>
                <a:cs typeface="+mn-lt"/>
              </a:rPr>
              <a:t>γι</a:t>
            </a:r>
            <a:r>
              <a:rPr lang="en-US" sz="1600" dirty="0">
                <a:latin typeface="Garamond"/>
                <a:ea typeface="+mn-lt"/>
                <a:cs typeface="+mn-lt"/>
              </a:rPr>
              <a:t>α </a:t>
            </a:r>
            <a:r>
              <a:rPr lang="en-US" sz="1600" dirty="0" err="1">
                <a:latin typeface="Garamond"/>
                <a:ea typeface="+mn-lt"/>
                <a:cs typeface="+mn-lt"/>
              </a:rPr>
              <a:t>την</a:t>
            </a:r>
            <a:r>
              <a:rPr lang="en-US" sz="1600" dirty="0">
                <a:latin typeface="Garamond"/>
                <a:ea typeface="+mn-lt"/>
                <a:cs typeface="+mn-lt"/>
              </a:rPr>
              <a:t> παρα</a:t>
            </a:r>
            <a:r>
              <a:rPr lang="en-US" sz="1600" dirty="0" err="1">
                <a:latin typeface="Garamond"/>
                <a:ea typeface="+mn-lt"/>
                <a:cs typeface="+mn-lt"/>
              </a:rPr>
              <a:t>γωγή</a:t>
            </a:r>
            <a:r>
              <a:rPr lang="en-US" sz="1600" dirty="0">
                <a:latin typeface="Garamond"/>
                <a:ea typeface="+mn-lt"/>
                <a:cs typeface="+mn-lt"/>
              </a:rPr>
              <a:t> </a:t>
            </a:r>
            <a:r>
              <a:rPr lang="en-US" sz="1600" dirty="0" err="1">
                <a:latin typeface="Garamond"/>
                <a:ea typeface="+mn-lt"/>
                <a:cs typeface="+mn-lt"/>
              </a:rPr>
              <a:t>έργου</a:t>
            </a:r>
            <a:r>
              <a:rPr lang="en-US" sz="1600" dirty="0">
                <a:latin typeface="Garamond"/>
                <a:ea typeface="+mn-lt"/>
                <a:cs typeface="+mn-lt"/>
              </a:rPr>
              <a:t> (</a:t>
            </a:r>
            <a:r>
              <a:rPr lang="en-US" sz="1600" dirty="0" err="1">
                <a:latin typeface="Garamond"/>
                <a:ea typeface="+mn-lt"/>
                <a:cs typeface="+mn-lt"/>
              </a:rPr>
              <a:t>εργ</a:t>
            </a:r>
            <a:r>
              <a:rPr lang="en-US" sz="1600" dirty="0">
                <a:latin typeface="Garamond"/>
                <a:ea typeface="+mn-lt"/>
                <a:cs typeface="+mn-lt"/>
              </a:rPr>
              <a:t>α</a:t>
            </a:r>
            <a:r>
              <a:rPr lang="en-US" sz="1600" dirty="0" err="1">
                <a:latin typeface="Garamond"/>
                <a:ea typeface="+mn-lt"/>
                <a:cs typeface="+mn-lt"/>
              </a:rPr>
              <a:t>ζόμενο</a:t>
            </a:r>
            <a:r>
              <a:rPr lang="en-US" sz="1600" dirty="0">
                <a:latin typeface="Garamond"/>
                <a:ea typeface="+mn-lt"/>
                <a:cs typeface="+mn-lt"/>
              </a:rPr>
              <a:t> </a:t>
            </a:r>
            <a:r>
              <a:rPr lang="en-US" sz="1600" dirty="0" err="1">
                <a:latin typeface="Garamond"/>
                <a:ea typeface="+mn-lt"/>
                <a:cs typeface="+mn-lt"/>
              </a:rPr>
              <a:t>μέσο</a:t>
            </a:r>
            <a:r>
              <a:rPr lang="en-US" sz="1600" dirty="0">
                <a:latin typeface="Garamond"/>
                <a:ea typeface="+mn-lt"/>
                <a:cs typeface="+mn-lt"/>
              </a:rPr>
              <a:t>) </a:t>
            </a:r>
            <a:r>
              <a:rPr lang="en-US" sz="1600" dirty="0" err="1">
                <a:latin typeface="Garamond"/>
                <a:ea typeface="+mn-lt"/>
                <a:cs typeface="+mn-lt"/>
              </a:rPr>
              <a:t>χρησιμο</a:t>
            </a:r>
            <a:r>
              <a:rPr lang="en-US" sz="1600" dirty="0">
                <a:latin typeface="Garamond"/>
                <a:ea typeface="+mn-lt"/>
                <a:cs typeface="+mn-lt"/>
              </a:rPr>
              <a:t>π</a:t>
            </a:r>
            <a:r>
              <a:rPr lang="en-US" sz="1600" dirty="0" err="1">
                <a:latin typeface="Garamond"/>
                <a:ea typeface="+mn-lt"/>
                <a:cs typeface="+mn-lt"/>
              </a:rPr>
              <a:t>οιούν</a:t>
            </a:r>
            <a:r>
              <a:rPr lang="en-US" sz="1600" dirty="0">
                <a:latin typeface="Garamond"/>
                <a:ea typeface="+mn-lt"/>
                <a:cs typeface="+mn-lt"/>
              </a:rPr>
              <a:t> </a:t>
            </a:r>
            <a:r>
              <a:rPr lang="en-US" sz="1600" dirty="0" err="1">
                <a:latin typeface="Garamond"/>
                <a:ea typeface="+mn-lt"/>
                <a:cs typeface="+mn-lt"/>
              </a:rPr>
              <a:t>την</a:t>
            </a:r>
            <a:r>
              <a:rPr lang="en-US" sz="1600" dirty="0">
                <a:latin typeface="Garamond"/>
                <a:ea typeface="+mn-lt"/>
                <a:cs typeface="+mn-lt"/>
              </a:rPr>
              <a:t> κα</a:t>
            </a:r>
            <a:r>
              <a:rPr lang="en-US" sz="1600" dirty="0" err="1">
                <a:latin typeface="Garamond"/>
                <a:ea typeface="+mn-lt"/>
                <a:cs typeface="+mn-lt"/>
              </a:rPr>
              <a:t>ύση</a:t>
            </a:r>
            <a:r>
              <a:rPr lang="en-US" sz="1600" dirty="0">
                <a:latin typeface="Garamond"/>
                <a:ea typeface="+mn-lt"/>
                <a:cs typeface="+mn-lt"/>
              </a:rPr>
              <a:t> </a:t>
            </a:r>
            <a:r>
              <a:rPr lang="en-US" sz="1600" dirty="0" err="1">
                <a:latin typeface="Garamond"/>
                <a:ea typeface="+mn-lt"/>
                <a:cs typeface="+mn-lt"/>
              </a:rPr>
              <a:t>του</a:t>
            </a:r>
            <a:r>
              <a:rPr lang="en-US" sz="1600" dirty="0">
                <a:latin typeface="Garamond"/>
                <a:ea typeface="+mn-lt"/>
                <a:cs typeface="+mn-lt"/>
              </a:rPr>
              <a:t> κα</a:t>
            </a:r>
            <a:r>
              <a:rPr lang="en-US" sz="1600" dirty="0" err="1">
                <a:latin typeface="Garamond"/>
                <a:ea typeface="+mn-lt"/>
                <a:cs typeface="+mn-lt"/>
              </a:rPr>
              <a:t>υσίμου</a:t>
            </a:r>
            <a:r>
              <a:rPr lang="en-US" sz="1600" dirty="0">
                <a:latin typeface="Garamond"/>
                <a:ea typeface="+mn-lt"/>
                <a:cs typeface="+mn-lt"/>
              </a:rPr>
              <a:t> </a:t>
            </a:r>
            <a:r>
              <a:rPr lang="en-US" sz="1600" dirty="0" err="1">
                <a:latin typeface="Garamond"/>
                <a:ea typeface="+mn-lt"/>
                <a:cs typeface="+mn-lt"/>
              </a:rPr>
              <a:t>στο</a:t>
            </a:r>
            <a:r>
              <a:rPr lang="en-US" sz="1600" dirty="0">
                <a:latin typeface="Garamond"/>
                <a:ea typeface="+mn-lt"/>
                <a:cs typeface="+mn-lt"/>
              </a:rPr>
              <a:t> </a:t>
            </a:r>
            <a:r>
              <a:rPr lang="en-US" sz="1600" dirty="0" err="1">
                <a:latin typeface="Garamond"/>
                <a:ea typeface="+mn-lt"/>
                <a:cs typeface="+mn-lt"/>
              </a:rPr>
              <a:t>εσωτερικό</a:t>
            </a:r>
            <a:r>
              <a:rPr lang="en-US" sz="1600" dirty="0">
                <a:latin typeface="Garamond"/>
                <a:ea typeface="+mn-lt"/>
                <a:cs typeface="+mn-lt"/>
              </a:rPr>
              <a:t> </a:t>
            </a:r>
            <a:r>
              <a:rPr lang="en-US" sz="1600" dirty="0" err="1">
                <a:latin typeface="Garamond"/>
                <a:ea typeface="+mn-lt"/>
                <a:cs typeface="+mn-lt"/>
              </a:rPr>
              <a:t>του</a:t>
            </a:r>
            <a:r>
              <a:rPr lang="en-US" sz="1600" dirty="0">
                <a:latin typeface="Garamond"/>
                <a:ea typeface="+mn-lt"/>
                <a:cs typeface="+mn-lt"/>
              </a:rPr>
              <a:t> </a:t>
            </a:r>
            <a:r>
              <a:rPr lang="en-US" sz="1600" dirty="0" err="1">
                <a:latin typeface="Garamond"/>
                <a:ea typeface="+mn-lt"/>
                <a:cs typeface="+mn-lt"/>
              </a:rPr>
              <a:t>κινητήρ</a:t>
            </a:r>
            <a:r>
              <a:rPr lang="en-US" sz="1600" dirty="0">
                <a:latin typeface="Garamond"/>
                <a:ea typeface="+mn-lt"/>
                <a:cs typeface="+mn-lt"/>
              </a:rPr>
              <a:t>α και </a:t>
            </a:r>
            <a:r>
              <a:rPr lang="en-US" sz="1600" dirty="0" err="1">
                <a:latin typeface="Garamond"/>
                <a:ea typeface="+mn-lt"/>
                <a:cs typeface="+mn-lt"/>
              </a:rPr>
              <a:t>το</a:t>
            </a:r>
            <a:r>
              <a:rPr lang="en-US" sz="1600" dirty="0">
                <a:latin typeface="Garamond"/>
                <a:ea typeface="+mn-lt"/>
                <a:cs typeface="+mn-lt"/>
              </a:rPr>
              <a:t> </a:t>
            </a:r>
            <a:r>
              <a:rPr lang="en-US" sz="1600" dirty="0" err="1">
                <a:latin typeface="Garamond"/>
                <a:ea typeface="+mn-lt"/>
                <a:cs typeface="+mn-lt"/>
              </a:rPr>
              <a:t>έργο</a:t>
            </a:r>
            <a:r>
              <a:rPr lang="en-US" sz="1600" dirty="0">
                <a:latin typeface="Garamond"/>
                <a:ea typeface="+mn-lt"/>
                <a:cs typeface="+mn-lt"/>
              </a:rPr>
              <a:t> πα</a:t>
            </a:r>
            <a:r>
              <a:rPr lang="en-US" sz="1600" dirty="0" err="1">
                <a:latin typeface="Garamond"/>
                <a:ea typeface="+mn-lt"/>
                <a:cs typeface="+mn-lt"/>
              </a:rPr>
              <a:t>ράγετ</a:t>
            </a:r>
            <a:r>
              <a:rPr lang="en-US" sz="1600" dirty="0">
                <a:latin typeface="Garamond"/>
                <a:ea typeface="+mn-lt"/>
                <a:cs typeface="+mn-lt"/>
              </a:rPr>
              <a:t>αι από τα π</a:t>
            </a:r>
            <a:r>
              <a:rPr lang="en-US" sz="1600" dirty="0" err="1">
                <a:latin typeface="Garamond"/>
                <a:ea typeface="+mn-lt"/>
                <a:cs typeface="+mn-lt"/>
              </a:rPr>
              <a:t>ροκύ</a:t>
            </a:r>
            <a:r>
              <a:rPr lang="en-US" sz="1600" dirty="0">
                <a:latin typeface="Garamond"/>
                <a:ea typeface="+mn-lt"/>
                <a:cs typeface="+mn-lt"/>
              </a:rPr>
              <a:t>π</a:t>
            </a:r>
            <a:r>
              <a:rPr lang="en-US" sz="1600" dirty="0" err="1">
                <a:latin typeface="Garamond"/>
                <a:ea typeface="+mn-lt"/>
                <a:cs typeface="+mn-lt"/>
              </a:rPr>
              <a:t>τοντ</a:t>
            </a:r>
            <a:r>
              <a:rPr lang="en-US" sz="1600" dirty="0">
                <a:latin typeface="Garamond"/>
                <a:ea typeface="+mn-lt"/>
                <a:cs typeface="+mn-lt"/>
              </a:rPr>
              <a:t>α κα</a:t>
            </a:r>
            <a:r>
              <a:rPr lang="en-US" sz="1600" dirty="0" err="1">
                <a:latin typeface="Garamond"/>
                <a:ea typeface="+mn-lt"/>
                <a:cs typeface="+mn-lt"/>
              </a:rPr>
              <a:t>υσ</a:t>
            </a:r>
            <a:r>
              <a:rPr lang="en-US" sz="1600" dirty="0">
                <a:latin typeface="Garamond"/>
                <a:ea typeface="+mn-lt"/>
                <a:cs typeface="+mn-lt"/>
              </a:rPr>
              <a:t>α</a:t>
            </a:r>
            <a:r>
              <a:rPr lang="en-US" sz="1600" dirty="0" err="1">
                <a:latin typeface="Garamond"/>
                <a:ea typeface="+mn-lt"/>
                <a:cs typeface="+mn-lt"/>
              </a:rPr>
              <a:t>έρι</a:t>
            </a:r>
            <a:r>
              <a:rPr lang="en-US" sz="1600" dirty="0">
                <a:latin typeface="Garamond"/>
                <a:ea typeface="+mn-lt"/>
                <a:cs typeface="+mn-lt"/>
              </a:rPr>
              <a:t>α, π</a:t>
            </a:r>
            <a:r>
              <a:rPr lang="en-US" sz="1600" dirty="0" err="1">
                <a:latin typeface="Garamond"/>
                <a:ea typeface="+mn-lt"/>
                <a:cs typeface="+mn-lt"/>
              </a:rPr>
              <a:t>ου</a:t>
            </a:r>
            <a:r>
              <a:rPr lang="en-US" sz="1600" dirty="0">
                <a:latin typeface="Garamond"/>
                <a:ea typeface="+mn-lt"/>
                <a:cs typeface="+mn-lt"/>
              </a:rPr>
              <a:t> </a:t>
            </a:r>
            <a:r>
              <a:rPr lang="en-US" sz="1600" dirty="0" err="1">
                <a:latin typeface="Garamond"/>
                <a:ea typeface="+mn-lt"/>
                <a:cs typeface="+mn-lt"/>
              </a:rPr>
              <a:t>έχουν</a:t>
            </a:r>
            <a:r>
              <a:rPr lang="en-US" sz="1600" dirty="0">
                <a:latin typeface="Garamond"/>
                <a:ea typeface="+mn-lt"/>
                <a:cs typeface="+mn-lt"/>
              </a:rPr>
              <a:t> </a:t>
            </a:r>
            <a:r>
              <a:rPr lang="en-US" sz="1600" dirty="0" err="1">
                <a:latin typeface="Garamond"/>
                <a:ea typeface="+mn-lt"/>
                <a:cs typeface="+mn-lt"/>
              </a:rPr>
              <a:t>υψηλή</a:t>
            </a:r>
            <a:r>
              <a:rPr lang="en-US" sz="1600" dirty="0">
                <a:latin typeface="Garamond"/>
                <a:ea typeface="+mn-lt"/>
                <a:cs typeface="+mn-lt"/>
              </a:rPr>
              <a:t> </a:t>
            </a:r>
            <a:r>
              <a:rPr lang="en-US" sz="1600" dirty="0" err="1">
                <a:latin typeface="Garamond"/>
                <a:ea typeface="+mn-lt"/>
                <a:cs typeface="+mn-lt"/>
              </a:rPr>
              <a:t>θερμοκρ</a:t>
            </a:r>
            <a:r>
              <a:rPr lang="en-US" sz="1600" dirty="0">
                <a:latin typeface="Garamond"/>
                <a:ea typeface="+mn-lt"/>
                <a:cs typeface="+mn-lt"/>
              </a:rPr>
              <a:t>α</a:t>
            </a:r>
            <a:r>
              <a:rPr lang="en-US" sz="1600" dirty="0" err="1">
                <a:latin typeface="Garamond"/>
                <a:ea typeface="+mn-lt"/>
                <a:cs typeface="+mn-lt"/>
              </a:rPr>
              <a:t>σί</a:t>
            </a:r>
            <a:r>
              <a:rPr lang="en-US" sz="1600" dirty="0">
                <a:latin typeface="Garamond"/>
                <a:ea typeface="+mn-lt"/>
                <a:cs typeface="+mn-lt"/>
              </a:rPr>
              <a:t>α και π</a:t>
            </a:r>
            <a:r>
              <a:rPr lang="en-US" sz="1600" dirty="0" err="1">
                <a:latin typeface="Garamond"/>
                <a:ea typeface="+mn-lt"/>
                <a:cs typeface="+mn-lt"/>
              </a:rPr>
              <a:t>ίεση</a:t>
            </a:r>
            <a:r>
              <a:rPr lang="en-US" sz="1600" dirty="0">
                <a:latin typeface="Garamond"/>
                <a:ea typeface="+mn-lt"/>
                <a:cs typeface="+mn-lt"/>
              </a:rPr>
              <a:t>, όπ</a:t>
            </a:r>
            <a:r>
              <a:rPr lang="en-US" sz="1600" dirty="0" err="1">
                <a:latin typeface="Garamond"/>
                <a:ea typeface="+mn-lt"/>
                <a:cs typeface="+mn-lt"/>
              </a:rPr>
              <a:t>ως</a:t>
            </a:r>
            <a:r>
              <a:rPr lang="en-US" sz="1600" dirty="0">
                <a:latin typeface="Garamond"/>
                <a:ea typeface="+mn-lt"/>
                <a:cs typeface="+mn-lt"/>
              </a:rPr>
              <a:t> </a:t>
            </a:r>
            <a:r>
              <a:rPr lang="en-US" sz="1600" dirty="0" err="1">
                <a:latin typeface="Garamond"/>
                <a:ea typeface="+mn-lt"/>
                <a:cs typeface="+mn-lt"/>
              </a:rPr>
              <a:t>συμ</a:t>
            </a:r>
            <a:r>
              <a:rPr lang="en-US" sz="1600" dirty="0">
                <a:latin typeface="Garamond"/>
                <a:ea typeface="+mn-lt"/>
                <a:cs typeface="+mn-lt"/>
              </a:rPr>
              <a:t>βα</a:t>
            </a:r>
            <a:r>
              <a:rPr lang="en-US" sz="1600" dirty="0" err="1">
                <a:latin typeface="Garamond"/>
                <a:ea typeface="+mn-lt"/>
                <a:cs typeface="+mn-lt"/>
              </a:rPr>
              <a:t>ίνει</a:t>
            </a:r>
            <a:r>
              <a:rPr lang="en-US" sz="1600" dirty="0">
                <a:latin typeface="Garamond"/>
                <a:ea typeface="+mn-lt"/>
                <a:cs typeface="+mn-lt"/>
              </a:rPr>
              <a:t> </a:t>
            </a:r>
            <a:r>
              <a:rPr lang="en-US" sz="1600" dirty="0" err="1">
                <a:latin typeface="Garamond"/>
                <a:ea typeface="+mn-lt"/>
                <a:cs typeface="+mn-lt"/>
              </a:rPr>
              <a:t>στους</a:t>
            </a:r>
            <a:r>
              <a:rPr lang="en-US" sz="1600" dirty="0">
                <a:latin typeface="Garamond"/>
                <a:ea typeface="+mn-lt"/>
                <a:cs typeface="+mn-lt"/>
              </a:rPr>
              <a:t> </a:t>
            </a:r>
            <a:r>
              <a:rPr lang="en-US" sz="1600" dirty="0" err="1">
                <a:latin typeface="Garamond"/>
                <a:ea typeface="+mn-lt"/>
                <a:cs typeface="+mn-lt"/>
              </a:rPr>
              <a:t>κινητήρες</a:t>
            </a:r>
            <a:r>
              <a:rPr lang="en-US" sz="1600" dirty="0">
                <a:latin typeface="Garamond"/>
                <a:ea typeface="+mn-lt"/>
                <a:cs typeface="+mn-lt"/>
              </a:rPr>
              <a:t> β</a:t>
            </a:r>
            <a:r>
              <a:rPr lang="en-US" sz="1600" dirty="0" err="1">
                <a:latin typeface="Garamond"/>
                <a:ea typeface="+mn-lt"/>
                <a:cs typeface="+mn-lt"/>
              </a:rPr>
              <a:t>ενζίνης</a:t>
            </a:r>
            <a:r>
              <a:rPr lang="en-US" sz="1600" dirty="0">
                <a:latin typeface="Garamond"/>
                <a:ea typeface="+mn-lt"/>
                <a:cs typeface="+mn-lt"/>
              </a:rPr>
              <a:t> και π</a:t>
            </a:r>
            <a:r>
              <a:rPr lang="en-US" sz="1600" dirty="0" err="1">
                <a:latin typeface="Garamond"/>
                <a:ea typeface="+mn-lt"/>
                <a:cs typeface="+mn-lt"/>
              </a:rPr>
              <a:t>ετρελ</a:t>
            </a:r>
            <a:r>
              <a:rPr lang="en-US" sz="1600" dirty="0">
                <a:latin typeface="Garamond"/>
                <a:ea typeface="+mn-lt"/>
                <a:cs typeface="+mn-lt"/>
              </a:rPr>
              <a:t>α</a:t>
            </a:r>
            <a:r>
              <a:rPr lang="en-US" sz="1600" dirty="0" err="1">
                <a:latin typeface="Garamond"/>
                <a:ea typeface="+mn-lt"/>
                <a:cs typeface="+mn-lt"/>
              </a:rPr>
              <a:t>ίου</a:t>
            </a:r>
            <a:r>
              <a:rPr lang="en-US" sz="1600" dirty="0">
                <a:latin typeface="Garamond"/>
                <a:ea typeface="+mn-lt"/>
                <a:cs typeface="+mn-lt"/>
              </a:rPr>
              <a:t> </a:t>
            </a:r>
            <a:r>
              <a:rPr lang="en-US" sz="1600" dirty="0" err="1">
                <a:latin typeface="Garamond"/>
                <a:ea typeface="+mn-lt"/>
                <a:cs typeface="+mn-lt"/>
              </a:rPr>
              <a:t>των</a:t>
            </a:r>
            <a:r>
              <a:rPr lang="en-US" sz="1600" dirty="0">
                <a:latin typeface="Garamond"/>
                <a:ea typeface="+mn-lt"/>
                <a:cs typeface="+mn-lt"/>
              </a:rPr>
              <a:t> α</a:t>
            </a:r>
            <a:r>
              <a:rPr lang="en-US" sz="1600" dirty="0" err="1">
                <a:latin typeface="Garamond"/>
                <a:ea typeface="+mn-lt"/>
                <a:cs typeface="+mn-lt"/>
              </a:rPr>
              <a:t>υτοκινήτων.Εξωτερικής</a:t>
            </a:r>
            <a:r>
              <a:rPr lang="en-US" sz="1600" dirty="0">
                <a:latin typeface="Garamond"/>
                <a:ea typeface="+mn-lt"/>
                <a:cs typeface="+mn-lt"/>
              </a:rPr>
              <a:t> κα</a:t>
            </a:r>
            <a:r>
              <a:rPr lang="en-US" sz="1600" dirty="0" err="1">
                <a:latin typeface="Garamond"/>
                <a:ea typeface="+mn-lt"/>
                <a:cs typeface="+mn-lt"/>
              </a:rPr>
              <a:t>ύσεως</a:t>
            </a:r>
            <a:r>
              <a:rPr lang="en-US" sz="1600" dirty="0">
                <a:latin typeface="Garamond"/>
                <a:ea typeface="+mn-lt"/>
                <a:cs typeface="+mn-lt"/>
              </a:rPr>
              <a:t> </a:t>
            </a:r>
            <a:r>
              <a:rPr lang="en-US" sz="1600" dirty="0" err="1">
                <a:latin typeface="Garamond"/>
                <a:ea typeface="+mn-lt"/>
                <a:cs typeface="+mn-lt"/>
              </a:rPr>
              <a:t>ονομάζοντ</a:t>
            </a:r>
            <a:r>
              <a:rPr lang="en-US" sz="1600" dirty="0">
                <a:latin typeface="Garamond"/>
                <a:ea typeface="+mn-lt"/>
                <a:cs typeface="+mn-lt"/>
              </a:rPr>
              <a:t>αι </a:t>
            </a:r>
            <a:r>
              <a:rPr lang="en-US" sz="1600" dirty="0" err="1">
                <a:latin typeface="Garamond"/>
                <a:ea typeface="+mn-lt"/>
                <a:cs typeface="+mn-lt"/>
              </a:rPr>
              <a:t>οι</a:t>
            </a:r>
            <a:r>
              <a:rPr lang="en-US" sz="1600" dirty="0">
                <a:latin typeface="Garamond"/>
                <a:ea typeface="+mn-lt"/>
                <a:cs typeface="+mn-lt"/>
              </a:rPr>
              <a:t> </a:t>
            </a:r>
            <a:r>
              <a:rPr lang="en-US" sz="1600" dirty="0" err="1">
                <a:latin typeface="Garamond"/>
                <a:ea typeface="+mn-lt"/>
                <a:cs typeface="+mn-lt"/>
              </a:rPr>
              <a:t>μηχ</a:t>
            </a:r>
            <a:r>
              <a:rPr lang="en-US" sz="1600" dirty="0">
                <a:latin typeface="Garamond"/>
                <a:ea typeface="+mn-lt"/>
                <a:cs typeface="+mn-lt"/>
              </a:rPr>
              <a:t>α</a:t>
            </a:r>
            <a:r>
              <a:rPr lang="en-US" sz="1600" dirty="0" err="1">
                <a:latin typeface="Garamond"/>
                <a:ea typeface="+mn-lt"/>
                <a:cs typeface="+mn-lt"/>
              </a:rPr>
              <a:t>νές</a:t>
            </a:r>
            <a:r>
              <a:rPr lang="en-US" sz="1600" dirty="0">
                <a:latin typeface="Garamond"/>
                <a:ea typeface="+mn-lt"/>
                <a:cs typeface="+mn-lt"/>
              </a:rPr>
              <a:t> όπ</a:t>
            </a:r>
            <a:r>
              <a:rPr lang="en-US" sz="1600" dirty="0" err="1">
                <a:latin typeface="Garamond"/>
                <a:ea typeface="+mn-lt"/>
                <a:cs typeface="+mn-lt"/>
              </a:rPr>
              <a:t>ου</a:t>
            </a:r>
            <a:r>
              <a:rPr lang="en-US" sz="1600" dirty="0">
                <a:latin typeface="Garamond"/>
                <a:ea typeface="+mn-lt"/>
                <a:cs typeface="+mn-lt"/>
              </a:rPr>
              <a:t> η κα</a:t>
            </a:r>
            <a:r>
              <a:rPr lang="en-US" sz="1600" dirty="0" err="1">
                <a:latin typeface="Garamond"/>
                <a:ea typeface="+mn-lt"/>
                <a:cs typeface="+mn-lt"/>
              </a:rPr>
              <a:t>ύση</a:t>
            </a:r>
            <a:r>
              <a:rPr lang="en-US" sz="1600" dirty="0">
                <a:latin typeface="Garamond"/>
                <a:ea typeface="+mn-lt"/>
                <a:cs typeface="+mn-lt"/>
              </a:rPr>
              <a:t> </a:t>
            </a:r>
            <a:r>
              <a:rPr lang="en-US" sz="1600" dirty="0" err="1">
                <a:latin typeface="Garamond"/>
                <a:ea typeface="+mn-lt"/>
                <a:cs typeface="+mn-lt"/>
              </a:rPr>
              <a:t>δεν</a:t>
            </a:r>
            <a:r>
              <a:rPr lang="en-US" sz="1600" dirty="0">
                <a:latin typeface="Garamond"/>
                <a:ea typeface="+mn-lt"/>
                <a:cs typeface="+mn-lt"/>
              </a:rPr>
              <a:t> λαμβ</a:t>
            </a:r>
            <a:r>
              <a:rPr lang="en-US" sz="1600" dirty="0" err="1">
                <a:latin typeface="Garamond"/>
                <a:ea typeface="+mn-lt"/>
                <a:cs typeface="+mn-lt"/>
              </a:rPr>
              <a:t>άνει</a:t>
            </a:r>
            <a:r>
              <a:rPr lang="en-US" sz="1600" dirty="0">
                <a:latin typeface="Garamond"/>
                <a:ea typeface="+mn-lt"/>
                <a:cs typeface="+mn-lt"/>
              </a:rPr>
              <a:t> </a:t>
            </a:r>
            <a:r>
              <a:rPr lang="en-US" sz="1600" dirty="0" err="1">
                <a:latin typeface="Garamond"/>
                <a:ea typeface="+mn-lt"/>
                <a:cs typeface="+mn-lt"/>
              </a:rPr>
              <a:t>χώρ</a:t>
            </a:r>
            <a:r>
              <a:rPr lang="en-US" sz="1600" dirty="0">
                <a:latin typeface="Garamond"/>
                <a:ea typeface="+mn-lt"/>
                <a:cs typeface="+mn-lt"/>
              </a:rPr>
              <a:t>α </a:t>
            </a:r>
            <a:r>
              <a:rPr lang="en-US" sz="1600" dirty="0" err="1">
                <a:latin typeface="Garamond"/>
                <a:ea typeface="+mn-lt"/>
                <a:cs typeface="+mn-lt"/>
              </a:rPr>
              <a:t>στο</a:t>
            </a:r>
            <a:r>
              <a:rPr lang="en-US" sz="1600" dirty="0">
                <a:latin typeface="Garamond"/>
                <a:ea typeface="+mn-lt"/>
                <a:cs typeface="+mn-lt"/>
              </a:rPr>
              <a:t> </a:t>
            </a:r>
            <a:r>
              <a:rPr lang="en-US" sz="1600" dirty="0" err="1">
                <a:latin typeface="Garamond"/>
                <a:ea typeface="+mn-lt"/>
                <a:cs typeface="+mn-lt"/>
              </a:rPr>
              <a:t>χώρο</a:t>
            </a:r>
            <a:r>
              <a:rPr lang="en-US" sz="1600" dirty="0">
                <a:latin typeface="Garamond"/>
                <a:ea typeface="+mn-lt"/>
                <a:cs typeface="+mn-lt"/>
              </a:rPr>
              <a:t> παρα</a:t>
            </a:r>
            <a:r>
              <a:rPr lang="en-US" sz="1600" dirty="0" err="1">
                <a:latin typeface="Garamond"/>
                <a:ea typeface="+mn-lt"/>
                <a:cs typeface="+mn-lt"/>
              </a:rPr>
              <a:t>γωγής</a:t>
            </a:r>
            <a:r>
              <a:rPr lang="en-US" sz="1600" dirty="0">
                <a:latin typeface="Garamond"/>
                <a:ea typeface="+mn-lt"/>
                <a:cs typeface="+mn-lt"/>
              </a:rPr>
              <a:t> </a:t>
            </a:r>
            <a:r>
              <a:rPr lang="en-US" sz="1600" dirty="0" err="1">
                <a:latin typeface="Garamond"/>
                <a:ea typeface="+mn-lt"/>
                <a:cs typeface="+mn-lt"/>
              </a:rPr>
              <a:t>έργου</a:t>
            </a:r>
            <a:r>
              <a:rPr lang="en-US" sz="1600" dirty="0">
                <a:latin typeface="Garamond"/>
                <a:ea typeface="+mn-lt"/>
                <a:cs typeface="+mn-lt"/>
              </a:rPr>
              <a:t>, α</a:t>
            </a:r>
            <a:r>
              <a:rPr lang="en-US" sz="1600" dirty="0" err="1">
                <a:latin typeface="Garamond"/>
                <a:ea typeface="+mn-lt"/>
                <a:cs typeface="+mn-lt"/>
              </a:rPr>
              <a:t>λλά</a:t>
            </a:r>
            <a:r>
              <a:rPr lang="en-US" sz="1600" dirty="0">
                <a:latin typeface="Garamond"/>
                <a:ea typeface="+mn-lt"/>
                <a:cs typeface="+mn-lt"/>
              </a:rPr>
              <a:t> </a:t>
            </a:r>
            <a:r>
              <a:rPr lang="en-US" sz="1600" dirty="0" err="1">
                <a:latin typeface="Garamond"/>
                <a:ea typeface="+mn-lt"/>
                <a:cs typeface="+mn-lt"/>
              </a:rPr>
              <a:t>έξω</a:t>
            </a:r>
            <a:r>
              <a:rPr lang="en-US" sz="1600" dirty="0">
                <a:latin typeface="Garamond"/>
                <a:ea typeface="+mn-lt"/>
                <a:cs typeface="+mn-lt"/>
              </a:rPr>
              <a:t> από α</a:t>
            </a:r>
            <a:r>
              <a:rPr lang="en-US" sz="1600" dirty="0" err="1">
                <a:latin typeface="Garamond"/>
                <a:ea typeface="+mn-lt"/>
                <a:cs typeface="+mn-lt"/>
              </a:rPr>
              <a:t>υτόν</a:t>
            </a:r>
            <a:r>
              <a:rPr lang="en-US" sz="1600" dirty="0">
                <a:latin typeface="Garamond"/>
                <a:ea typeface="+mn-lt"/>
                <a:cs typeface="+mn-lt"/>
              </a:rPr>
              <a:t> και </a:t>
            </a:r>
            <a:r>
              <a:rPr lang="en-US" sz="1600" dirty="0" err="1">
                <a:latin typeface="Garamond"/>
                <a:ea typeface="+mn-lt"/>
                <a:cs typeface="+mn-lt"/>
              </a:rPr>
              <a:t>στις</a:t>
            </a:r>
            <a:r>
              <a:rPr lang="en-US" sz="1600" dirty="0">
                <a:latin typeface="Garamond"/>
                <a:ea typeface="+mn-lt"/>
                <a:cs typeface="+mn-lt"/>
              </a:rPr>
              <a:t> οπ</a:t>
            </a:r>
            <a:r>
              <a:rPr lang="en-US" sz="1600" dirty="0" err="1">
                <a:latin typeface="Garamond"/>
                <a:ea typeface="+mn-lt"/>
                <a:cs typeface="+mn-lt"/>
              </a:rPr>
              <a:t>οίες</a:t>
            </a:r>
            <a:r>
              <a:rPr lang="en-US" sz="1600" dirty="0">
                <a:latin typeface="Garamond"/>
                <a:ea typeface="+mn-lt"/>
                <a:cs typeface="+mn-lt"/>
              </a:rPr>
              <a:t> </a:t>
            </a:r>
            <a:r>
              <a:rPr lang="en-US" sz="1600" dirty="0" err="1">
                <a:latin typeface="Garamond"/>
                <a:ea typeface="+mn-lt"/>
                <a:cs typeface="+mn-lt"/>
              </a:rPr>
              <a:t>το</a:t>
            </a:r>
            <a:r>
              <a:rPr lang="en-US" sz="1600" dirty="0">
                <a:latin typeface="Garamond"/>
                <a:ea typeface="+mn-lt"/>
                <a:cs typeface="+mn-lt"/>
              </a:rPr>
              <a:t> </a:t>
            </a:r>
            <a:r>
              <a:rPr lang="en-US" sz="1600" dirty="0" err="1">
                <a:latin typeface="Garamond"/>
                <a:ea typeface="+mn-lt"/>
                <a:cs typeface="+mn-lt"/>
              </a:rPr>
              <a:t>μέσο</a:t>
            </a:r>
            <a:r>
              <a:rPr lang="en-US" sz="1600" dirty="0">
                <a:latin typeface="Garamond"/>
                <a:ea typeface="+mn-lt"/>
                <a:cs typeface="+mn-lt"/>
              </a:rPr>
              <a:t> παρα</a:t>
            </a:r>
            <a:r>
              <a:rPr lang="en-US" sz="1600" dirty="0" err="1">
                <a:latin typeface="Garamond"/>
                <a:ea typeface="+mn-lt"/>
                <a:cs typeface="+mn-lt"/>
              </a:rPr>
              <a:t>γωγής</a:t>
            </a:r>
            <a:r>
              <a:rPr lang="en-US" sz="1600" dirty="0">
                <a:latin typeface="Garamond"/>
                <a:ea typeface="+mn-lt"/>
                <a:cs typeface="+mn-lt"/>
              </a:rPr>
              <a:t> </a:t>
            </a:r>
            <a:r>
              <a:rPr lang="en-US" sz="1600" dirty="0" err="1">
                <a:latin typeface="Garamond"/>
                <a:ea typeface="+mn-lt"/>
                <a:cs typeface="+mn-lt"/>
              </a:rPr>
              <a:t>έργου</a:t>
            </a:r>
            <a:r>
              <a:rPr lang="en-US" sz="1600" dirty="0">
                <a:latin typeface="Garamond"/>
                <a:ea typeface="+mn-lt"/>
                <a:cs typeface="+mn-lt"/>
              </a:rPr>
              <a:t> </a:t>
            </a:r>
            <a:r>
              <a:rPr lang="en-US" sz="1600" dirty="0" err="1">
                <a:latin typeface="Garamond"/>
                <a:ea typeface="+mn-lt"/>
                <a:cs typeface="+mn-lt"/>
              </a:rPr>
              <a:t>δεν</a:t>
            </a:r>
            <a:r>
              <a:rPr lang="en-US" sz="1600" dirty="0">
                <a:latin typeface="Garamond"/>
                <a:ea typeface="+mn-lt"/>
                <a:cs typeface="+mn-lt"/>
              </a:rPr>
              <a:t> </a:t>
            </a:r>
            <a:r>
              <a:rPr lang="en-US" sz="1600" dirty="0" err="1">
                <a:latin typeface="Garamond"/>
                <a:ea typeface="+mn-lt"/>
                <a:cs typeface="+mn-lt"/>
              </a:rPr>
              <a:t>είν</a:t>
            </a:r>
            <a:r>
              <a:rPr lang="en-US" sz="1600" dirty="0">
                <a:latin typeface="Garamond"/>
                <a:ea typeface="+mn-lt"/>
                <a:cs typeface="+mn-lt"/>
              </a:rPr>
              <a:t>αι </a:t>
            </a:r>
            <a:r>
              <a:rPr lang="en-US" sz="1600" dirty="0" err="1">
                <a:latin typeface="Garamond"/>
                <a:ea typeface="+mn-lt"/>
                <a:cs typeface="+mn-lt"/>
              </a:rPr>
              <a:t>το</a:t>
            </a:r>
            <a:r>
              <a:rPr lang="en-US" sz="1600" dirty="0">
                <a:latin typeface="Garamond"/>
                <a:ea typeface="+mn-lt"/>
                <a:cs typeface="+mn-lt"/>
              </a:rPr>
              <a:t> κα</a:t>
            </a:r>
            <a:r>
              <a:rPr lang="en-US" sz="1600" dirty="0" err="1">
                <a:latin typeface="Garamond"/>
                <a:ea typeface="+mn-lt"/>
                <a:cs typeface="+mn-lt"/>
              </a:rPr>
              <a:t>υσ</a:t>
            </a:r>
            <a:r>
              <a:rPr lang="en-US" sz="1600" dirty="0">
                <a:latin typeface="Garamond"/>
                <a:ea typeface="+mn-lt"/>
                <a:cs typeface="+mn-lt"/>
              </a:rPr>
              <a:t>α</a:t>
            </a:r>
            <a:r>
              <a:rPr lang="en-US" sz="1600" dirty="0" err="1">
                <a:latin typeface="Garamond"/>
                <a:ea typeface="+mn-lt"/>
                <a:cs typeface="+mn-lt"/>
              </a:rPr>
              <a:t>έριο</a:t>
            </a:r>
            <a:r>
              <a:rPr lang="en-US" sz="1600" dirty="0">
                <a:latin typeface="Garamond"/>
                <a:ea typeface="+mn-lt"/>
                <a:cs typeface="+mn-lt"/>
              </a:rPr>
              <a:t>, α</a:t>
            </a:r>
            <a:r>
              <a:rPr lang="en-US" sz="1600" dirty="0" err="1">
                <a:latin typeface="Garamond"/>
                <a:ea typeface="+mn-lt"/>
                <a:cs typeface="+mn-lt"/>
              </a:rPr>
              <a:t>λλά</a:t>
            </a:r>
            <a:r>
              <a:rPr lang="en-US" sz="1600" dirty="0">
                <a:latin typeface="Garamond"/>
                <a:ea typeface="+mn-lt"/>
                <a:cs typeface="+mn-lt"/>
              </a:rPr>
              <a:t> </a:t>
            </a:r>
            <a:r>
              <a:rPr lang="en-US" sz="1600" dirty="0" err="1">
                <a:latin typeface="Garamond"/>
                <a:ea typeface="+mn-lt"/>
                <a:cs typeface="+mn-lt"/>
              </a:rPr>
              <a:t>κά</a:t>
            </a:r>
            <a:r>
              <a:rPr lang="en-US" sz="1600" dirty="0">
                <a:latin typeface="Garamond"/>
                <a:ea typeface="+mn-lt"/>
                <a:cs typeface="+mn-lt"/>
              </a:rPr>
              <a:t>π</a:t>
            </a:r>
            <a:r>
              <a:rPr lang="en-US" sz="1600" dirty="0" err="1">
                <a:latin typeface="Garamond"/>
                <a:ea typeface="+mn-lt"/>
                <a:cs typeface="+mn-lt"/>
              </a:rPr>
              <a:t>οιο</a:t>
            </a:r>
            <a:r>
              <a:rPr lang="en-US" sz="1600" dirty="0">
                <a:latin typeface="Garamond"/>
                <a:ea typeface="+mn-lt"/>
                <a:cs typeface="+mn-lt"/>
              </a:rPr>
              <a:t> </a:t>
            </a:r>
            <a:r>
              <a:rPr lang="en-US" sz="1600" dirty="0" err="1">
                <a:latin typeface="Garamond"/>
                <a:ea typeface="+mn-lt"/>
                <a:cs typeface="+mn-lt"/>
              </a:rPr>
              <a:t>άλλο</a:t>
            </a:r>
            <a:r>
              <a:rPr lang="en-US" sz="1600" dirty="0">
                <a:latin typeface="Garamond"/>
                <a:ea typeface="+mn-lt"/>
                <a:cs typeface="+mn-lt"/>
              </a:rPr>
              <a:t> </a:t>
            </a:r>
            <a:r>
              <a:rPr lang="en-US" sz="1600" dirty="0" err="1">
                <a:latin typeface="Garamond"/>
                <a:ea typeface="+mn-lt"/>
                <a:cs typeface="+mn-lt"/>
              </a:rPr>
              <a:t>στοιχείο</a:t>
            </a:r>
            <a:r>
              <a:rPr lang="en-US" sz="1600" dirty="0">
                <a:latin typeface="Garamond"/>
                <a:ea typeface="+mn-lt"/>
                <a:cs typeface="+mn-lt"/>
              </a:rPr>
              <a:t> όπ</a:t>
            </a:r>
            <a:r>
              <a:rPr lang="en-US" sz="1600" dirty="0" err="1">
                <a:latin typeface="Garamond"/>
                <a:ea typeface="+mn-lt"/>
                <a:cs typeface="+mn-lt"/>
              </a:rPr>
              <a:t>ως</a:t>
            </a:r>
            <a:r>
              <a:rPr lang="en-US" sz="1600" dirty="0">
                <a:latin typeface="Garamond"/>
                <a:ea typeface="+mn-lt"/>
                <a:cs typeface="+mn-lt"/>
              </a:rPr>
              <a:t> π.χ. </a:t>
            </a:r>
            <a:r>
              <a:rPr lang="en-US" sz="1600" dirty="0" err="1">
                <a:latin typeface="Garamond"/>
                <a:ea typeface="+mn-lt"/>
                <a:cs typeface="+mn-lt"/>
              </a:rPr>
              <a:t>νερό</a:t>
            </a:r>
            <a:r>
              <a:rPr lang="en-US" sz="1600" dirty="0">
                <a:latin typeface="Garamond"/>
                <a:ea typeface="+mn-lt"/>
                <a:cs typeface="+mn-lt"/>
              </a:rPr>
              <a:t>. </a:t>
            </a:r>
            <a:r>
              <a:rPr lang="en-US" sz="1600" dirty="0" err="1">
                <a:latin typeface="Garamond"/>
                <a:ea typeface="+mn-lt"/>
                <a:cs typeface="+mn-lt"/>
              </a:rPr>
              <a:t>Σε</a:t>
            </a:r>
            <a:r>
              <a:rPr lang="en-US" sz="1600" dirty="0">
                <a:latin typeface="Garamond"/>
                <a:ea typeface="+mn-lt"/>
                <a:cs typeface="+mn-lt"/>
              </a:rPr>
              <a:t> α</a:t>
            </a:r>
            <a:r>
              <a:rPr lang="en-US" sz="1600" dirty="0" err="1">
                <a:latin typeface="Garamond"/>
                <a:ea typeface="+mn-lt"/>
                <a:cs typeface="+mn-lt"/>
              </a:rPr>
              <a:t>υτήν</a:t>
            </a:r>
            <a:r>
              <a:rPr lang="en-US" sz="1600" dirty="0">
                <a:latin typeface="Garamond"/>
                <a:ea typeface="+mn-lt"/>
                <a:cs typeface="+mn-lt"/>
              </a:rPr>
              <a:t> </a:t>
            </a:r>
            <a:r>
              <a:rPr lang="en-US" sz="1600" dirty="0" err="1">
                <a:latin typeface="Garamond"/>
                <a:ea typeface="+mn-lt"/>
                <a:cs typeface="+mn-lt"/>
              </a:rPr>
              <a:t>την</a:t>
            </a:r>
            <a:r>
              <a:rPr lang="en-US" sz="1600" dirty="0">
                <a:latin typeface="Garamond"/>
                <a:ea typeface="+mn-lt"/>
                <a:cs typeface="+mn-lt"/>
              </a:rPr>
              <a:t> κα</a:t>
            </a:r>
            <a:r>
              <a:rPr lang="en-US" sz="1600" dirty="0" err="1">
                <a:latin typeface="Garamond"/>
                <a:ea typeface="+mn-lt"/>
                <a:cs typeface="+mn-lt"/>
              </a:rPr>
              <a:t>τηγορί</a:t>
            </a:r>
            <a:r>
              <a:rPr lang="en-US" sz="1600" dirty="0">
                <a:latin typeface="Garamond"/>
                <a:ea typeface="+mn-lt"/>
                <a:cs typeface="+mn-lt"/>
              </a:rPr>
              <a:t>α α</a:t>
            </a:r>
            <a:r>
              <a:rPr lang="en-US" sz="1600" dirty="0" err="1">
                <a:latin typeface="Garamond"/>
                <a:ea typeface="+mn-lt"/>
                <a:cs typeface="+mn-lt"/>
              </a:rPr>
              <a:t>νήκουν</a:t>
            </a:r>
            <a:r>
              <a:rPr lang="en-US" sz="1600" dirty="0">
                <a:latin typeface="Garamond"/>
                <a:ea typeface="+mn-lt"/>
                <a:cs typeface="+mn-lt"/>
              </a:rPr>
              <a:t> </a:t>
            </a:r>
            <a:r>
              <a:rPr lang="en-US" sz="1600" dirty="0" err="1">
                <a:latin typeface="Garamond"/>
                <a:ea typeface="+mn-lt"/>
                <a:cs typeface="+mn-lt"/>
              </a:rPr>
              <a:t>οι</a:t>
            </a:r>
            <a:r>
              <a:rPr lang="en-US" sz="1600" dirty="0">
                <a:latin typeface="Garamond"/>
                <a:ea typeface="+mn-lt"/>
                <a:cs typeface="+mn-lt"/>
              </a:rPr>
              <a:t> α</a:t>
            </a:r>
            <a:r>
              <a:rPr lang="en-US" sz="1600" dirty="0" err="1">
                <a:latin typeface="Garamond"/>
                <a:ea typeface="+mn-lt"/>
                <a:cs typeface="+mn-lt"/>
              </a:rPr>
              <a:t>τμοστρό</a:t>
            </a:r>
            <a:r>
              <a:rPr lang="en-US" sz="1600" dirty="0">
                <a:latin typeface="Garamond"/>
                <a:ea typeface="+mn-lt"/>
                <a:cs typeface="+mn-lt"/>
              </a:rPr>
              <a:t>β</a:t>
            </a:r>
            <a:r>
              <a:rPr lang="en-US" sz="1600" dirty="0" err="1">
                <a:latin typeface="Garamond"/>
                <a:ea typeface="+mn-lt"/>
                <a:cs typeface="+mn-lt"/>
              </a:rPr>
              <a:t>ιλοι</a:t>
            </a:r>
            <a:r>
              <a:rPr lang="en-US" sz="1600" dirty="0">
                <a:latin typeface="Garamond"/>
                <a:ea typeface="+mn-lt"/>
                <a:cs typeface="+mn-lt"/>
              </a:rPr>
              <a:t>, </a:t>
            </a:r>
            <a:r>
              <a:rPr lang="en-US" sz="1600" dirty="0" err="1">
                <a:latin typeface="Garamond"/>
                <a:ea typeface="+mn-lt"/>
                <a:cs typeface="+mn-lt"/>
              </a:rPr>
              <a:t>οι</a:t>
            </a:r>
            <a:r>
              <a:rPr lang="en-US" sz="1600" dirty="0">
                <a:latin typeface="Garamond"/>
                <a:ea typeface="+mn-lt"/>
                <a:cs typeface="+mn-lt"/>
              </a:rPr>
              <a:t> α</a:t>
            </a:r>
            <a:r>
              <a:rPr lang="en-US" sz="1600" dirty="0" err="1">
                <a:latin typeface="Garamond"/>
                <a:ea typeface="+mn-lt"/>
                <a:cs typeface="+mn-lt"/>
              </a:rPr>
              <a:t>τμομηχ</a:t>
            </a:r>
            <a:r>
              <a:rPr lang="en-US" sz="1600" dirty="0">
                <a:latin typeface="Garamond"/>
                <a:ea typeface="+mn-lt"/>
                <a:cs typeface="+mn-lt"/>
              </a:rPr>
              <a:t>α</a:t>
            </a:r>
            <a:r>
              <a:rPr lang="en-US" sz="1600" dirty="0" err="1">
                <a:latin typeface="Garamond"/>
                <a:ea typeface="+mn-lt"/>
                <a:cs typeface="+mn-lt"/>
              </a:rPr>
              <a:t>νές</a:t>
            </a:r>
            <a:r>
              <a:rPr lang="en-US" sz="1600" dirty="0">
                <a:latin typeface="Garamond"/>
                <a:ea typeface="+mn-lt"/>
                <a:cs typeface="+mn-lt"/>
              </a:rPr>
              <a:t> </a:t>
            </a:r>
            <a:r>
              <a:rPr lang="en-US" sz="1600" dirty="0" err="1">
                <a:latin typeface="Garamond"/>
                <a:ea typeface="+mn-lt"/>
                <a:cs typeface="+mn-lt"/>
              </a:rPr>
              <a:t>κτλ</a:t>
            </a:r>
            <a:r>
              <a:rPr lang="en-US" sz="1600" dirty="0">
                <a:latin typeface="Garamond"/>
                <a:ea typeface="+mn-lt"/>
                <a:cs typeface="+mn-lt"/>
              </a:rPr>
              <a:t>.</a:t>
            </a:r>
            <a:endParaRPr lang="en-US" sz="1600">
              <a:latin typeface="Garamond"/>
            </a:endParaRPr>
          </a:p>
          <a:p>
            <a:r>
              <a:rPr lang="en-US" sz="1600" dirty="0" err="1">
                <a:latin typeface="Garamond"/>
                <a:ea typeface="+mn-lt"/>
                <a:cs typeface="+mn-lt"/>
              </a:rPr>
              <a:t>Ανάλογ</a:t>
            </a:r>
            <a:r>
              <a:rPr lang="en-US" sz="1600" dirty="0">
                <a:latin typeface="Garamond"/>
                <a:ea typeface="+mn-lt"/>
                <a:cs typeface="+mn-lt"/>
              </a:rPr>
              <a:t>α </a:t>
            </a:r>
            <a:r>
              <a:rPr lang="en-US" sz="1600" dirty="0" err="1">
                <a:latin typeface="Garamond"/>
                <a:ea typeface="+mn-lt"/>
                <a:cs typeface="+mn-lt"/>
              </a:rPr>
              <a:t>με</a:t>
            </a:r>
            <a:r>
              <a:rPr lang="en-US" sz="1600" dirty="0">
                <a:latin typeface="Garamond"/>
                <a:ea typeface="+mn-lt"/>
                <a:cs typeface="+mn-lt"/>
              </a:rPr>
              <a:t> </a:t>
            </a:r>
            <a:r>
              <a:rPr lang="en-US" sz="1600" dirty="0" err="1">
                <a:latin typeface="Garamond"/>
                <a:ea typeface="+mn-lt"/>
                <a:cs typeface="+mn-lt"/>
              </a:rPr>
              <a:t>τον</a:t>
            </a:r>
            <a:r>
              <a:rPr lang="en-US" sz="1600" dirty="0">
                <a:latin typeface="Garamond"/>
                <a:ea typeface="+mn-lt"/>
                <a:cs typeface="+mn-lt"/>
              </a:rPr>
              <a:t> </a:t>
            </a:r>
            <a:r>
              <a:rPr lang="en-US" sz="1600" dirty="0" err="1">
                <a:latin typeface="Garamond"/>
                <a:ea typeface="+mn-lt"/>
                <a:cs typeface="+mn-lt"/>
              </a:rPr>
              <a:t>τρό</a:t>
            </a:r>
            <a:r>
              <a:rPr lang="en-US" sz="1600" dirty="0">
                <a:latin typeface="Garamond"/>
                <a:ea typeface="+mn-lt"/>
                <a:cs typeface="+mn-lt"/>
              </a:rPr>
              <a:t>πο </a:t>
            </a:r>
            <a:r>
              <a:rPr lang="en-US" sz="1600" dirty="0" err="1">
                <a:latin typeface="Garamond"/>
                <a:ea typeface="+mn-lt"/>
                <a:cs typeface="+mn-lt"/>
              </a:rPr>
              <a:t>μετ</a:t>
            </a:r>
            <a:r>
              <a:rPr lang="en-US" sz="1600" dirty="0">
                <a:latin typeface="Garamond"/>
                <a:ea typeface="+mn-lt"/>
                <a:cs typeface="+mn-lt"/>
              </a:rPr>
              <a:t>α</a:t>
            </a:r>
            <a:r>
              <a:rPr lang="en-US" sz="1600" dirty="0" err="1">
                <a:latin typeface="Garamond"/>
                <a:ea typeface="+mn-lt"/>
                <a:cs typeface="+mn-lt"/>
              </a:rPr>
              <a:t>τρο</a:t>
            </a:r>
            <a:r>
              <a:rPr lang="en-US" sz="1600" dirty="0">
                <a:latin typeface="Garamond"/>
                <a:ea typeface="+mn-lt"/>
                <a:cs typeface="+mn-lt"/>
              </a:rPr>
              <a:t>π</a:t>
            </a:r>
            <a:r>
              <a:rPr lang="en-US" sz="1600" dirty="0" err="1">
                <a:latin typeface="Garamond"/>
                <a:ea typeface="+mn-lt"/>
                <a:cs typeface="+mn-lt"/>
              </a:rPr>
              <a:t>ής</a:t>
            </a:r>
            <a:r>
              <a:rPr lang="en-US" sz="1600" dirty="0">
                <a:latin typeface="Garamond"/>
                <a:ea typeface="+mn-lt"/>
                <a:cs typeface="+mn-lt"/>
              </a:rPr>
              <a:t> </a:t>
            </a:r>
            <a:r>
              <a:rPr lang="en-US" sz="1600" dirty="0" err="1">
                <a:latin typeface="Garamond"/>
                <a:ea typeface="+mn-lt"/>
                <a:cs typeface="+mn-lt"/>
              </a:rPr>
              <a:t>της</a:t>
            </a:r>
            <a:r>
              <a:rPr lang="en-US" sz="1600" dirty="0">
                <a:latin typeface="Garamond"/>
                <a:ea typeface="+mn-lt"/>
                <a:cs typeface="+mn-lt"/>
              </a:rPr>
              <a:t> </a:t>
            </a:r>
            <a:r>
              <a:rPr lang="en-US" sz="1600" dirty="0" err="1">
                <a:latin typeface="Garamond"/>
                <a:ea typeface="+mn-lt"/>
                <a:cs typeface="+mn-lt"/>
              </a:rPr>
              <a:t>θερμικής</a:t>
            </a:r>
            <a:r>
              <a:rPr lang="en-US" sz="1600" dirty="0">
                <a:latin typeface="Garamond"/>
                <a:ea typeface="+mn-lt"/>
                <a:cs typeface="+mn-lt"/>
              </a:rPr>
              <a:t> </a:t>
            </a:r>
            <a:r>
              <a:rPr lang="en-US" sz="1600" dirty="0" err="1">
                <a:latin typeface="Garamond"/>
                <a:ea typeface="+mn-lt"/>
                <a:cs typeface="+mn-lt"/>
              </a:rPr>
              <a:t>ενέργει</a:t>
            </a:r>
            <a:r>
              <a:rPr lang="en-US" sz="1600" dirty="0">
                <a:latin typeface="Garamond"/>
                <a:ea typeface="+mn-lt"/>
                <a:cs typeface="+mn-lt"/>
              </a:rPr>
              <a:t>ας </a:t>
            </a:r>
            <a:r>
              <a:rPr lang="en-US" sz="1600" dirty="0" err="1">
                <a:latin typeface="Garamond"/>
                <a:ea typeface="+mn-lt"/>
                <a:cs typeface="+mn-lt"/>
              </a:rPr>
              <a:t>σε</a:t>
            </a:r>
            <a:r>
              <a:rPr lang="en-US" sz="1600" dirty="0">
                <a:latin typeface="Garamond"/>
                <a:ea typeface="+mn-lt"/>
                <a:cs typeface="+mn-lt"/>
              </a:rPr>
              <a:t> </a:t>
            </a:r>
            <a:r>
              <a:rPr lang="en-US" sz="1600" dirty="0" err="1">
                <a:latin typeface="Garamond"/>
                <a:ea typeface="+mn-lt"/>
                <a:cs typeface="+mn-lt"/>
              </a:rPr>
              <a:t>μηχ</a:t>
            </a:r>
            <a:r>
              <a:rPr lang="en-US" sz="1600" dirty="0">
                <a:latin typeface="Garamond"/>
                <a:ea typeface="+mn-lt"/>
                <a:cs typeface="+mn-lt"/>
              </a:rPr>
              <a:t>α</a:t>
            </a:r>
            <a:r>
              <a:rPr lang="en-US" sz="1600" dirty="0" err="1">
                <a:latin typeface="Garamond"/>
                <a:ea typeface="+mn-lt"/>
                <a:cs typeface="+mn-lt"/>
              </a:rPr>
              <a:t>νικό</a:t>
            </a:r>
            <a:r>
              <a:rPr lang="en-US" sz="1600" dirty="0">
                <a:latin typeface="Garamond"/>
                <a:ea typeface="+mn-lt"/>
                <a:cs typeface="+mn-lt"/>
              </a:rPr>
              <a:t> </a:t>
            </a:r>
            <a:r>
              <a:rPr lang="en-US" sz="1600" dirty="0" err="1">
                <a:latin typeface="Garamond"/>
                <a:ea typeface="+mn-lt"/>
                <a:cs typeface="+mn-lt"/>
              </a:rPr>
              <a:t>έργο</a:t>
            </a:r>
            <a:r>
              <a:rPr lang="en-US" sz="1600" dirty="0">
                <a:latin typeface="Garamond"/>
                <a:ea typeface="+mn-lt"/>
                <a:cs typeface="+mn-lt"/>
              </a:rPr>
              <a:t>, </a:t>
            </a:r>
            <a:r>
              <a:rPr lang="en-US" sz="1600" dirty="0" err="1">
                <a:latin typeface="Garamond"/>
                <a:ea typeface="+mn-lt"/>
                <a:cs typeface="+mn-lt"/>
              </a:rPr>
              <a:t>οι</a:t>
            </a:r>
            <a:r>
              <a:rPr lang="en-US" sz="1600" dirty="0">
                <a:latin typeface="Garamond"/>
                <a:ea typeface="+mn-lt"/>
                <a:cs typeface="+mn-lt"/>
              </a:rPr>
              <a:t> </a:t>
            </a:r>
            <a:r>
              <a:rPr lang="en-US" sz="1600" dirty="0" err="1">
                <a:latin typeface="Garamond"/>
                <a:ea typeface="+mn-lt"/>
                <a:cs typeface="+mn-lt"/>
              </a:rPr>
              <a:t>θερμικές</a:t>
            </a:r>
            <a:r>
              <a:rPr lang="en-US" sz="1600" dirty="0">
                <a:latin typeface="Garamond"/>
                <a:ea typeface="+mn-lt"/>
                <a:cs typeface="+mn-lt"/>
              </a:rPr>
              <a:t> </a:t>
            </a:r>
            <a:r>
              <a:rPr lang="en-US" sz="1600" dirty="0" err="1">
                <a:latin typeface="Garamond"/>
                <a:ea typeface="+mn-lt"/>
                <a:cs typeface="+mn-lt"/>
              </a:rPr>
              <a:t>μηχ</a:t>
            </a:r>
            <a:r>
              <a:rPr lang="en-US" sz="1600" dirty="0">
                <a:latin typeface="Garamond"/>
                <a:ea typeface="+mn-lt"/>
                <a:cs typeface="+mn-lt"/>
              </a:rPr>
              <a:t>α</a:t>
            </a:r>
            <a:r>
              <a:rPr lang="en-US" sz="1600" dirty="0" err="1">
                <a:latin typeface="Garamond"/>
                <a:ea typeface="+mn-lt"/>
                <a:cs typeface="+mn-lt"/>
              </a:rPr>
              <a:t>νές</a:t>
            </a:r>
            <a:r>
              <a:rPr lang="en-US" sz="1600" dirty="0">
                <a:latin typeface="Garamond"/>
                <a:ea typeface="+mn-lt"/>
                <a:cs typeface="+mn-lt"/>
              </a:rPr>
              <a:t> </a:t>
            </a:r>
            <a:r>
              <a:rPr lang="en-US" sz="1600" dirty="0" err="1">
                <a:latin typeface="Garamond"/>
                <a:ea typeface="+mn-lt"/>
                <a:cs typeface="+mn-lt"/>
              </a:rPr>
              <a:t>δι</a:t>
            </a:r>
            <a:r>
              <a:rPr lang="en-US" sz="1600" dirty="0">
                <a:latin typeface="Garamond"/>
                <a:ea typeface="+mn-lt"/>
                <a:cs typeface="+mn-lt"/>
              </a:rPr>
              <a:t>α</a:t>
            </a:r>
            <a:r>
              <a:rPr lang="en-US" sz="1600" dirty="0" err="1">
                <a:latin typeface="Garamond"/>
                <a:ea typeface="+mn-lt"/>
                <a:cs typeface="+mn-lt"/>
              </a:rPr>
              <a:t>κρίνοντ</a:t>
            </a:r>
            <a:r>
              <a:rPr lang="en-US" sz="1600" dirty="0">
                <a:latin typeface="Garamond"/>
                <a:ea typeface="+mn-lt"/>
                <a:cs typeface="+mn-lt"/>
              </a:rPr>
              <a:t>αι </a:t>
            </a:r>
            <a:r>
              <a:rPr lang="en-US" sz="1600" dirty="0" err="1">
                <a:latin typeface="Garamond"/>
                <a:ea typeface="+mn-lt"/>
                <a:cs typeface="+mn-lt"/>
              </a:rPr>
              <a:t>σε</a:t>
            </a:r>
            <a:r>
              <a:rPr lang="en-US" sz="1600" dirty="0">
                <a:latin typeface="Garamond"/>
                <a:ea typeface="+mn-lt"/>
                <a:cs typeface="+mn-lt"/>
              </a:rPr>
              <a:t> </a:t>
            </a:r>
            <a:r>
              <a:rPr lang="en-US" sz="1600" dirty="0" err="1">
                <a:latin typeface="Garamond"/>
                <a:ea typeface="+mn-lt"/>
                <a:cs typeface="+mn-lt"/>
              </a:rPr>
              <a:t>εμ</a:t>
            </a:r>
            <a:r>
              <a:rPr lang="en-US" sz="1600" dirty="0">
                <a:latin typeface="Garamond"/>
                <a:ea typeface="+mn-lt"/>
                <a:cs typeface="+mn-lt"/>
              </a:rPr>
              <a:t>β</a:t>
            </a:r>
            <a:r>
              <a:rPr lang="en-US" sz="1600" dirty="0" err="1">
                <a:latin typeface="Garamond"/>
                <a:ea typeface="+mn-lt"/>
                <a:cs typeface="+mn-lt"/>
              </a:rPr>
              <a:t>ολοφόρους</a:t>
            </a:r>
            <a:r>
              <a:rPr lang="en-US" sz="1600" dirty="0">
                <a:latin typeface="Garamond"/>
                <a:ea typeface="+mn-lt"/>
                <a:cs typeface="+mn-lt"/>
              </a:rPr>
              <a:t> ή πα</a:t>
            </a:r>
            <a:r>
              <a:rPr lang="en-US" sz="1600" dirty="0" err="1">
                <a:latin typeface="Garamond"/>
                <a:ea typeface="+mn-lt"/>
                <a:cs typeface="+mn-lt"/>
              </a:rPr>
              <a:t>λινδρομικές</a:t>
            </a:r>
            <a:r>
              <a:rPr lang="en-US" sz="1600" dirty="0">
                <a:latin typeface="Garamond"/>
                <a:ea typeface="+mn-lt"/>
                <a:cs typeface="+mn-lt"/>
              </a:rPr>
              <a:t> (</a:t>
            </a:r>
            <a:r>
              <a:rPr lang="en-US" sz="1600" dirty="0" err="1">
                <a:latin typeface="Garamond"/>
                <a:ea typeface="+mn-lt"/>
                <a:cs typeface="+mn-lt"/>
              </a:rPr>
              <a:t>ισχύουν</a:t>
            </a:r>
            <a:r>
              <a:rPr lang="en-US" sz="1600" dirty="0">
                <a:latin typeface="Garamond"/>
                <a:ea typeface="+mn-lt"/>
                <a:cs typeface="+mn-lt"/>
              </a:rPr>
              <a:t> </a:t>
            </a:r>
            <a:r>
              <a:rPr lang="en-US" sz="1600" dirty="0" err="1">
                <a:latin typeface="Garamond"/>
                <a:ea typeface="+mn-lt"/>
                <a:cs typeface="+mn-lt"/>
              </a:rPr>
              <a:t>τόσο</a:t>
            </a:r>
            <a:r>
              <a:rPr lang="en-US" sz="1600" dirty="0">
                <a:latin typeface="Garamond"/>
                <a:ea typeface="+mn-lt"/>
                <a:cs typeface="+mn-lt"/>
              </a:rPr>
              <a:t> </a:t>
            </a:r>
            <a:r>
              <a:rPr lang="en-US" sz="1600" dirty="0" err="1">
                <a:latin typeface="Garamond"/>
                <a:ea typeface="+mn-lt"/>
                <a:cs typeface="+mn-lt"/>
              </a:rPr>
              <a:t>γι</a:t>
            </a:r>
            <a:r>
              <a:rPr lang="en-US" sz="1600" dirty="0">
                <a:latin typeface="Garamond"/>
                <a:ea typeface="+mn-lt"/>
                <a:cs typeface="+mn-lt"/>
              </a:rPr>
              <a:t>α </a:t>
            </a:r>
            <a:r>
              <a:rPr lang="en-US" sz="1600" dirty="0" err="1">
                <a:latin typeface="Garamond"/>
                <a:ea typeface="+mn-lt"/>
                <a:cs typeface="+mn-lt"/>
              </a:rPr>
              <a:t>τις</a:t>
            </a:r>
            <a:r>
              <a:rPr lang="en-US" sz="1600" dirty="0">
                <a:latin typeface="Garamond"/>
                <a:ea typeface="+mn-lt"/>
                <a:cs typeface="+mn-lt"/>
              </a:rPr>
              <a:t> </a:t>
            </a:r>
            <a:r>
              <a:rPr lang="en-US" sz="1600" dirty="0" err="1">
                <a:latin typeface="Garamond"/>
                <a:ea typeface="+mn-lt"/>
                <a:cs typeface="+mn-lt"/>
              </a:rPr>
              <a:t>μηχ</a:t>
            </a:r>
            <a:r>
              <a:rPr lang="en-US" sz="1600" dirty="0">
                <a:latin typeface="Garamond"/>
                <a:ea typeface="+mn-lt"/>
                <a:cs typeface="+mn-lt"/>
              </a:rPr>
              <a:t>α</a:t>
            </a:r>
            <a:r>
              <a:rPr lang="en-US" sz="1600" dirty="0" err="1">
                <a:latin typeface="Garamond"/>
                <a:ea typeface="+mn-lt"/>
                <a:cs typeface="+mn-lt"/>
              </a:rPr>
              <a:t>νές</a:t>
            </a:r>
            <a:r>
              <a:rPr lang="en-US" sz="1600" dirty="0">
                <a:latin typeface="Garamond"/>
                <a:ea typeface="+mn-lt"/>
                <a:cs typeface="+mn-lt"/>
              </a:rPr>
              <a:t> </a:t>
            </a:r>
            <a:r>
              <a:rPr lang="en-US" sz="1600" dirty="0" err="1">
                <a:latin typeface="Garamond"/>
                <a:ea typeface="+mn-lt"/>
                <a:cs typeface="+mn-lt"/>
              </a:rPr>
              <a:t>εσωτερικής</a:t>
            </a:r>
            <a:r>
              <a:rPr lang="en-US" sz="1600" dirty="0">
                <a:latin typeface="Garamond"/>
                <a:ea typeface="+mn-lt"/>
                <a:cs typeface="+mn-lt"/>
              </a:rPr>
              <a:t> </a:t>
            </a:r>
            <a:r>
              <a:rPr lang="en-US" sz="1600" dirty="0" err="1">
                <a:latin typeface="Garamond"/>
                <a:ea typeface="+mn-lt"/>
                <a:cs typeface="+mn-lt"/>
              </a:rPr>
              <a:t>όσο</a:t>
            </a:r>
            <a:r>
              <a:rPr lang="en-US" sz="1600" dirty="0">
                <a:latin typeface="Garamond"/>
                <a:ea typeface="+mn-lt"/>
                <a:cs typeface="+mn-lt"/>
              </a:rPr>
              <a:t> και </a:t>
            </a:r>
            <a:r>
              <a:rPr lang="en-US" sz="1600" dirty="0" err="1">
                <a:latin typeface="Garamond"/>
                <a:ea typeface="+mn-lt"/>
                <a:cs typeface="+mn-lt"/>
              </a:rPr>
              <a:t>γι</a:t>
            </a:r>
            <a:r>
              <a:rPr lang="en-US" sz="1600" dirty="0">
                <a:latin typeface="Garamond"/>
                <a:ea typeface="+mn-lt"/>
                <a:cs typeface="+mn-lt"/>
              </a:rPr>
              <a:t>α </a:t>
            </a:r>
            <a:r>
              <a:rPr lang="en-US" sz="1600" dirty="0" err="1">
                <a:latin typeface="Garamond"/>
                <a:ea typeface="+mn-lt"/>
                <a:cs typeface="+mn-lt"/>
              </a:rPr>
              <a:t>τις</a:t>
            </a:r>
            <a:r>
              <a:rPr lang="en-US" sz="1600" dirty="0">
                <a:latin typeface="Garamond"/>
                <a:ea typeface="+mn-lt"/>
                <a:cs typeface="+mn-lt"/>
              </a:rPr>
              <a:t> </a:t>
            </a:r>
            <a:r>
              <a:rPr lang="en-US" sz="1600" dirty="0" err="1">
                <a:latin typeface="Garamond"/>
                <a:ea typeface="+mn-lt"/>
                <a:cs typeface="+mn-lt"/>
              </a:rPr>
              <a:t>εξωτερικής</a:t>
            </a:r>
            <a:r>
              <a:rPr lang="en-US" sz="1600" dirty="0">
                <a:latin typeface="Garamond"/>
                <a:ea typeface="+mn-lt"/>
                <a:cs typeface="+mn-lt"/>
              </a:rPr>
              <a:t> κα</a:t>
            </a:r>
            <a:r>
              <a:rPr lang="en-US" sz="1600" dirty="0" err="1">
                <a:latin typeface="Garamond"/>
                <a:ea typeface="+mn-lt"/>
                <a:cs typeface="+mn-lt"/>
              </a:rPr>
              <a:t>ύσεως</a:t>
            </a:r>
            <a:r>
              <a:rPr lang="en-US" sz="1600" dirty="0">
                <a:latin typeface="Garamond"/>
                <a:ea typeface="+mn-lt"/>
                <a:cs typeface="+mn-lt"/>
              </a:rPr>
              <a:t>) και </a:t>
            </a:r>
            <a:r>
              <a:rPr lang="en-US" sz="1600" dirty="0" err="1">
                <a:latin typeface="Garamond"/>
                <a:ea typeface="+mn-lt"/>
                <a:cs typeface="+mn-lt"/>
              </a:rPr>
              <a:t>σε</a:t>
            </a:r>
            <a:r>
              <a:rPr lang="en-US" sz="1600" dirty="0">
                <a:latin typeface="Garamond"/>
                <a:ea typeface="+mn-lt"/>
                <a:cs typeface="+mn-lt"/>
              </a:rPr>
              <a:t> π</a:t>
            </a:r>
            <a:r>
              <a:rPr lang="en-US" sz="1600" dirty="0" err="1">
                <a:latin typeface="Garamond"/>
                <a:ea typeface="+mn-lt"/>
                <a:cs typeface="+mn-lt"/>
              </a:rPr>
              <a:t>εριστροφικές</a:t>
            </a:r>
            <a:r>
              <a:rPr lang="en-US" sz="1600" dirty="0">
                <a:latin typeface="Garamond"/>
                <a:ea typeface="+mn-lt"/>
                <a:cs typeface="+mn-lt"/>
              </a:rPr>
              <a:t> ή </a:t>
            </a:r>
            <a:r>
              <a:rPr lang="en-US" sz="1600" dirty="0" err="1">
                <a:latin typeface="Garamond"/>
                <a:ea typeface="+mn-lt"/>
                <a:cs typeface="+mn-lt"/>
              </a:rPr>
              <a:t>στρο</a:t>
            </a:r>
            <a:r>
              <a:rPr lang="en-US" sz="1600" dirty="0">
                <a:latin typeface="Garamond"/>
                <a:ea typeface="+mn-lt"/>
                <a:cs typeface="+mn-lt"/>
              </a:rPr>
              <a:t>β</a:t>
            </a:r>
            <a:r>
              <a:rPr lang="en-US" sz="1600" dirty="0" err="1">
                <a:latin typeface="Garamond"/>
                <a:ea typeface="+mn-lt"/>
                <a:cs typeface="+mn-lt"/>
              </a:rPr>
              <a:t>ίλους</a:t>
            </a:r>
            <a:r>
              <a:rPr lang="en-US" sz="1600" dirty="0">
                <a:latin typeface="Garamond"/>
                <a:ea typeface="+mn-lt"/>
                <a:cs typeface="+mn-lt"/>
              </a:rPr>
              <a:t> (</a:t>
            </a:r>
            <a:r>
              <a:rPr lang="en-US" sz="1600" dirty="0" err="1">
                <a:latin typeface="Garamond"/>
                <a:ea typeface="+mn-lt"/>
                <a:cs typeface="+mn-lt"/>
              </a:rPr>
              <a:t>στις</a:t>
            </a:r>
            <a:r>
              <a:rPr lang="en-US" sz="1600" dirty="0">
                <a:latin typeface="Garamond"/>
                <a:ea typeface="+mn-lt"/>
                <a:cs typeface="+mn-lt"/>
              </a:rPr>
              <a:t> </a:t>
            </a:r>
            <a:r>
              <a:rPr lang="en-US" sz="1600" dirty="0" err="1">
                <a:latin typeface="Garamond"/>
                <a:ea typeface="+mn-lt"/>
                <a:cs typeface="+mn-lt"/>
              </a:rPr>
              <a:t>μηχ</a:t>
            </a:r>
            <a:r>
              <a:rPr lang="en-US" sz="1600" dirty="0">
                <a:latin typeface="Garamond"/>
                <a:ea typeface="+mn-lt"/>
                <a:cs typeface="+mn-lt"/>
              </a:rPr>
              <a:t>α</a:t>
            </a:r>
            <a:r>
              <a:rPr lang="en-US" sz="1600" dirty="0" err="1">
                <a:latin typeface="Garamond"/>
                <a:ea typeface="+mn-lt"/>
                <a:cs typeface="+mn-lt"/>
              </a:rPr>
              <a:t>νές</a:t>
            </a:r>
            <a:r>
              <a:rPr lang="en-US" sz="1600" dirty="0">
                <a:latin typeface="Garamond"/>
                <a:ea typeface="+mn-lt"/>
                <a:cs typeface="+mn-lt"/>
              </a:rPr>
              <a:t> </a:t>
            </a:r>
            <a:r>
              <a:rPr lang="en-US" sz="1600" dirty="0" err="1">
                <a:latin typeface="Garamond"/>
                <a:ea typeface="+mn-lt"/>
                <a:cs typeface="+mn-lt"/>
              </a:rPr>
              <a:t>εσωτερικής</a:t>
            </a:r>
            <a:r>
              <a:rPr lang="en-US" sz="1600" dirty="0">
                <a:latin typeface="Garamond"/>
                <a:ea typeface="+mn-lt"/>
                <a:cs typeface="+mn-lt"/>
              </a:rPr>
              <a:t> κα</a:t>
            </a:r>
            <a:r>
              <a:rPr lang="en-US" sz="1600" dirty="0" err="1">
                <a:latin typeface="Garamond"/>
                <a:ea typeface="+mn-lt"/>
                <a:cs typeface="+mn-lt"/>
              </a:rPr>
              <a:t>ύσης</a:t>
            </a:r>
            <a:r>
              <a:rPr lang="en-US" sz="1600" dirty="0">
                <a:latin typeface="Garamond"/>
                <a:ea typeface="+mn-lt"/>
                <a:cs typeface="+mn-lt"/>
              </a:rPr>
              <a:t> </a:t>
            </a:r>
            <a:r>
              <a:rPr lang="en-US" sz="1600" dirty="0" err="1">
                <a:latin typeface="Garamond"/>
                <a:ea typeface="+mn-lt"/>
                <a:cs typeface="+mn-lt"/>
              </a:rPr>
              <a:t>ονομάζοντ</a:t>
            </a:r>
            <a:r>
              <a:rPr lang="en-US" sz="1600" dirty="0">
                <a:latin typeface="Garamond"/>
                <a:ea typeface="+mn-lt"/>
                <a:cs typeface="+mn-lt"/>
              </a:rPr>
              <a:t>αι α</a:t>
            </a:r>
            <a:r>
              <a:rPr lang="en-US" sz="1600" dirty="0" err="1">
                <a:latin typeface="Garamond"/>
                <a:ea typeface="+mn-lt"/>
                <a:cs typeface="+mn-lt"/>
              </a:rPr>
              <a:t>εριοστρό</a:t>
            </a:r>
            <a:r>
              <a:rPr lang="en-US" sz="1600" dirty="0">
                <a:latin typeface="Garamond"/>
                <a:ea typeface="+mn-lt"/>
                <a:cs typeface="+mn-lt"/>
              </a:rPr>
              <a:t>β</a:t>
            </a:r>
            <a:r>
              <a:rPr lang="en-US" sz="1600" dirty="0" err="1">
                <a:latin typeface="Garamond"/>
                <a:ea typeface="+mn-lt"/>
                <a:cs typeface="+mn-lt"/>
              </a:rPr>
              <a:t>ιλοι</a:t>
            </a:r>
            <a:r>
              <a:rPr lang="en-US" sz="1600" dirty="0">
                <a:latin typeface="Garamond"/>
                <a:ea typeface="+mn-lt"/>
                <a:cs typeface="+mn-lt"/>
              </a:rPr>
              <a:t> και </a:t>
            </a:r>
            <a:r>
              <a:rPr lang="en-US" sz="1600" dirty="0" err="1">
                <a:latin typeface="Garamond"/>
                <a:ea typeface="+mn-lt"/>
                <a:cs typeface="+mn-lt"/>
              </a:rPr>
              <a:t>στις</a:t>
            </a:r>
            <a:r>
              <a:rPr lang="en-US" sz="1600" dirty="0">
                <a:latin typeface="Garamond"/>
                <a:ea typeface="+mn-lt"/>
                <a:cs typeface="+mn-lt"/>
              </a:rPr>
              <a:t> </a:t>
            </a:r>
            <a:r>
              <a:rPr lang="en-US" sz="1600" dirty="0" err="1">
                <a:latin typeface="Garamond"/>
                <a:ea typeface="+mn-lt"/>
                <a:cs typeface="+mn-lt"/>
              </a:rPr>
              <a:t>εξωτερικής</a:t>
            </a:r>
            <a:r>
              <a:rPr lang="en-US" sz="1600" dirty="0">
                <a:latin typeface="Garamond"/>
                <a:ea typeface="+mn-lt"/>
                <a:cs typeface="+mn-lt"/>
              </a:rPr>
              <a:t> κα</a:t>
            </a:r>
            <a:r>
              <a:rPr lang="en-US" sz="1600" dirty="0" err="1">
                <a:latin typeface="Garamond"/>
                <a:ea typeface="+mn-lt"/>
                <a:cs typeface="+mn-lt"/>
              </a:rPr>
              <a:t>ύσεως</a:t>
            </a:r>
            <a:r>
              <a:rPr lang="en-US" sz="1600" dirty="0">
                <a:latin typeface="Garamond"/>
                <a:ea typeface="+mn-lt"/>
                <a:cs typeface="+mn-lt"/>
              </a:rPr>
              <a:t> α</a:t>
            </a:r>
            <a:r>
              <a:rPr lang="en-US" sz="1600" dirty="0" err="1">
                <a:latin typeface="Garamond"/>
                <a:ea typeface="+mn-lt"/>
                <a:cs typeface="+mn-lt"/>
              </a:rPr>
              <a:t>τμοστρό</a:t>
            </a:r>
            <a:r>
              <a:rPr lang="en-US" sz="1600" dirty="0">
                <a:latin typeface="Garamond"/>
                <a:ea typeface="+mn-lt"/>
                <a:cs typeface="+mn-lt"/>
              </a:rPr>
              <a:t>β</a:t>
            </a:r>
            <a:r>
              <a:rPr lang="en-US" sz="1600" dirty="0" err="1">
                <a:latin typeface="Garamond"/>
                <a:ea typeface="+mn-lt"/>
                <a:cs typeface="+mn-lt"/>
              </a:rPr>
              <a:t>ιλοι</a:t>
            </a:r>
            <a:r>
              <a:rPr lang="en-US" sz="1600" dirty="0">
                <a:latin typeface="Garamond"/>
                <a:ea typeface="+mn-lt"/>
                <a:cs typeface="+mn-lt"/>
              </a:rPr>
              <a:t>).</a:t>
            </a:r>
            <a:endParaRPr lang="en-US" sz="1600">
              <a:latin typeface="Garamond"/>
            </a:endParaRPr>
          </a:p>
          <a:p>
            <a:r>
              <a:rPr lang="en-US" sz="1600" dirty="0" err="1">
                <a:latin typeface="Garamond"/>
                <a:ea typeface="+mn-lt"/>
                <a:cs typeface="+mn-lt"/>
              </a:rPr>
              <a:t>Ειδικότερ</a:t>
            </a:r>
            <a:r>
              <a:rPr lang="en-US" sz="1600" dirty="0">
                <a:latin typeface="Garamond"/>
                <a:ea typeface="+mn-lt"/>
                <a:cs typeface="+mn-lt"/>
              </a:rPr>
              <a:t>α, </a:t>
            </a:r>
            <a:r>
              <a:rPr lang="en-US" sz="1600" dirty="0" err="1">
                <a:latin typeface="Garamond"/>
                <a:ea typeface="+mn-lt"/>
                <a:cs typeface="+mn-lt"/>
              </a:rPr>
              <a:t>όμως</a:t>
            </a:r>
            <a:r>
              <a:rPr lang="en-US" sz="1600" dirty="0">
                <a:latin typeface="Garamond"/>
                <a:ea typeface="+mn-lt"/>
                <a:cs typeface="+mn-lt"/>
              </a:rPr>
              <a:t>, </a:t>
            </a:r>
            <a:r>
              <a:rPr lang="en-US" sz="1600" dirty="0" err="1">
                <a:latin typeface="Garamond"/>
                <a:ea typeface="+mn-lt"/>
                <a:cs typeface="+mn-lt"/>
              </a:rPr>
              <a:t>στις</a:t>
            </a:r>
            <a:r>
              <a:rPr lang="en-US" sz="1600" dirty="0">
                <a:latin typeface="Garamond"/>
                <a:ea typeface="+mn-lt"/>
                <a:cs typeface="+mn-lt"/>
              </a:rPr>
              <a:t> </a:t>
            </a:r>
            <a:r>
              <a:rPr lang="en-US" sz="1600" dirty="0" err="1">
                <a:latin typeface="Garamond"/>
                <a:ea typeface="+mn-lt"/>
                <a:cs typeface="+mn-lt"/>
              </a:rPr>
              <a:t>εμ</a:t>
            </a:r>
            <a:r>
              <a:rPr lang="en-US" sz="1600" dirty="0">
                <a:latin typeface="Garamond"/>
                <a:ea typeface="+mn-lt"/>
                <a:cs typeface="+mn-lt"/>
              </a:rPr>
              <a:t>β</a:t>
            </a:r>
            <a:r>
              <a:rPr lang="en-US" sz="1600" dirty="0" err="1">
                <a:latin typeface="Garamond"/>
                <a:ea typeface="+mn-lt"/>
                <a:cs typeface="+mn-lt"/>
              </a:rPr>
              <a:t>ολοφόρους</a:t>
            </a:r>
            <a:r>
              <a:rPr lang="en-US" sz="1600" dirty="0">
                <a:latin typeface="Garamond"/>
                <a:ea typeface="+mn-lt"/>
                <a:cs typeface="+mn-lt"/>
              </a:rPr>
              <a:t> - πα</a:t>
            </a:r>
            <a:r>
              <a:rPr lang="en-US" sz="1600" dirty="0" err="1">
                <a:latin typeface="Garamond"/>
                <a:ea typeface="+mn-lt"/>
                <a:cs typeface="+mn-lt"/>
              </a:rPr>
              <a:t>λινδρομικές</a:t>
            </a:r>
            <a:r>
              <a:rPr lang="en-US" sz="1600" dirty="0">
                <a:latin typeface="Garamond"/>
                <a:ea typeface="+mn-lt"/>
                <a:cs typeface="+mn-lt"/>
              </a:rPr>
              <a:t> </a:t>
            </a:r>
            <a:r>
              <a:rPr lang="en-US" sz="1600" dirty="0" err="1">
                <a:latin typeface="Garamond"/>
                <a:ea typeface="+mn-lt"/>
                <a:cs typeface="+mn-lt"/>
              </a:rPr>
              <a:t>μηχ</a:t>
            </a:r>
            <a:r>
              <a:rPr lang="en-US" sz="1600" dirty="0">
                <a:latin typeface="Garamond"/>
                <a:ea typeface="+mn-lt"/>
                <a:cs typeface="+mn-lt"/>
              </a:rPr>
              <a:t>α</a:t>
            </a:r>
            <a:r>
              <a:rPr lang="en-US" sz="1600" dirty="0" err="1">
                <a:latin typeface="Garamond"/>
                <a:ea typeface="+mn-lt"/>
                <a:cs typeface="+mn-lt"/>
              </a:rPr>
              <a:t>νές</a:t>
            </a:r>
            <a:r>
              <a:rPr lang="en-US" sz="1600" dirty="0">
                <a:latin typeface="Garamond"/>
                <a:ea typeface="+mn-lt"/>
                <a:cs typeface="+mn-lt"/>
              </a:rPr>
              <a:t> </a:t>
            </a:r>
            <a:r>
              <a:rPr lang="en-US" sz="1600" dirty="0" err="1">
                <a:latin typeface="Garamond"/>
                <a:ea typeface="+mn-lt"/>
                <a:cs typeface="+mn-lt"/>
              </a:rPr>
              <a:t>εσωτερικής</a:t>
            </a:r>
            <a:r>
              <a:rPr lang="en-US" sz="1600" dirty="0">
                <a:latin typeface="Garamond"/>
                <a:ea typeface="+mn-lt"/>
                <a:cs typeface="+mn-lt"/>
              </a:rPr>
              <a:t> κα</a:t>
            </a:r>
            <a:r>
              <a:rPr lang="en-US" sz="1600" dirty="0" err="1">
                <a:latin typeface="Garamond"/>
                <a:ea typeface="+mn-lt"/>
                <a:cs typeface="+mn-lt"/>
              </a:rPr>
              <a:t>ύσης</a:t>
            </a:r>
            <a:r>
              <a:rPr lang="en-US" sz="1600" dirty="0">
                <a:latin typeface="Garamond"/>
                <a:ea typeface="+mn-lt"/>
                <a:cs typeface="+mn-lt"/>
              </a:rPr>
              <a:t>, η κα</a:t>
            </a:r>
            <a:r>
              <a:rPr lang="en-US" sz="1600" dirty="0" err="1">
                <a:latin typeface="Garamond"/>
                <a:ea typeface="+mn-lt"/>
                <a:cs typeface="+mn-lt"/>
              </a:rPr>
              <a:t>ύση</a:t>
            </a:r>
            <a:r>
              <a:rPr lang="en-US" sz="1600" dirty="0">
                <a:latin typeface="Garamond"/>
                <a:ea typeface="+mn-lt"/>
                <a:cs typeface="+mn-lt"/>
              </a:rPr>
              <a:t> </a:t>
            </a:r>
            <a:r>
              <a:rPr lang="en-US" sz="1600" dirty="0" err="1">
                <a:latin typeface="Garamond"/>
                <a:ea typeface="+mn-lt"/>
                <a:cs typeface="+mn-lt"/>
              </a:rPr>
              <a:t>στον</a:t>
            </a:r>
            <a:r>
              <a:rPr lang="en-US" sz="1600" dirty="0">
                <a:latin typeface="Garamond"/>
                <a:ea typeface="+mn-lt"/>
                <a:cs typeface="+mn-lt"/>
              </a:rPr>
              <a:t> </a:t>
            </a:r>
            <a:r>
              <a:rPr lang="en-US" sz="1600" dirty="0" err="1">
                <a:latin typeface="Garamond"/>
                <a:ea typeface="+mn-lt"/>
                <a:cs typeface="+mn-lt"/>
              </a:rPr>
              <a:t>κύλινδρο</a:t>
            </a:r>
            <a:r>
              <a:rPr lang="en-US" sz="1600" dirty="0">
                <a:latin typeface="Garamond"/>
                <a:ea typeface="+mn-lt"/>
                <a:cs typeface="+mn-lt"/>
              </a:rPr>
              <a:t> μπ</a:t>
            </a:r>
            <a:r>
              <a:rPr lang="en-US" sz="1600" dirty="0" err="1">
                <a:latin typeface="Garamond"/>
                <a:ea typeface="+mn-lt"/>
                <a:cs typeface="+mn-lt"/>
              </a:rPr>
              <a:t>ορεί</a:t>
            </a:r>
            <a:r>
              <a:rPr lang="en-US" sz="1600" dirty="0">
                <a:latin typeface="Garamond"/>
                <a:ea typeface="+mn-lt"/>
                <a:cs typeface="+mn-lt"/>
              </a:rPr>
              <a:t> να πρα</a:t>
            </a:r>
            <a:r>
              <a:rPr lang="en-US" sz="1600" dirty="0" err="1">
                <a:latin typeface="Garamond"/>
                <a:ea typeface="+mn-lt"/>
                <a:cs typeface="+mn-lt"/>
              </a:rPr>
              <a:t>γμ</a:t>
            </a:r>
            <a:r>
              <a:rPr lang="en-US" sz="1600" dirty="0">
                <a:latin typeface="Garamond"/>
                <a:ea typeface="+mn-lt"/>
                <a:cs typeface="+mn-lt"/>
              </a:rPr>
              <a:t>α</a:t>
            </a:r>
            <a:r>
              <a:rPr lang="en-US" sz="1600" dirty="0" err="1">
                <a:latin typeface="Garamond"/>
                <a:ea typeface="+mn-lt"/>
                <a:cs typeface="+mn-lt"/>
              </a:rPr>
              <a:t>το</a:t>
            </a:r>
            <a:r>
              <a:rPr lang="en-US" sz="1600" dirty="0">
                <a:latin typeface="Garamond"/>
                <a:ea typeface="+mn-lt"/>
                <a:cs typeface="+mn-lt"/>
              </a:rPr>
              <a:t>π</a:t>
            </a:r>
            <a:r>
              <a:rPr lang="en-US" sz="1600" dirty="0" err="1">
                <a:latin typeface="Garamond"/>
                <a:ea typeface="+mn-lt"/>
                <a:cs typeface="+mn-lt"/>
              </a:rPr>
              <a:t>οιηθεί</a:t>
            </a:r>
            <a:r>
              <a:rPr lang="en-US" sz="1600" dirty="0">
                <a:latin typeface="Garamond"/>
                <a:ea typeface="+mn-lt"/>
                <a:cs typeface="+mn-lt"/>
              </a:rPr>
              <a:t> </a:t>
            </a:r>
            <a:r>
              <a:rPr lang="en-US" sz="1600" dirty="0" err="1">
                <a:latin typeface="Garamond"/>
                <a:ea typeface="+mn-lt"/>
                <a:cs typeface="+mn-lt"/>
              </a:rPr>
              <a:t>είτε</a:t>
            </a:r>
            <a:r>
              <a:rPr lang="en-US" sz="1600" dirty="0">
                <a:latin typeface="Garamond"/>
                <a:ea typeface="+mn-lt"/>
                <a:cs typeface="+mn-lt"/>
              </a:rPr>
              <a:t> </a:t>
            </a:r>
            <a:r>
              <a:rPr lang="en-US" sz="1600" dirty="0" err="1">
                <a:latin typeface="Garamond"/>
                <a:ea typeface="+mn-lt"/>
                <a:cs typeface="+mn-lt"/>
              </a:rPr>
              <a:t>με</a:t>
            </a:r>
            <a:r>
              <a:rPr lang="en-US" sz="1600" dirty="0">
                <a:latin typeface="Garamond"/>
                <a:ea typeface="+mn-lt"/>
                <a:cs typeface="+mn-lt"/>
              </a:rPr>
              <a:t> </a:t>
            </a:r>
            <a:r>
              <a:rPr lang="en-US" sz="1600" dirty="0" err="1">
                <a:latin typeface="Garamond"/>
                <a:ea typeface="+mn-lt"/>
                <a:cs typeface="+mn-lt"/>
              </a:rPr>
              <a:t>τη</a:t>
            </a:r>
            <a:r>
              <a:rPr lang="en-US" sz="1600" dirty="0">
                <a:latin typeface="Garamond"/>
                <a:ea typeface="+mn-lt"/>
                <a:cs typeface="+mn-lt"/>
              </a:rPr>
              <a:t> β</a:t>
            </a:r>
            <a:r>
              <a:rPr lang="en-US" sz="1600" dirty="0" err="1">
                <a:latin typeface="Garamond"/>
                <a:ea typeface="+mn-lt"/>
                <a:cs typeface="+mn-lt"/>
              </a:rPr>
              <a:t>οήθει</a:t>
            </a:r>
            <a:r>
              <a:rPr lang="en-US" sz="1600" dirty="0">
                <a:latin typeface="Garamond"/>
                <a:ea typeface="+mn-lt"/>
                <a:cs typeface="+mn-lt"/>
              </a:rPr>
              <a:t>α </a:t>
            </a:r>
            <a:r>
              <a:rPr lang="en-US" sz="1600" dirty="0" err="1">
                <a:latin typeface="Garamond"/>
                <a:ea typeface="+mn-lt"/>
                <a:cs typeface="+mn-lt"/>
              </a:rPr>
              <a:t>εξωτερικού</a:t>
            </a:r>
            <a:r>
              <a:rPr lang="en-US" sz="1600" dirty="0">
                <a:latin typeface="Garamond"/>
                <a:ea typeface="+mn-lt"/>
                <a:cs typeface="+mn-lt"/>
              </a:rPr>
              <a:t> </a:t>
            </a:r>
            <a:r>
              <a:rPr lang="en-US" sz="1600" dirty="0" err="1">
                <a:latin typeface="Garamond"/>
                <a:ea typeface="+mn-lt"/>
                <a:cs typeface="+mn-lt"/>
              </a:rPr>
              <a:t>μέσου</a:t>
            </a:r>
            <a:r>
              <a:rPr lang="en-US" sz="1600" dirty="0">
                <a:latin typeface="Garamond"/>
                <a:ea typeface="+mn-lt"/>
                <a:cs typeface="+mn-lt"/>
              </a:rPr>
              <a:t> (π.χ. σπ</a:t>
            </a:r>
            <a:r>
              <a:rPr lang="en-US" sz="1600" dirty="0" err="1">
                <a:latin typeface="Garamond"/>
                <a:ea typeface="+mn-lt"/>
                <a:cs typeface="+mn-lt"/>
              </a:rPr>
              <a:t>ινθήρ</a:t>
            </a:r>
            <a:r>
              <a:rPr lang="en-US" sz="1600" dirty="0">
                <a:latin typeface="Garamond"/>
                <a:ea typeface="+mn-lt"/>
                <a:cs typeface="+mn-lt"/>
              </a:rPr>
              <a:t>α), </a:t>
            </a:r>
            <a:r>
              <a:rPr lang="en-US" sz="1600" dirty="0" err="1">
                <a:latin typeface="Garamond"/>
                <a:ea typeface="+mn-lt"/>
                <a:cs typeface="+mn-lt"/>
              </a:rPr>
              <a:t>είτε</a:t>
            </a:r>
            <a:r>
              <a:rPr lang="en-US" sz="1600" dirty="0">
                <a:latin typeface="Garamond"/>
                <a:ea typeface="+mn-lt"/>
                <a:cs typeface="+mn-lt"/>
              </a:rPr>
              <a:t> α</a:t>
            </a:r>
            <a:r>
              <a:rPr lang="en-US" sz="1600" dirty="0" err="1">
                <a:latin typeface="Garamond"/>
                <a:ea typeface="+mn-lt"/>
                <a:cs typeface="+mn-lt"/>
              </a:rPr>
              <a:t>υτόμ</a:t>
            </a:r>
            <a:r>
              <a:rPr lang="en-US" sz="1600" dirty="0">
                <a:latin typeface="Garamond"/>
                <a:ea typeface="+mn-lt"/>
                <a:cs typeface="+mn-lt"/>
              </a:rPr>
              <a:t>ατα, </a:t>
            </a:r>
            <a:r>
              <a:rPr lang="en-US" sz="1600" dirty="0" err="1">
                <a:latin typeface="Garamond"/>
                <a:ea typeface="+mn-lt"/>
                <a:cs typeface="+mn-lt"/>
              </a:rPr>
              <a:t>λόγω</a:t>
            </a:r>
            <a:r>
              <a:rPr lang="en-US" sz="1600" dirty="0">
                <a:latin typeface="Garamond"/>
                <a:ea typeface="+mn-lt"/>
                <a:cs typeface="+mn-lt"/>
              </a:rPr>
              <a:t> </a:t>
            </a:r>
            <a:r>
              <a:rPr lang="en-US" sz="1600" dirty="0" err="1">
                <a:latin typeface="Garamond"/>
                <a:ea typeface="+mn-lt"/>
                <a:cs typeface="+mn-lt"/>
              </a:rPr>
              <a:t>μεγάλης</a:t>
            </a:r>
            <a:r>
              <a:rPr lang="en-US" sz="1600" dirty="0">
                <a:latin typeface="Garamond"/>
                <a:ea typeface="+mn-lt"/>
                <a:cs typeface="+mn-lt"/>
              </a:rPr>
              <a:t> </a:t>
            </a:r>
            <a:r>
              <a:rPr lang="en-US" sz="1600" dirty="0" err="1">
                <a:latin typeface="Garamond"/>
                <a:ea typeface="+mn-lt"/>
                <a:cs typeface="+mn-lt"/>
              </a:rPr>
              <a:t>συμ</a:t>
            </a:r>
            <a:r>
              <a:rPr lang="en-US" sz="1600" dirty="0">
                <a:latin typeface="Garamond"/>
                <a:ea typeface="+mn-lt"/>
                <a:cs typeface="+mn-lt"/>
              </a:rPr>
              <a:t>π</a:t>
            </a:r>
            <a:r>
              <a:rPr lang="en-US" sz="1600" dirty="0" err="1">
                <a:latin typeface="Garamond"/>
                <a:ea typeface="+mn-lt"/>
                <a:cs typeface="+mn-lt"/>
              </a:rPr>
              <a:t>ίεσης</a:t>
            </a:r>
            <a:r>
              <a:rPr lang="en-US" sz="1600" dirty="0">
                <a:latin typeface="Garamond"/>
                <a:ea typeface="+mn-lt"/>
                <a:cs typeface="+mn-lt"/>
              </a:rPr>
              <a:t> </a:t>
            </a:r>
            <a:r>
              <a:rPr lang="en-US" sz="1600" dirty="0" err="1">
                <a:latin typeface="Garamond"/>
                <a:ea typeface="+mn-lt"/>
                <a:cs typeface="+mn-lt"/>
              </a:rPr>
              <a:t>του</a:t>
            </a:r>
            <a:r>
              <a:rPr lang="en-US" sz="1600" dirty="0">
                <a:latin typeface="Garamond"/>
                <a:ea typeface="+mn-lt"/>
                <a:cs typeface="+mn-lt"/>
              </a:rPr>
              <a:t> κα</a:t>
            </a:r>
            <a:r>
              <a:rPr lang="en-US" sz="1600" dirty="0" err="1">
                <a:latin typeface="Garamond"/>
                <a:ea typeface="+mn-lt"/>
                <a:cs typeface="+mn-lt"/>
              </a:rPr>
              <a:t>υσίμου</a:t>
            </a:r>
            <a:r>
              <a:rPr lang="en-US" sz="1600" dirty="0">
                <a:latin typeface="Garamond"/>
                <a:ea typeface="+mn-lt"/>
                <a:cs typeface="+mn-lt"/>
              </a:rPr>
              <a:t> μα</a:t>
            </a:r>
            <a:r>
              <a:rPr lang="en-US" sz="1600" dirty="0" err="1">
                <a:latin typeface="Garamond"/>
                <a:ea typeface="+mn-lt"/>
                <a:cs typeface="+mn-lt"/>
              </a:rPr>
              <a:t>ζί</a:t>
            </a:r>
            <a:r>
              <a:rPr lang="en-US" sz="1600" dirty="0">
                <a:latin typeface="Garamond"/>
                <a:ea typeface="+mn-lt"/>
                <a:cs typeface="+mn-lt"/>
              </a:rPr>
              <a:t> </a:t>
            </a:r>
            <a:r>
              <a:rPr lang="en-US" sz="1600" dirty="0" err="1">
                <a:latin typeface="Garamond"/>
                <a:ea typeface="+mn-lt"/>
                <a:cs typeface="+mn-lt"/>
              </a:rPr>
              <a:t>με</a:t>
            </a:r>
            <a:r>
              <a:rPr lang="en-US" sz="1600" dirty="0">
                <a:latin typeface="Garamond"/>
                <a:ea typeface="+mn-lt"/>
                <a:cs typeface="+mn-lt"/>
              </a:rPr>
              <a:t> </a:t>
            </a:r>
            <a:r>
              <a:rPr lang="en-US" sz="1600" dirty="0" err="1">
                <a:latin typeface="Garamond"/>
                <a:ea typeface="+mn-lt"/>
                <a:cs typeface="+mn-lt"/>
              </a:rPr>
              <a:t>τον</a:t>
            </a:r>
            <a:r>
              <a:rPr lang="en-US" sz="1600" dirty="0">
                <a:latin typeface="Garamond"/>
                <a:ea typeface="+mn-lt"/>
                <a:cs typeface="+mn-lt"/>
              </a:rPr>
              <a:t> απα</a:t>
            </a:r>
            <a:r>
              <a:rPr lang="en-US" sz="1600" dirty="0" err="1">
                <a:latin typeface="Garamond"/>
                <a:ea typeface="+mn-lt"/>
                <a:cs typeface="+mn-lt"/>
              </a:rPr>
              <a:t>ιτούμενο</a:t>
            </a:r>
            <a:r>
              <a:rPr lang="en-US" sz="1600" dirty="0">
                <a:latin typeface="Garamond"/>
                <a:ea typeface="+mn-lt"/>
                <a:cs typeface="+mn-lt"/>
              </a:rPr>
              <a:t> α</a:t>
            </a:r>
            <a:r>
              <a:rPr lang="en-US" sz="1600" dirty="0" err="1">
                <a:latin typeface="Garamond"/>
                <a:ea typeface="+mn-lt"/>
                <a:cs typeface="+mn-lt"/>
              </a:rPr>
              <a:t>έρ</a:t>
            </a:r>
            <a:r>
              <a:rPr lang="en-US" sz="1600" dirty="0">
                <a:latin typeface="Garamond"/>
                <a:ea typeface="+mn-lt"/>
                <a:cs typeface="+mn-lt"/>
              </a:rPr>
              <a:t>α </a:t>
            </a:r>
            <a:r>
              <a:rPr lang="en-US" sz="1600" dirty="0" err="1">
                <a:latin typeface="Garamond"/>
                <a:ea typeface="+mn-lt"/>
                <a:cs typeface="+mn-lt"/>
              </a:rPr>
              <a:t>γι</a:t>
            </a:r>
            <a:r>
              <a:rPr lang="en-US" sz="1600" dirty="0">
                <a:latin typeface="Garamond"/>
                <a:ea typeface="+mn-lt"/>
                <a:cs typeface="+mn-lt"/>
              </a:rPr>
              <a:t>α </a:t>
            </a:r>
            <a:r>
              <a:rPr lang="en-US" sz="1600" dirty="0" err="1">
                <a:latin typeface="Garamond"/>
                <a:ea typeface="+mn-lt"/>
                <a:cs typeface="+mn-lt"/>
              </a:rPr>
              <a:t>την</a:t>
            </a:r>
            <a:r>
              <a:rPr lang="en-US" sz="1600" dirty="0">
                <a:latin typeface="Garamond"/>
                <a:ea typeface="+mn-lt"/>
                <a:cs typeface="+mn-lt"/>
              </a:rPr>
              <a:t> κα</a:t>
            </a:r>
            <a:r>
              <a:rPr lang="en-US" sz="1600" dirty="0" err="1">
                <a:latin typeface="Garamond"/>
                <a:ea typeface="+mn-lt"/>
                <a:cs typeface="+mn-lt"/>
              </a:rPr>
              <a:t>ύση</a:t>
            </a:r>
            <a:r>
              <a:rPr lang="en-US" sz="1600" dirty="0">
                <a:latin typeface="Garamond"/>
                <a:ea typeface="+mn-lt"/>
                <a:cs typeface="+mn-lt"/>
              </a:rPr>
              <a:t>. </a:t>
            </a:r>
            <a:r>
              <a:rPr lang="en-US" sz="1600" dirty="0" err="1">
                <a:latin typeface="Garamond"/>
                <a:ea typeface="+mn-lt"/>
                <a:cs typeface="+mn-lt"/>
              </a:rPr>
              <a:t>Στην</a:t>
            </a:r>
            <a:r>
              <a:rPr lang="en-US" sz="1600" dirty="0">
                <a:latin typeface="Garamond"/>
                <a:ea typeface="+mn-lt"/>
                <a:cs typeface="+mn-lt"/>
              </a:rPr>
              <a:t> π</a:t>
            </a:r>
            <a:r>
              <a:rPr lang="en-US" sz="1600" dirty="0" err="1">
                <a:latin typeface="Garamond"/>
                <a:ea typeface="+mn-lt"/>
                <a:cs typeface="+mn-lt"/>
              </a:rPr>
              <a:t>ρώτη</a:t>
            </a:r>
            <a:r>
              <a:rPr lang="en-US" sz="1600" dirty="0">
                <a:latin typeface="Garamond"/>
                <a:ea typeface="+mn-lt"/>
                <a:cs typeface="+mn-lt"/>
              </a:rPr>
              <a:t> π</a:t>
            </a:r>
            <a:r>
              <a:rPr lang="en-US" sz="1600" dirty="0" err="1">
                <a:latin typeface="Garamond"/>
                <a:ea typeface="+mn-lt"/>
                <a:cs typeface="+mn-lt"/>
              </a:rPr>
              <a:t>ερί</a:t>
            </a:r>
            <a:r>
              <a:rPr lang="en-US" sz="1600" dirty="0">
                <a:latin typeface="Garamond"/>
                <a:ea typeface="+mn-lt"/>
                <a:cs typeface="+mn-lt"/>
              </a:rPr>
              <a:t>π</a:t>
            </a:r>
            <a:r>
              <a:rPr lang="en-US" sz="1600" dirty="0" err="1">
                <a:latin typeface="Garamond"/>
                <a:ea typeface="+mn-lt"/>
                <a:cs typeface="+mn-lt"/>
              </a:rPr>
              <a:t>τωση</a:t>
            </a:r>
            <a:r>
              <a:rPr lang="en-US" sz="1600" dirty="0">
                <a:latin typeface="Garamond"/>
                <a:ea typeface="+mn-lt"/>
                <a:cs typeface="+mn-lt"/>
              </a:rPr>
              <a:t> υπ</a:t>
            </a:r>
            <a:r>
              <a:rPr lang="en-US" sz="1600" dirty="0" err="1">
                <a:latin typeface="Garamond"/>
                <a:ea typeface="+mn-lt"/>
                <a:cs typeface="+mn-lt"/>
              </a:rPr>
              <a:t>άγοντ</a:t>
            </a:r>
            <a:r>
              <a:rPr lang="en-US" sz="1600" dirty="0">
                <a:latin typeface="Garamond"/>
                <a:ea typeface="+mn-lt"/>
                <a:cs typeface="+mn-lt"/>
              </a:rPr>
              <a:t>αι </a:t>
            </a:r>
            <a:r>
              <a:rPr lang="en-US" sz="1600" dirty="0" err="1">
                <a:latin typeface="Garamond"/>
                <a:ea typeface="+mn-lt"/>
                <a:cs typeface="+mn-lt"/>
              </a:rPr>
              <a:t>οι</a:t>
            </a:r>
            <a:r>
              <a:rPr lang="en-US" sz="1600" dirty="0">
                <a:latin typeface="Garamond"/>
                <a:ea typeface="+mn-lt"/>
                <a:cs typeface="+mn-lt"/>
              </a:rPr>
              <a:t> "</a:t>
            </a:r>
            <a:r>
              <a:rPr lang="en-US" sz="1600" dirty="0" err="1">
                <a:latin typeface="Garamond"/>
                <a:ea typeface="+mn-lt"/>
                <a:cs typeface="+mn-lt"/>
              </a:rPr>
              <a:t>κινητήρες</a:t>
            </a:r>
            <a:r>
              <a:rPr lang="en-US" sz="1600" dirty="0">
                <a:latin typeface="Garamond"/>
                <a:ea typeface="+mn-lt"/>
                <a:cs typeface="+mn-lt"/>
              </a:rPr>
              <a:t> </a:t>
            </a:r>
            <a:r>
              <a:rPr lang="en-US" sz="1600" dirty="0" err="1">
                <a:latin typeface="Garamond"/>
                <a:ea typeface="+mn-lt"/>
                <a:cs typeface="+mn-lt"/>
              </a:rPr>
              <a:t>Όττο</a:t>
            </a:r>
            <a:r>
              <a:rPr lang="en-US" sz="1600" dirty="0">
                <a:latin typeface="Garamond"/>
                <a:ea typeface="+mn-lt"/>
                <a:cs typeface="+mn-lt"/>
              </a:rPr>
              <a:t>", π</a:t>
            </a:r>
            <a:r>
              <a:rPr lang="en-US" sz="1600" dirty="0" err="1">
                <a:latin typeface="Garamond"/>
                <a:ea typeface="+mn-lt"/>
                <a:cs typeface="+mn-lt"/>
              </a:rPr>
              <a:t>ου</a:t>
            </a:r>
            <a:r>
              <a:rPr lang="en-US" sz="1600" dirty="0">
                <a:latin typeface="Garamond"/>
                <a:ea typeface="+mn-lt"/>
                <a:cs typeface="+mn-lt"/>
              </a:rPr>
              <a:t> </a:t>
            </a:r>
            <a:r>
              <a:rPr lang="en-US" sz="1600" dirty="0" err="1">
                <a:latin typeface="Garamond"/>
                <a:ea typeface="+mn-lt"/>
                <a:cs typeface="+mn-lt"/>
              </a:rPr>
              <a:t>δι</a:t>
            </a:r>
            <a:r>
              <a:rPr lang="en-US" sz="1600" dirty="0">
                <a:latin typeface="Garamond"/>
                <a:ea typeface="+mn-lt"/>
                <a:cs typeface="+mn-lt"/>
              </a:rPr>
              <a:t>α</a:t>
            </a:r>
            <a:r>
              <a:rPr lang="en-US" sz="1600" dirty="0" err="1">
                <a:latin typeface="Garamond"/>
                <a:ea typeface="+mn-lt"/>
                <a:cs typeface="+mn-lt"/>
              </a:rPr>
              <a:t>κρίνοντ</a:t>
            </a:r>
            <a:r>
              <a:rPr lang="en-US" sz="1600" dirty="0">
                <a:latin typeface="Garamond"/>
                <a:ea typeface="+mn-lt"/>
                <a:cs typeface="+mn-lt"/>
              </a:rPr>
              <a:t>αι </a:t>
            </a:r>
            <a:r>
              <a:rPr lang="en-US" sz="1600" dirty="0" err="1">
                <a:latin typeface="Garamond"/>
                <a:ea typeface="+mn-lt"/>
                <a:cs typeface="+mn-lt"/>
              </a:rPr>
              <a:t>σε</a:t>
            </a:r>
            <a:r>
              <a:rPr lang="en-US" sz="1600" dirty="0">
                <a:latin typeface="Garamond"/>
                <a:ea typeface="+mn-lt"/>
                <a:cs typeface="+mn-lt"/>
              </a:rPr>
              <a:t> α</a:t>
            </a:r>
            <a:r>
              <a:rPr lang="en-US" sz="1600" dirty="0" err="1">
                <a:latin typeface="Garamond"/>
                <a:ea typeface="+mn-lt"/>
                <a:cs typeface="+mn-lt"/>
              </a:rPr>
              <a:t>εριομηχ</a:t>
            </a:r>
            <a:r>
              <a:rPr lang="en-US" sz="1600" dirty="0">
                <a:latin typeface="Garamond"/>
                <a:ea typeface="+mn-lt"/>
                <a:cs typeface="+mn-lt"/>
              </a:rPr>
              <a:t>α</a:t>
            </a:r>
            <a:r>
              <a:rPr lang="en-US" sz="1600" dirty="0" err="1">
                <a:latin typeface="Garamond"/>
                <a:ea typeface="+mn-lt"/>
                <a:cs typeface="+mn-lt"/>
              </a:rPr>
              <a:t>νές</a:t>
            </a:r>
            <a:r>
              <a:rPr lang="en-US" sz="1600" dirty="0">
                <a:latin typeface="Garamond"/>
                <a:ea typeface="+mn-lt"/>
                <a:cs typeface="+mn-lt"/>
              </a:rPr>
              <a:t> και </a:t>
            </a:r>
            <a:r>
              <a:rPr lang="en-US" sz="1600" dirty="0" err="1">
                <a:latin typeface="Garamond"/>
                <a:ea typeface="+mn-lt"/>
                <a:cs typeface="+mn-lt"/>
              </a:rPr>
              <a:t>σε</a:t>
            </a:r>
            <a:r>
              <a:rPr lang="en-US" sz="1600" dirty="0">
                <a:latin typeface="Garamond"/>
                <a:ea typeface="+mn-lt"/>
                <a:cs typeface="+mn-lt"/>
              </a:rPr>
              <a:t> β</a:t>
            </a:r>
            <a:r>
              <a:rPr lang="en-US" sz="1600" dirty="0" err="1">
                <a:latin typeface="Garamond"/>
                <a:ea typeface="+mn-lt"/>
                <a:cs typeface="+mn-lt"/>
              </a:rPr>
              <a:t>ενζινομηχ</a:t>
            </a:r>
            <a:r>
              <a:rPr lang="en-US" sz="1600" dirty="0">
                <a:latin typeface="Garamond"/>
                <a:ea typeface="+mn-lt"/>
                <a:cs typeface="+mn-lt"/>
              </a:rPr>
              <a:t>α</a:t>
            </a:r>
            <a:r>
              <a:rPr lang="en-US" sz="1600" dirty="0" err="1">
                <a:latin typeface="Garamond"/>
                <a:ea typeface="+mn-lt"/>
                <a:cs typeface="+mn-lt"/>
              </a:rPr>
              <a:t>νές</a:t>
            </a:r>
            <a:r>
              <a:rPr lang="en-US" sz="1600" dirty="0">
                <a:latin typeface="Garamond"/>
                <a:ea typeface="+mn-lt"/>
                <a:cs typeface="+mn-lt"/>
              </a:rPr>
              <a:t>, και </a:t>
            </a:r>
            <a:r>
              <a:rPr lang="en-US" sz="1600" dirty="0" err="1">
                <a:latin typeface="Garamond"/>
                <a:ea typeface="+mn-lt"/>
                <a:cs typeface="+mn-lt"/>
              </a:rPr>
              <a:t>στη</a:t>
            </a:r>
            <a:r>
              <a:rPr lang="en-US" sz="1600" dirty="0">
                <a:latin typeface="Garamond"/>
                <a:ea typeface="+mn-lt"/>
                <a:cs typeface="+mn-lt"/>
              </a:rPr>
              <a:t> </a:t>
            </a:r>
            <a:r>
              <a:rPr lang="en-US" sz="1600" dirty="0" err="1">
                <a:latin typeface="Garamond"/>
                <a:ea typeface="+mn-lt"/>
                <a:cs typeface="+mn-lt"/>
              </a:rPr>
              <a:t>δεύτερη</a:t>
            </a:r>
            <a:r>
              <a:rPr lang="en-US" sz="1600" dirty="0">
                <a:latin typeface="Garamond"/>
                <a:ea typeface="+mn-lt"/>
                <a:cs typeface="+mn-lt"/>
              </a:rPr>
              <a:t> </a:t>
            </a:r>
            <a:r>
              <a:rPr lang="en-US" sz="1600" dirty="0" err="1">
                <a:latin typeface="Garamond"/>
                <a:ea typeface="+mn-lt"/>
                <a:cs typeface="+mn-lt"/>
              </a:rPr>
              <a:t>οι</a:t>
            </a:r>
            <a:r>
              <a:rPr lang="en-US" sz="1600" dirty="0">
                <a:latin typeface="Garamond"/>
                <a:ea typeface="+mn-lt"/>
                <a:cs typeface="+mn-lt"/>
              </a:rPr>
              <a:t> π</a:t>
            </a:r>
            <a:r>
              <a:rPr lang="en-US" sz="1600" dirty="0" err="1">
                <a:latin typeface="Garamond"/>
                <a:ea typeface="+mn-lt"/>
                <a:cs typeface="+mn-lt"/>
              </a:rPr>
              <a:t>ετρελ</a:t>
            </a:r>
            <a:r>
              <a:rPr lang="en-US" sz="1600" dirty="0">
                <a:latin typeface="Garamond"/>
                <a:ea typeface="+mn-lt"/>
                <a:cs typeface="+mn-lt"/>
              </a:rPr>
              <a:t>α</a:t>
            </a:r>
            <a:r>
              <a:rPr lang="en-US" sz="1600" dirty="0" err="1">
                <a:latin typeface="Garamond"/>
                <a:ea typeface="+mn-lt"/>
                <a:cs typeface="+mn-lt"/>
              </a:rPr>
              <a:t>ιομηχ</a:t>
            </a:r>
            <a:r>
              <a:rPr lang="en-US" sz="1600" dirty="0">
                <a:latin typeface="Garamond"/>
                <a:ea typeface="+mn-lt"/>
                <a:cs typeface="+mn-lt"/>
              </a:rPr>
              <a:t>α</a:t>
            </a:r>
            <a:r>
              <a:rPr lang="en-US" sz="1600" dirty="0" err="1">
                <a:latin typeface="Garamond"/>
                <a:ea typeface="+mn-lt"/>
                <a:cs typeface="+mn-lt"/>
              </a:rPr>
              <a:t>νές</a:t>
            </a:r>
            <a:r>
              <a:rPr lang="en-US" sz="1600" dirty="0">
                <a:latin typeface="Garamond"/>
                <a:ea typeface="+mn-lt"/>
                <a:cs typeface="+mn-lt"/>
              </a:rPr>
              <a:t>.                                                                                        -7-</a:t>
            </a:r>
            <a:endParaRPr lang="en-US" sz="1600" dirty="0">
              <a:latin typeface="Garamond"/>
            </a:endParaRPr>
          </a:p>
          <a:p>
            <a:endParaRPr lang="en-US" dirty="0"/>
          </a:p>
        </p:txBody>
      </p:sp>
    </p:spTree>
    <p:extLst>
      <p:ext uri="{BB962C8B-B14F-4D97-AF65-F5344CB8AC3E}">
        <p14:creationId xmlns:p14="http://schemas.microsoft.com/office/powerpoint/2010/main" val="921937868"/>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mt="50000"/>
          </a:blip>
          <a:srcRect t="1421" r="-1" b="23559"/>
          <a:stretch/>
        </p:blipFill>
        <p:spPr>
          <a:xfrm>
            <a:off x="-4397" y="314970"/>
            <a:ext cx="12188930" cy="6857990"/>
          </a:xfrm>
          <a:prstGeom prst="rect">
            <a:avLst/>
          </a:prstGeom>
        </p:spPr>
      </p:pic>
      <p:sp>
        <p:nvSpPr>
          <p:cNvPr id="2" name="Title 1">
            <a:extLst>
              <a:ext uri="{FF2B5EF4-FFF2-40B4-BE49-F238E27FC236}">
                <a16:creationId xmlns:a16="http://schemas.microsoft.com/office/drawing/2014/main" id="{D6A12B8B-56D6-46BF-92CE-BB2B7CA2231F}"/>
              </a:ext>
            </a:extLst>
          </p:cNvPr>
          <p:cNvSpPr>
            <a:spLocks noGrp="1"/>
          </p:cNvSpPr>
          <p:nvPr>
            <p:ph type="title"/>
          </p:nvPr>
        </p:nvSpPr>
        <p:spPr>
          <a:xfrm>
            <a:off x="838200" y="365125"/>
            <a:ext cx="10515600" cy="2002307"/>
          </a:xfrm>
        </p:spPr>
        <p:txBody>
          <a:bodyPr>
            <a:normAutofit/>
          </a:bodyPr>
          <a:lstStyle/>
          <a:p>
            <a:pPr algn="ctr"/>
            <a:r>
              <a:rPr lang="en-US" dirty="0" err="1">
                <a:latin typeface="Garamond"/>
              </a:rPr>
              <a:t>Ηλεκτρικές</a:t>
            </a:r>
            <a:r>
              <a:rPr lang="en-US" dirty="0">
                <a:latin typeface="Garamond"/>
              </a:rPr>
              <a:t> </a:t>
            </a:r>
            <a:r>
              <a:rPr lang="en-US" dirty="0" err="1">
                <a:latin typeface="Garamond"/>
              </a:rPr>
              <a:t>μηχ</a:t>
            </a:r>
            <a:r>
              <a:rPr lang="en-US" dirty="0">
                <a:latin typeface="Garamond"/>
              </a:rPr>
              <a:t>α</a:t>
            </a:r>
            <a:r>
              <a:rPr lang="en-US" dirty="0" err="1">
                <a:latin typeface="Garamond"/>
              </a:rPr>
              <a:t>νές</a:t>
            </a:r>
            <a:endParaRPr lang="en-US">
              <a:latin typeface="Garamond"/>
            </a:endParaRPr>
          </a:p>
          <a:p>
            <a:pPr algn="ctr"/>
            <a:endParaRPr lang="en-US" dirty="0">
              <a:latin typeface="Garamond"/>
              <a:ea typeface="Batang"/>
            </a:endParaRPr>
          </a:p>
        </p:txBody>
      </p:sp>
      <p:sp>
        <p:nvSpPr>
          <p:cNvPr id="3" name="Subtitle 2">
            <a:extLst>
              <a:ext uri="{FF2B5EF4-FFF2-40B4-BE49-F238E27FC236}">
                <a16:creationId xmlns:a16="http://schemas.microsoft.com/office/drawing/2014/main" id="{75C6BB4F-2EF7-448A-B8B0-F2A019258EAE}"/>
              </a:ext>
            </a:extLst>
          </p:cNvPr>
          <p:cNvSpPr>
            <a:spLocks noGrp="1"/>
          </p:cNvSpPr>
          <p:nvPr>
            <p:ph idx="1"/>
          </p:nvPr>
        </p:nvSpPr>
        <p:spPr/>
        <p:txBody>
          <a:bodyPr vert="horz" lIns="0" tIns="0" rIns="0" bIns="0" rtlCol="0" anchor="t">
            <a:normAutofit fontScale="85000" lnSpcReduction="20000"/>
          </a:bodyPr>
          <a:lstStyle/>
          <a:p>
            <a:pPr algn="ctr">
              <a:buNone/>
            </a:pPr>
            <a:r>
              <a:rPr lang="en-US" dirty="0" err="1">
                <a:latin typeface="Garamond"/>
                <a:ea typeface="+mn-lt"/>
                <a:cs typeface="+mn-lt"/>
              </a:rPr>
              <a:t>Οι</a:t>
            </a:r>
            <a:r>
              <a:rPr lang="en-US" dirty="0">
                <a:latin typeface="Garamond"/>
                <a:ea typeface="+mn-lt"/>
                <a:cs typeface="+mn-lt"/>
              </a:rPr>
              <a:t> </a:t>
            </a:r>
            <a:r>
              <a:rPr lang="en-US" dirty="0" err="1">
                <a:latin typeface="Garamond"/>
                <a:ea typeface="+mn-lt"/>
                <a:cs typeface="+mn-lt"/>
              </a:rPr>
              <a:t>ηλεκτρικές</a:t>
            </a:r>
            <a:r>
              <a:rPr lang="en-US" dirty="0">
                <a:latin typeface="Garamond"/>
                <a:ea typeface="+mn-lt"/>
                <a:cs typeface="+mn-lt"/>
              </a:rPr>
              <a:t> </a:t>
            </a:r>
            <a:r>
              <a:rPr lang="en-US" dirty="0" err="1">
                <a:latin typeface="Garamond"/>
                <a:ea typeface="+mn-lt"/>
                <a:cs typeface="+mn-lt"/>
              </a:rPr>
              <a:t>μηχ</a:t>
            </a:r>
            <a:r>
              <a:rPr lang="en-US" dirty="0">
                <a:latin typeface="Garamond"/>
                <a:ea typeface="+mn-lt"/>
                <a:cs typeface="+mn-lt"/>
              </a:rPr>
              <a:t>α</a:t>
            </a:r>
            <a:r>
              <a:rPr lang="en-US" dirty="0" err="1">
                <a:latin typeface="Garamond"/>
                <a:ea typeface="+mn-lt"/>
                <a:cs typeface="+mn-lt"/>
              </a:rPr>
              <a:t>νές</a:t>
            </a:r>
            <a:r>
              <a:rPr lang="en-US" dirty="0">
                <a:latin typeface="Garamond"/>
                <a:ea typeface="+mn-lt"/>
                <a:cs typeface="+mn-lt"/>
              </a:rPr>
              <a:t> </a:t>
            </a:r>
            <a:r>
              <a:rPr lang="en-US" dirty="0" err="1">
                <a:latin typeface="Garamond"/>
                <a:ea typeface="+mn-lt"/>
                <a:cs typeface="+mn-lt"/>
              </a:rPr>
              <a:t>μετ</a:t>
            </a:r>
            <a:r>
              <a:rPr lang="en-US" dirty="0">
                <a:latin typeface="Garamond"/>
                <a:ea typeface="+mn-lt"/>
                <a:cs typeface="+mn-lt"/>
              </a:rPr>
              <a:t>α</a:t>
            </a:r>
            <a:r>
              <a:rPr lang="en-US" dirty="0" err="1">
                <a:latin typeface="Garamond"/>
                <a:ea typeface="+mn-lt"/>
                <a:cs typeface="+mn-lt"/>
              </a:rPr>
              <a:t>τρέ</a:t>
            </a:r>
            <a:r>
              <a:rPr lang="en-US" dirty="0">
                <a:latin typeface="Garamond"/>
                <a:ea typeface="+mn-lt"/>
                <a:cs typeface="+mn-lt"/>
              </a:rPr>
              <a:t>π</a:t>
            </a:r>
            <a:r>
              <a:rPr lang="en-US" dirty="0" err="1">
                <a:latin typeface="Garamond"/>
                <a:ea typeface="+mn-lt"/>
                <a:cs typeface="+mn-lt"/>
              </a:rPr>
              <a:t>ουν</a:t>
            </a:r>
            <a:r>
              <a:rPr lang="en-US" dirty="0">
                <a:latin typeface="Garamond"/>
                <a:ea typeface="+mn-lt"/>
                <a:cs typeface="+mn-lt"/>
              </a:rPr>
              <a:t> </a:t>
            </a:r>
            <a:r>
              <a:rPr lang="en-US" dirty="0" err="1">
                <a:latin typeface="Garamond"/>
                <a:ea typeface="+mn-lt"/>
                <a:cs typeface="+mn-lt"/>
              </a:rPr>
              <a:t>τη</a:t>
            </a:r>
            <a:r>
              <a:rPr lang="en-US" dirty="0">
                <a:latin typeface="Garamond"/>
                <a:ea typeface="+mn-lt"/>
                <a:cs typeface="+mn-lt"/>
              </a:rPr>
              <a:t> </a:t>
            </a:r>
            <a:r>
              <a:rPr lang="en-US" dirty="0" err="1">
                <a:latin typeface="Garamond"/>
                <a:ea typeface="+mn-lt"/>
                <a:cs typeface="+mn-lt"/>
              </a:rPr>
              <a:t>μηχ</a:t>
            </a:r>
            <a:r>
              <a:rPr lang="en-US" dirty="0">
                <a:latin typeface="Garamond"/>
                <a:ea typeface="+mn-lt"/>
                <a:cs typeface="+mn-lt"/>
              </a:rPr>
              <a:t>α</a:t>
            </a:r>
            <a:r>
              <a:rPr lang="en-US" dirty="0" err="1">
                <a:latin typeface="Garamond"/>
                <a:ea typeface="+mn-lt"/>
                <a:cs typeface="+mn-lt"/>
              </a:rPr>
              <a:t>νική</a:t>
            </a:r>
            <a:r>
              <a:rPr lang="en-US" dirty="0">
                <a:latin typeface="Garamond"/>
                <a:ea typeface="+mn-lt"/>
                <a:cs typeface="+mn-lt"/>
              </a:rPr>
              <a:t> </a:t>
            </a:r>
            <a:r>
              <a:rPr lang="en-US" dirty="0" err="1">
                <a:latin typeface="Garamond"/>
                <a:ea typeface="+mn-lt"/>
                <a:cs typeface="+mn-lt"/>
              </a:rPr>
              <a:t>ενέργει</a:t>
            </a:r>
            <a:r>
              <a:rPr lang="en-US" dirty="0">
                <a:latin typeface="Garamond"/>
                <a:ea typeface="+mn-lt"/>
                <a:cs typeface="+mn-lt"/>
              </a:rPr>
              <a:t>α </a:t>
            </a:r>
            <a:r>
              <a:rPr lang="en-US" dirty="0" err="1">
                <a:latin typeface="Garamond"/>
                <a:ea typeface="+mn-lt"/>
                <a:cs typeface="+mn-lt"/>
              </a:rPr>
              <a:t>σε</a:t>
            </a:r>
            <a:r>
              <a:rPr lang="en-US" dirty="0">
                <a:latin typeface="Garamond"/>
                <a:ea typeface="+mn-lt"/>
                <a:cs typeface="+mn-lt"/>
              </a:rPr>
              <a:t> </a:t>
            </a:r>
            <a:r>
              <a:rPr lang="en-US" dirty="0" err="1">
                <a:latin typeface="Garamond"/>
                <a:ea typeface="+mn-lt"/>
                <a:cs typeface="+mn-lt"/>
              </a:rPr>
              <a:t>ηλεκτρική</a:t>
            </a:r>
            <a:r>
              <a:rPr lang="en-US" dirty="0">
                <a:latin typeface="Garamond"/>
                <a:ea typeface="+mn-lt"/>
                <a:cs typeface="+mn-lt"/>
              </a:rPr>
              <a:t> (</a:t>
            </a:r>
            <a:r>
              <a:rPr lang="en-US" dirty="0" err="1">
                <a:latin typeface="Garamond"/>
                <a:ea typeface="+mn-lt"/>
                <a:cs typeface="+mn-lt"/>
              </a:rPr>
              <a:t>γεννήτριες</a:t>
            </a:r>
            <a:r>
              <a:rPr lang="en-US" dirty="0">
                <a:latin typeface="Garamond"/>
                <a:ea typeface="+mn-lt"/>
                <a:cs typeface="+mn-lt"/>
              </a:rPr>
              <a:t>) ή α</a:t>
            </a:r>
            <a:r>
              <a:rPr lang="en-US" dirty="0" err="1">
                <a:latin typeface="Garamond"/>
                <a:ea typeface="+mn-lt"/>
                <a:cs typeface="+mn-lt"/>
              </a:rPr>
              <a:t>ντίστροφ</a:t>
            </a:r>
            <a:r>
              <a:rPr lang="en-US" dirty="0">
                <a:latin typeface="Garamond"/>
                <a:ea typeface="+mn-lt"/>
                <a:cs typeface="+mn-lt"/>
              </a:rPr>
              <a:t>α (</a:t>
            </a:r>
            <a:r>
              <a:rPr lang="en-US" dirty="0" err="1">
                <a:latin typeface="Garamond"/>
                <a:ea typeface="+mn-lt"/>
                <a:cs typeface="+mn-lt"/>
              </a:rPr>
              <a:t>κινητήρες</a:t>
            </a:r>
            <a:r>
              <a:rPr lang="en-US" dirty="0">
                <a:latin typeface="Garamond"/>
                <a:ea typeface="+mn-lt"/>
                <a:cs typeface="+mn-lt"/>
              </a:rPr>
              <a:t>) ή </a:t>
            </a:r>
            <a:r>
              <a:rPr lang="en-US" dirty="0" err="1">
                <a:latin typeface="Garamond"/>
                <a:ea typeface="+mn-lt"/>
                <a:cs typeface="+mn-lt"/>
              </a:rPr>
              <a:t>μετ</a:t>
            </a:r>
            <a:r>
              <a:rPr lang="en-US" dirty="0">
                <a:latin typeface="Garamond"/>
                <a:ea typeface="+mn-lt"/>
                <a:cs typeface="+mn-lt"/>
              </a:rPr>
              <a:t>α</a:t>
            </a:r>
            <a:r>
              <a:rPr lang="en-US" dirty="0" err="1">
                <a:latin typeface="Garamond"/>
                <a:ea typeface="+mn-lt"/>
                <a:cs typeface="+mn-lt"/>
              </a:rPr>
              <a:t>τρέ</a:t>
            </a:r>
            <a:r>
              <a:rPr lang="en-US" dirty="0">
                <a:latin typeface="Garamond"/>
                <a:ea typeface="+mn-lt"/>
                <a:cs typeface="+mn-lt"/>
              </a:rPr>
              <a:t>π</a:t>
            </a:r>
            <a:r>
              <a:rPr lang="en-US" dirty="0" err="1">
                <a:latin typeface="Garamond"/>
                <a:ea typeface="+mn-lt"/>
                <a:cs typeface="+mn-lt"/>
              </a:rPr>
              <a:t>ουν</a:t>
            </a:r>
            <a:r>
              <a:rPr lang="en-US" dirty="0">
                <a:latin typeface="Garamond"/>
                <a:ea typeface="+mn-lt"/>
                <a:cs typeface="+mn-lt"/>
              </a:rPr>
              <a:t> </a:t>
            </a:r>
            <a:r>
              <a:rPr lang="en-US" dirty="0" err="1">
                <a:latin typeface="Garamond"/>
                <a:ea typeface="+mn-lt"/>
                <a:cs typeface="+mn-lt"/>
              </a:rPr>
              <a:t>ηλεκτρική</a:t>
            </a:r>
            <a:r>
              <a:rPr lang="en-US" dirty="0">
                <a:latin typeface="Garamond"/>
                <a:ea typeface="+mn-lt"/>
                <a:cs typeface="+mn-lt"/>
              </a:rPr>
              <a:t> </a:t>
            </a:r>
            <a:r>
              <a:rPr lang="en-US" dirty="0" err="1">
                <a:latin typeface="Garamond"/>
                <a:ea typeface="+mn-lt"/>
                <a:cs typeface="+mn-lt"/>
              </a:rPr>
              <a:t>ενέργει</a:t>
            </a:r>
            <a:r>
              <a:rPr lang="en-US" dirty="0">
                <a:latin typeface="Garamond"/>
                <a:ea typeface="+mn-lt"/>
                <a:cs typeface="+mn-lt"/>
              </a:rPr>
              <a:t>α </a:t>
            </a:r>
            <a:r>
              <a:rPr lang="en-US" dirty="0" err="1">
                <a:latin typeface="Garamond"/>
                <a:ea typeface="+mn-lt"/>
                <a:cs typeface="+mn-lt"/>
              </a:rPr>
              <a:t>με</a:t>
            </a:r>
            <a:r>
              <a:rPr lang="en-US" dirty="0">
                <a:latin typeface="Garamond"/>
                <a:ea typeface="+mn-lt"/>
                <a:cs typeface="+mn-lt"/>
              </a:rPr>
              <a:t> </a:t>
            </a:r>
            <a:r>
              <a:rPr lang="en-US" dirty="0" err="1">
                <a:latin typeface="Garamond"/>
                <a:ea typeface="+mn-lt"/>
                <a:cs typeface="+mn-lt"/>
              </a:rPr>
              <a:t>συγκεκριμέν</a:t>
            </a:r>
            <a:r>
              <a:rPr lang="en-US" dirty="0">
                <a:latin typeface="Garamond"/>
                <a:ea typeface="+mn-lt"/>
                <a:cs typeface="+mn-lt"/>
              </a:rPr>
              <a:t>α χαρα</a:t>
            </a:r>
            <a:r>
              <a:rPr lang="en-US" dirty="0" err="1">
                <a:latin typeface="Garamond"/>
                <a:ea typeface="+mn-lt"/>
                <a:cs typeface="+mn-lt"/>
              </a:rPr>
              <a:t>κτηριστικά</a:t>
            </a:r>
            <a:r>
              <a:rPr lang="en-US" dirty="0">
                <a:latin typeface="Garamond"/>
                <a:ea typeface="+mn-lt"/>
                <a:cs typeface="+mn-lt"/>
              </a:rPr>
              <a:t> </a:t>
            </a:r>
            <a:r>
              <a:rPr lang="en-US" dirty="0" err="1">
                <a:latin typeface="Garamond"/>
                <a:ea typeface="+mn-lt"/>
                <a:cs typeface="+mn-lt"/>
              </a:rPr>
              <a:t>σε</a:t>
            </a:r>
            <a:r>
              <a:rPr lang="en-US" dirty="0">
                <a:latin typeface="Garamond"/>
                <a:ea typeface="+mn-lt"/>
                <a:cs typeface="+mn-lt"/>
              </a:rPr>
              <a:t> </a:t>
            </a:r>
            <a:r>
              <a:rPr lang="en-US" dirty="0" err="1">
                <a:latin typeface="Garamond"/>
                <a:ea typeface="+mn-lt"/>
                <a:cs typeface="+mn-lt"/>
              </a:rPr>
              <a:t>ηλεκτρική</a:t>
            </a:r>
            <a:r>
              <a:rPr lang="en-US" dirty="0">
                <a:latin typeface="Garamond"/>
                <a:ea typeface="+mn-lt"/>
                <a:cs typeface="+mn-lt"/>
              </a:rPr>
              <a:t> </a:t>
            </a:r>
            <a:r>
              <a:rPr lang="en-US" dirty="0" err="1">
                <a:latin typeface="Garamond"/>
                <a:ea typeface="+mn-lt"/>
                <a:cs typeface="+mn-lt"/>
              </a:rPr>
              <a:t>δι</a:t>
            </a:r>
            <a:r>
              <a:rPr lang="en-US" dirty="0">
                <a:latin typeface="Garamond"/>
                <a:ea typeface="+mn-lt"/>
                <a:cs typeface="+mn-lt"/>
              </a:rPr>
              <a:t>α</a:t>
            </a:r>
            <a:r>
              <a:rPr lang="en-US" dirty="0" err="1">
                <a:latin typeface="Garamond"/>
                <a:ea typeface="+mn-lt"/>
                <a:cs typeface="+mn-lt"/>
              </a:rPr>
              <a:t>φορετικών</a:t>
            </a:r>
            <a:r>
              <a:rPr lang="en-US" dirty="0">
                <a:latin typeface="Garamond"/>
                <a:ea typeface="+mn-lt"/>
                <a:cs typeface="+mn-lt"/>
              </a:rPr>
              <a:t> χαρα</a:t>
            </a:r>
            <a:r>
              <a:rPr lang="en-US" dirty="0" err="1">
                <a:latin typeface="Garamond"/>
                <a:ea typeface="+mn-lt"/>
                <a:cs typeface="+mn-lt"/>
              </a:rPr>
              <a:t>κτηριστικών</a:t>
            </a:r>
            <a:r>
              <a:rPr lang="en-US" dirty="0">
                <a:latin typeface="Garamond"/>
                <a:ea typeface="+mn-lt"/>
                <a:cs typeface="+mn-lt"/>
              </a:rPr>
              <a:t>.</a:t>
            </a:r>
            <a:endParaRPr lang="en-US">
              <a:latin typeface="Garamond"/>
            </a:endParaRPr>
          </a:p>
          <a:p>
            <a:pPr algn="ctr">
              <a:buNone/>
            </a:pPr>
            <a:r>
              <a:rPr lang="en-US" dirty="0">
                <a:latin typeface="Garamond"/>
                <a:ea typeface="+mn-lt"/>
                <a:cs typeface="+mn-lt"/>
              </a:rPr>
              <a:t>Η α</a:t>
            </a:r>
            <a:r>
              <a:rPr lang="en-US" dirty="0" err="1">
                <a:latin typeface="Garamond"/>
                <a:ea typeface="+mn-lt"/>
                <a:cs typeface="+mn-lt"/>
              </a:rPr>
              <a:t>ρχή</a:t>
            </a:r>
            <a:r>
              <a:rPr lang="en-US" dirty="0">
                <a:latin typeface="Garamond"/>
                <a:ea typeface="+mn-lt"/>
                <a:cs typeface="+mn-lt"/>
              </a:rPr>
              <a:t> </a:t>
            </a:r>
            <a:r>
              <a:rPr lang="en-US" dirty="0" err="1">
                <a:latin typeface="Garamond"/>
                <a:ea typeface="+mn-lt"/>
                <a:cs typeface="+mn-lt"/>
              </a:rPr>
              <a:t>λειτουργί</a:t>
            </a:r>
            <a:r>
              <a:rPr lang="en-US" dirty="0">
                <a:latin typeface="Garamond"/>
                <a:ea typeface="+mn-lt"/>
                <a:cs typeface="+mn-lt"/>
              </a:rPr>
              <a:t>ας βα</a:t>
            </a:r>
            <a:r>
              <a:rPr lang="en-US" dirty="0" err="1">
                <a:latin typeface="Garamond"/>
                <a:ea typeface="+mn-lt"/>
                <a:cs typeface="+mn-lt"/>
              </a:rPr>
              <a:t>σίζετ</a:t>
            </a:r>
            <a:r>
              <a:rPr lang="en-US" dirty="0">
                <a:latin typeface="Garamond"/>
                <a:ea typeface="+mn-lt"/>
                <a:cs typeface="+mn-lt"/>
              </a:rPr>
              <a:t>αι π</a:t>
            </a:r>
            <a:r>
              <a:rPr lang="en-US" dirty="0" err="1">
                <a:latin typeface="Garamond"/>
                <a:ea typeface="+mn-lt"/>
                <a:cs typeface="+mn-lt"/>
              </a:rPr>
              <a:t>άνω</a:t>
            </a:r>
            <a:r>
              <a:rPr lang="en-US" dirty="0">
                <a:latin typeface="Garamond"/>
                <a:ea typeface="+mn-lt"/>
                <a:cs typeface="+mn-lt"/>
              </a:rPr>
              <a:t> </a:t>
            </a:r>
            <a:r>
              <a:rPr lang="en-US" dirty="0" err="1">
                <a:latin typeface="Garamond"/>
                <a:ea typeface="+mn-lt"/>
                <a:cs typeface="+mn-lt"/>
              </a:rPr>
              <a:t>στην</a:t>
            </a:r>
            <a:r>
              <a:rPr lang="en-US" dirty="0">
                <a:latin typeface="Garamond"/>
                <a:ea typeface="+mn-lt"/>
                <a:cs typeface="+mn-lt"/>
              </a:rPr>
              <a:t> παρα</a:t>
            </a:r>
            <a:r>
              <a:rPr lang="en-US" dirty="0" err="1">
                <a:latin typeface="Garamond"/>
                <a:ea typeface="+mn-lt"/>
                <a:cs typeface="+mn-lt"/>
              </a:rPr>
              <a:t>γωγή</a:t>
            </a:r>
            <a:r>
              <a:rPr lang="en-US" dirty="0">
                <a:latin typeface="Garamond"/>
                <a:ea typeface="+mn-lt"/>
                <a:cs typeface="+mn-lt"/>
              </a:rPr>
              <a:t> </a:t>
            </a:r>
            <a:r>
              <a:rPr lang="en-US" dirty="0" err="1">
                <a:latin typeface="Garamond"/>
                <a:ea typeface="+mn-lt"/>
                <a:cs typeface="+mn-lt"/>
              </a:rPr>
              <a:t>ηλεκτροκινητικών</a:t>
            </a:r>
            <a:r>
              <a:rPr lang="en-US" dirty="0">
                <a:latin typeface="Garamond"/>
                <a:ea typeface="+mn-lt"/>
                <a:cs typeface="+mn-lt"/>
              </a:rPr>
              <a:t> </a:t>
            </a:r>
            <a:r>
              <a:rPr lang="en-US" dirty="0" err="1">
                <a:latin typeface="Garamond"/>
                <a:ea typeface="+mn-lt"/>
                <a:cs typeface="+mn-lt"/>
              </a:rPr>
              <a:t>δυνάμεων</a:t>
            </a:r>
            <a:r>
              <a:rPr lang="en-US" dirty="0">
                <a:latin typeface="Garamond"/>
                <a:ea typeface="+mn-lt"/>
                <a:cs typeface="+mn-lt"/>
              </a:rPr>
              <a:t> </a:t>
            </a:r>
            <a:r>
              <a:rPr lang="en-US" dirty="0" err="1">
                <a:latin typeface="Garamond"/>
                <a:ea typeface="+mn-lt"/>
                <a:cs typeface="+mn-lt"/>
              </a:rPr>
              <a:t>γι</a:t>
            </a:r>
            <a:r>
              <a:rPr lang="en-US" dirty="0">
                <a:latin typeface="Garamond"/>
                <a:ea typeface="+mn-lt"/>
                <a:cs typeface="+mn-lt"/>
              </a:rPr>
              <a:t>α </a:t>
            </a:r>
            <a:r>
              <a:rPr lang="en-US" dirty="0" err="1">
                <a:latin typeface="Garamond"/>
                <a:ea typeface="+mn-lt"/>
                <a:cs typeface="+mn-lt"/>
              </a:rPr>
              <a:t>ηλεκτρομ</a:t>
            </a:r>
            <a:r>
              <a:rPr lang="en-US" dirty="0">
                <a:latin typeface="Garamond"/>
                <a:ea typeface="+mn-lt"/>
                <a:cs typeface="+mn-lt"/>
              </a:rPr>
              <a:t>α</a:t>
            </a:r>
            <a:r>
              <a:rPr lang="en-US" dirty="0" err="1">
                <a:latin typeface="Garamond"/>
                <a:ea typeface="+mn-lt"/>
                <a:cs typeface="+mn-lt"/>
              </a:rPr>
              <a:t>γνητική</a:t>
            </a:r>
            <a:r>
              <a:rPr lang="en-US" dirty="0">
                <a:latin typeface="Garamond"/>
                <a:ea typeface="+mn-lt"/>
                <a:cs typeface="+mn-lt"/>
              </a:rPr>
              <a:t> επα</a:t>
            </a:r>
            <a:r>
              <a:rPr lang="en-US" dirty="0" err="1">
                <a:latin typeface="Garamond"/>
                <a:ea typeface="+mn-lt"/>
                <a:cs typeface="+mn-lt"/>
              </a:rPr>
              <a:t>γωγή</a:t>
            </a:r>
            <a:r>
              <a:rPr lang="en-US" dirty="0">
                <a:latin typeface="Garamond"/>
                <a:ea typeface="+mn-lt"/>
                <a:cs typeface="+mn-lt"/>
              </a:rPr>
              <a:t>. </a:t>
            </a:r>
            <a:r>
              <a:rPr lang="en-US" dirty="0" err="1">
                <a:latin typeface="Garamond"/>
                <a:ea typeface="+mn-lt"/>
                <a:cs typeface="+mn-lt"/>
              </a:rPr>
              <a:t>Γι</a:t>
            </a:r>
            <a:r>
              <a:rPr lang="en-US" dirty="0">
                <a:latin typeface="Garamond"/>
                <a:ea typeface="+mn-lt"/>
                <a:cs typeface="+mn-lt"/>
              </a:rPr>
              <a:t>’ α</a:t>
            </a:r>
            <a:r>
              <a:rPr lang="en-US" dirty="0" err="1">
                <a:latin typeface="Garamond"/>
                <a:ea typeface="+mn-lt"/>
                <a:cs typeface="+mn-lt"/>
              </a:rPr>
              <a:t>υτό</a:t>
            </a:r>
            <a:r>
              <a:rPr lang="en-US" dirty="0">
                <a:latin typeface="Garamond"/>
                <a:ea typeface="+mn-lt"/>
                <a:cs typeface="+mn-lt"/>
              </a:rPr>
              <a:t> </a:t>
            </a:r>
            <a:r>
              <a:rPr lang="en-US" dirty="0" err="1">
                <a:latin typeface="Garamond"/>
                <a:ea typeface="+mn-lt"/>
                <a:cs typeface="+mn-lt"/>
              </a:rPr>
              <a:t>το</a:t>
            </a:r>
            <a:r>
              <a:rPr lang="en-US" dirty="0">
                <a:latin typeface="Garamond"/>
                <a:ea typeface="+mn-lt"/>
                <a:cs typeface="+mn-lt"/>
              </a:rPr>
              <a:t> </a:t>
            </a:r>
            <a:r>
              <a:rPr lang="en-US" dirty="0" err="1">
                <a:latin typeface="Garamond"/>
                <a:ea typeface="+mn-lt"/>
                <a:cs typeface="+mn-lt"/>
              </a:rPr>
              <a:t>σκο</a:t>
            </a:r>
            <a:r>
              <a:rPr lang="en-US" dirty="0">
                <a:latin typeface="Garamond"/>
                <a:ea typeface="+mn-lt"/>
                <a:cs typeface="+mn-lt"/>
              </a:rPr>
              <a:t>πό </a:t>
            </a:r>
            <a:r>
              <a:rPr lang="en-US" dirty="0" err="1">
                <a:latin typeface="Garamond"/>
                <a:ea typeface="+mn-lt"/>
                <a:cs typeface="+mn-lt"/>
              </a:rPr>
              <a:t>μετ</a:t>
            </a:r>
            <a:r>
              <a:rPr lang="en-US" dirty="0">
                <a:latin typeface="Garamond"/>
                <a:ea typeface="+mn-lt"/>
                <a:cs typeface="+mn-lt"/>
              </a:rPr>
              <a:t>α</a:t>
            </a:r>
            <a:r>
              <a:rPr lang="en-US" dirty="0" err="1">
                <a:latin typeface="Garamond"/>
                <a:ea typeface="+mn-lt"/>
                <a:cs typeface="+mn-lt"/>
              </a:rPr>
              <a:t>τρέ</a:t>
            </a:r>
            <a:r>
              <a:rPr lang="en-US" dirty="0">
                <a:latin typeface="Garamond"/>
                <a:ea typeface="+mn-lt"/>
                <a:cs typeface="+mn-lt"/>
              </a:rPr>
              <a:t>π</a:t>
            </a:r>
            <a:r>
              <a:rPr lang="en-US" dirty="0" err="1">
                <a:latin typeface="Garamond"/>
                <a:ea typeface="+mn-lt"/>
                <a:cs typeface="+mn-lt"/>
              </a:rPr>
              <a:t>ετ</a:t>
            </a:r>
            <a:r>
              <a:rPr lang="en-US" dirty="0">
                <a:latin typeface="Garamond"/>
                <a:ea typeface="+mn-lt"/>
                <a:cs typeface="+mn-lt"/>
              </a:rPr>
              <a:t>αι </a:t>
            </a:r>
            <a:r>
              <a:rPr lang="en-US" dirty="0" err="1">
                <a:latin typeface="Garamond"/>
                <a:ea typeface="+mn-lt"/>
                <a:cs typeface="+mn-lt"/>
              </a:rPr>
              <a:t>στο</a:t>
            </a:r>
            <a:r>
              <a:rPr lang="en-US" dirty="0">
                <a:latin typeface="Garamond"/>
                <a:ea typeface="+mn-lt"/>
                <a:cs typeface="+mn-lt"/>
              </a:rPr>
              <a:t> </a:t>
            </a:r>
            <a:r>
              <a:rPr lang="en-US" dirty="0" err="1">
                <a:latin typeface="Garamond"/>
                <a:ea typeface="+mn-lt"/>
                <a:cs typeface="+mn-lt"/>
              </a:rPr>
              <a:t>έν</a:t>
            </a:r>
            <a:r>
              <a:rPr lang="en-US" dirty="0">
                <a:latin typeface="Garamond"/>
                <a:ea typeface="+mn-lt"/>
                <a:cs typeface="+mn-lt"/>
              </a:rPr>
              <a:t>α </a:t>
            </a:r>
            <a:r>
              <a:rPr lang="en-US" dirty="0" err="1">
                <a:latin typeface="Garamond"/>
                <a:ea typeface="+mn-lt"/>
                <a:cs typeface="+mn-lt"/>
              </a:rPr>
              <a:t>μέρος</a:t>
            </a:r>
            <a:r>
              <a:rPr lang="en-US" dirty="0">
                <a:latin typeface="Garamond"/>
                <a:ea typeface="+mn-lt"/>
                <a:cs typeface="+mn-lt"/>
              </a:rPr>
              <a:t> </a:t>
            </a:r>
            <a:r>
              <a:rPr lang="en-US" dirty="0" err="1">
                <a:latin typeface="Garamond"/>
                <a:ea typeface="+mn-lt"/>
                <a:cs typeface="+mn-lt"/>
              </a:rPr>
              <a:t>της</a:t>
            </a:r>
            <a:r>
              <a:rPr lang="en-US" dirty="0">
                <a:latin typeface="Garamond"/>
                <a:ea typeface="+mn-lt"/>
                <a:cs typeface="+mn-lt"/>
              </a:rPr>
              <a:t> </a:t>
            </a:r>
            <a:r>
              <a:rPr lang="en-US" dirty="0" err="1">
                <a:latin typeface="Garamond"/>
                <a:ea typeface="+mn-lt"/>
                <a:cs typeface="+mn-lt"/>
              </a:rPr>
              <a:t>μηχ</a:t>
            </a:r>
            <a:r>
              <a:rPr lang="en-US" dirty="0">
                <a:latin typeface="Garamond"/>
                <a:ea typeface="+mn-lt"/>
                <a:cs typeface="+mn-lt"/>
              </a:rPr>
              <a:t>α</a:t>
            </a:r>
            <a:r>
              <a:rPr lang="en-US" dirty="0" err="1">
                <a:latin typeface="Garamond"/>
                <a:ea typeface="+mn-lt"/>
                <a:cs typeface="+mn-lt"/>
              </a:rPr>
              <a:t>νής</a:t>
            </a:r>
            <a:r>
              <a:rPr lang="en-US" dirty="0">
                <a:latin typeface="Garamond"/>
                <a:ea typeface="+mn-lt"/>
                <a:cs typeface="+mn-lt"/>
              </a:rPr>
              <a:t>, π</a:t>
            </a:r>
            <a:r>
              <a:rPr lang="en-US" dirty="0" err="1">
                <a:latin typeface="Garamond"/>
                <a:ea typeface="+mn-lt"/>
                <a:cs typeface="+mn-lt"/>
              </a:rPr>
              <a:t>ου</a:t>
            </a:r>
            <a:r>
              <a:rPr lang="en-US" dirty="0">
                <a:latin typeface="Garamond"/>
                <a:ea typeface="+mn-lt"/>
                <a:cs typeface="+mn-lt"/>
              </a:rPr>
              <a:t> </a:t>
            </a:r>
            <a:r>
              <a:rPr lang="en-US" dirty="0" err="1">
                <a:latin typeface="Garamond"/>
                <a:ea typeface="+mn-lt"/>
                <a:cs typeface="+mn-lt"/>
              </a:rPr>
              <a:t>ονομάζετ</a:t>
            </a:r>
            <a:r>
              <a:rPr lang="en-US" dirty="0">
                <a:latin typeface="Garamond"/>
                <a:ea typeface="+mn-lt"/>
                <a:cs typeface="+mn-lt"/>
              </a:rPr>
              <a:t>αι επα</a:t>
            </a:r>
            <a:r>
              <a:rPr lang="en-US" dirty="0" err="1">
                <a:latin typeface="Garamond"/>
                <a:ea typeface="+mn-lt"/>
                <a:cs typeface="+mn-lt"/>
              </a:rPr>
              <a:t>γώγιμο</a:t>
            </a:r>
            <a:r>
              <a:rPr lang="en-US" dirty="0">
                <a:latin typeface="Garamond"/>
                <a:ea typeface="+mn-lt"/>
                <a:cs typeface="+mn-lt"/>
              </a:rPr>
              <a:t>, η μα</a:t>
            </a:r>
            <a:r>
              <a:rPr lang="en-US" dirty="0" err="1">
                <a:latin typeface="Garamond"/>
                <a:ea typeface="+mn-lt"/>
                <a:cs typeface="+mn-lt"/>
              </a:rPr>
              <a:t>γνητική</a:t>
            </a:r>
            <a:r>
              <a:rPr lang="en-US" dirty="0">
                <a:latin typeface="Garamond"/>
                <a:ea typeface="+mn-lt"/>
                <a:cs typeface="+mn-lt"/>
              </a:rPr>
              <a:t> </a:t>
            </a:r>
            <a:r>
              <a:rPr lang="en-US" dirty="0" err="1">
                <a:latin typeface="Garamond"/>
                <a:ea typeface="+mn-lt"/>
                <a:cs typeface="+mn-lt"/>
              </a:rPr>
              <a:t>ροή</a:t>
            </a:r>
            <a:r>
              <a:rPr lang="en-US" dirty="0">
                <a:latin typeface="Garamond"/>
                <a:ea typeface="+mn-lt"/>
                <a:cs typeface="+mn-lt"/>
              </a:rPr>
              <a:t> π</a:t>
            </a:r>
            <a:r>
              <a:rPr lang="en-US" dirty="0" err="1">
                <a:latin typeface="Garamond"/>
                <a:ea typeface="+mn-lt"/>
                <a:cs typeface="+mn-lt"/>
              </a:rPr>
              <a:t>ου</a:t>
            </a:r>
            <a:r>
              <a:rPr lang="en-US" dirty="0">
                <a:latin typeface="Garamond"/>
                <a:ea typeface="+mn-lt"/>
                <a:cs typeface="+mn-lt"/>
              </a:rPr>
              <a:t> πα</a:t>
            </a:r>
            <a:r>
              <a:rPr lang="en-US" dirty="0" err="1">
                <a:latin typeface="Garamond"/>
                <a:ea typeface="+mn-lt"/>
                <a:cs typeface="+mn-lt"/>
              </a:rPr>
              <a:t>ράγετ</a:t>
            </a:r>
            <a:r>
              <a:rPr lang="en-US" dirty="0">
                <a:latin typeface="Garamond"/>
                <a:ea typeface="+mn-lt"/>
                <a:cs typeface="+mn-lt"/>
              </a:rPr>
              <a:t>αι από </a:t>
            </a:r>
            <a:r>
              <a:rPr lang="en-US" dirty="0" err="1">
                <a:latin typeface="Garamond"/>
                <a:ea typeface="+mn-lt"/>
                <a:cs typeface="+mn-lt"/>
              </a:rPr>
              <a:t>έν</a:t>
            </a:r>
            <a:r>
              <a:rPr lang="en-US" dirty="0">
                <a:latin typeface="Garamond"/>
                <a:ea typeface="+mn-lt"/>
                <a:cs typeface="+mn-lt"/>
              </a:rPr>
              <a:t>α </a:t>
            </a:r>
            <a:r>
              <a:rPr lang="en-US" dirty="0" err="1">
                <a:latin typeface="Garamond"/>
                <a:ea typeface="+mn-lt"/>
                <a:cs typeface="+mn-lt"/>
              </a:rPr>
              <a:t>άλλο</a:t>
            </a:r>
            <a:r>
              <a:rPr lang="en-US" dirty="0">
                <a:latin typeface="Garamond"/>
                <a:ea typeface="+mn-lt"/>
                <a:cs typeface="+mn-lt"/>
              </a:rPr>
              <a:t> </a:t>
            </a:r>
            <a:r>
              <a:rPr lang="en-US" dirty="0" err="1">
                <a:latin typeface="Garamond"/>
                <a:ea typeface="+mn-lt"/>
                <a:cs typeface="+mn-lt"/>
              </a:rPr>
              <a:t>μέρος</a:t>
            </a:r>
            <a:r>
              <a:rPr lang="en-US" dirty="0">
                <a:latin typeface="Garamond"/>
                <a:ea typeface="+mn-lt"/>
                <a:cs typeface="+mn-lt"/>
              </a:rPr>
              <a:t> π</a:t>
            </a:r>
            <a:r>
              <a:rPr lang="en-US" dirty="0" err="1">
                <a:latin typeface="Garamond"/>
                <a:ea typeface="+mn-lt"/>
                <a:cs typeface="+mn-lt"/>
              </a:rPr>
              <a:t>ου</a:t>
            </a:r>
            <a:r>
              <a:rPr lang="en-US" dirty="0">
                <a:latin typeface="Garamond"/>
                <a:ea typeface="+mn-lt"/>
                <a:cs typeface="+mn-lt"/>
              </a:rPr>
              <a:t> πα</a:t>
            </a:r>
            <a:r>
              <a:rPr lang="en-US" dirty="0" err="1">
                <a:latin typeface="Garamond"/>
                <a:ea typeface="+mn-lt"/>
                <a:cs typeface="+mn-lt"/>
              </a:rPr>
              <a:t>ίρνει</a:t>
            </a:r>
            <a:r>
              <a:rPr lang="en-US" dirty="0">
                <a:latin typeface="Garamond"/>
                <a:ea typeface="+mn-lt"/>
                <a:cs typeface="+mn-lt"/>
              </a:rPr>
              <a:t> </a:t>
            </a:r>
            <a:r>
              <a:rPr lang="en-US" dirty="0" err="1">
                <a:latin typeface="Garamond"/>
                <a:ea typeface="+mn-lt"/>
                <a:cs typeface="+mn-lt"/>
              </a:rPr>
              <a:t>το</a:t>
            </a:r>
            <a:r>
              <a:rPr lang="en-US" dirty="0">
                <a:latin typeface="Garamond"/>
                <a:ea typeface="+mn-lt"/>
                <a:cs typeface="+mn-lt"/>
              </a:rPr>
              <a:t> </a:t>
            </a:r>
            <a:r>
              <a:rPr lang="en-US" dirty="0" err="1">
                <a:latin typeface="Garamond"/>
                <a:ea typeface="+mn-lt"/>
                <a:cs typeface="+mn-lt"/>
              </a:rPr>
              <a:t>όνομ</a:t>
            </a:r>
            <a:r>
              <a:rPr lang="en-US" dirty="0">
                <a:latin typeface="Garamond"/>
                <a:ea typeface="+mn-lt"/>
                <a:cs typeface="+mn-lt"/>
              </a:rPr>
              <a:t>α επα</a:t>
            </a:r>
            <a:r>
              <a:rPr lang="en-US" dirty="0" err="1">
                <a:latin typeface="Garamond"/>
                <a:ea typeface="+mn-lt"/>
                <a:cs typeface="+mn-lt"/>
              </a:rPr>
              <a:t>γωγέ</a:t>
            </a:r>
            <a:r>
              <a:rPr lang="en-US" dirty="0">
                <a:latin typeface="Garamond"/>
                <a:ea typeface="+mn-lt"/>
                <a:cs typeface="+mn-lt"/>
              </a:rPr>
              <a:t>ας. Η </a:t>
            </a:r>
            <a:r>
              <a:rPr lang="en-US" dirty="0" err="1">
                <a:latin typeface="Garamond"/>
                <a:ea typeface="+mn-lt"/>
                <a:cs typeface="+mn-lt"/>
              </a:rPr>
              <a:t>μετ</a:t>
            </a:r>
            <a:r>
              <a:rPr lang="en-US" dirty="0">
                <a:latin typeface="Garamond"/>
                <a:ea typeface="+mn-lt"/>
                <a:cs typeface="+mn-lt"/>
              </a:rPr>
              <a:t>α</a:t>
            </a:r>
            <a:r>
              <a:rPr lang="en-US" dirty="0" err="1">
                <a:latin typeface="Garamond"/>
                <a:ea typeface="+mn-lt"/>
                <a:cs typeface="+mn-lt"/>
              </a:rPr>
              <a:t>τρο</a:t>
            </a:r>
            <a:r>
              <a:rPr lang="en-US" dirty="0">
                <a:latin typeface="Garamond"/>
                <a:ea typeface="+mn-lt"/>
                <a:cs typeface="+mn-lt"/>
              </a:rPr>
              <a:t>πή </a:t>
            </a:r>
            <a:r>
              <a:rPr lang="en-US" dirty="0" err="1">
                <a:latin typeface="Garamond"/>
                <a:ea typeface="+mn-lt"/>
                <a:cs typeface="+mn-lt"/>
              </a:rPr>
              <a:t>της</a:t>
            </a:r>
            <a:r>
              <a:rPr lang="en-US" dirty="0">
                <a:latin typeface="Garamond"/>
                <a:ea typeface="+mn-lt"/>
                <a:cs typeface="+mn-lt"/>
              </a:rPr>
              <a:t> </a:t>
            </a:r>
            <a:r>
              <a:rPr lang="en-US" dirty="0" err="1">
                <a:latin typeface="Garamond"/>
                <a:ea typeface="+mn-lt"/>
                <a:cs typeface="+mn-lt"/>
              </a:rPr>
              <a:t>ροής</a:t>
            </a:r>
            <a:r>
              <a:rPr lang="en-US" dirty="0">
                <a:latin typeface="Garamond"/>
                <a:ea typeface="+mn-lt"/>
                <a:cs typeface="+mn-lt"/>
              </a:rPr>
              <a:t> </a:t>
            </a:r>
            <a:r>
              <a:rPr lang="en-US" dirty="0" err="1">
                <a:latin typeface="Garamond"/>
                <a:ea typeface="+mn-lt"/>
                <a:cs typeface="+mn-lt"/>
              </a:rPr>
              <a:t>γίνετ</a:t>
            </a:r>
            <a:r>
              <a:rPr lang="en-US" dirty="0">
                <a:latin typeface="Garamond"/>
                <a:ea typeface="+mn-lt"/>
                <a:cs typeface="+mn-lt"/>
              </a:rPr>
              <a:t>αι </a:t>
            </a:r>
            <a:r>
              <a:rPr lang="en-US" dirty="0" err="1">
                <a:latin typeface="Garamond"/>
                <a:ea typeface="+mn-lt"/>
                <a:cs typeface="+mn-lt"/>
              </a:rPr>
              <a:t>μέσω</a:t>
            </a:r>
            <a:r>
              <a:rPr lang="en-US" dirty="0">
                <a:latin typeface="Garamond"/>
                <a:ea typeface="+mn-lt"/>
                <a:cs typeface="+mn-lt"/>
              </a:rPr>
              <a:t> </a:t>
            </a:r>
            <a:r>
              <a:rPr lang="en-US" dirty="0" err="1">
                <a:latin typeface="Garamond"/>
                <a:ea typeface="+mn-lt"/>
                <a:cs typeface="+mn-lt"/>
              </a:rPr>
              <a:t>μι</a:t>
            </a:r>
            <a:r>
              <a:rPr lang="en-US" dirty="0">
                <a:latin typeface="Garamond"/>
                <a:ea typeface="+mn-lt"/>
                <a:cs typeface="+mn-lt"/>
              </a:rPr>
              <a:t>ας π</a:t>
            </a:r>
            <a:r>
              <a:rPr lang="en-US" dirty="0" err="1">
                <a:latin typeface="Garamond"/>
                <a:ea typeface="+mn-lt"/>
                <a:cs typeface="+mn-lt"/>
              </a:rPr>
              <a:t>εριστροφικής</a:t>
            </a:r>
            <a:r>
              <a:rPr lang="en-US" dirty="0">
                <a:latin typeface="Garamond"/>
                <a:ea typeface="+mn-lt"/>
                <a:cs typeface="+mn-lt"/>
              </a:rPr>
              <a:t> </a:t>
            </a:r>
            <a:r>
              <a:rPr lang="en-US" dirty="0" err="1">
                <a:latin typeface="Garamond"/>
                <a:ea typeface="+mn-lt"/>
                <a:cs typeface="+mn-lt"/>
              </a:rPr>
              <a:t>κίνησης</a:t>
            </a:r>
            <a:r>
              <a:rPr lang="en-US" dirty="0">
                <a:latin typeface="Garamond"/>
                <a:ea typeface="+mn-lt"/>
                <a:cs typeface="+mn-lt"/>
              </a:rPr>
              <a:t> </a:t>
            </a:r>
            <a:r>
              <a:rPr lang="en-US" dirty="0" err="1">
                <a:latin typeface="Garamond"/>
                <a:ea typeface="+mn-lt"/>
                <a:cs typeface="+mn-lt"/>
              </a:rPr>
              <a:t>μετ</a:t>
            </a:r>
            <a:r>
              <a:rPr lang="en-US" dirty="0">
                <a:latin typeface="Garamond"/>
                <a:ea typeface="+mn-lt"/>
                <a:cs typeface="+mn-lt"/>
              </a:rPr>
              <a:t>α</a:t>
            </a:r>
            <a:r>
              <a:rPr lang="en-US" dirty="0" err="1">
                <a:latin typeface="Garamond"/>
                <a:ea typeface="+mn-lt"/>
                <a:cs typeface="+mn-lt"/>
              </a:rPr>
              <a:t>ξύ</a:t>
            </a:r>
            <a:r>
              <a:rPr lang="en-US" dirty="0">
                <a:latin typeface="Garamond"/>
                <a:ea typeface="+mn-lt"/>
                <a:cs typeface="+mn-lt"/>
              </a:rPr>
              <a:t> </a:t>
            </a:r>
            <a:r>
              <a:rPr lang="en-US" dirty="0" err="1">
                <a:latin typeface="Garamond"/>
                <a:ea typeface="+mn-lt"/>
                <a:cs typeface="+mn-lt"/>
              </a:rPr>
              <a:t>του</a:t>
            </a:r>
            <a:r>
              <a:rPr lang="en-US" dirty="0">
                <a:latin typeface="Garamond"/>
                <a:ea typeface="+mn-lt"/>
                <a:cs typeface="+mn-lt"/>
              </a:rPr>
              <a:t> επα</a:t>
            </a:r>
            <a:r>
              <a:rPr lang="en-US" dirty="0" err="1">
                <a:latin typeface="Garamond"/>
                <a:ea typeface="+mn-lt"/>
                <a:cs typeface="+mn-lt"/>
              </a:rPr>
              <a:t>γώγιμου</a:t>
            </a:r>
            <a:r>
              <a:rPr lang="en-US" dirty="0">
                <a:latin typeface="Garamond"/>
                <a:ea typeface="+mn-lt"/>
                <a:cs typeface="+mn-lt"/>
              </a:rPr>
              <a:t> και </a:t>
            </a:r>
            <a:r>
              <a:rPr lang="en-US" dirty="0" err="1">
                <a:latin typeface="Garamond"/>
                <a:ea typeface="+mn-lt"/>
                <a:cs typeface="+mn-lt"/>
              </a:rPr>
              <a:t>του</a:t>
            </a:r>
            <a:r>
              <a:rPr lang="en-US" dirty="0">
                <a:latin typeface="Garamond"/>
                <a:ea typeface="+mn-lt"/>
                <a:cs typeface="+mn-lt"/>
              </a:rPr>
              <a:t> επα</a:t>
            </a:r>
            <a:r>
              <a:rPr lang="en-US" dirty="0" err="1">
                <a:latin typeface="Garamond"/>
                <a:ea typeface="+mn-lt"/>
                <a:cs typeface="+mn-lt"/>
              </a:rPr>
              <a:t>γωγέ</a:t>
            </a:r>
            <a:r>
              <a:rPr lang="en-US" dirty="0">
                <a:latin typeface="Garamond"/>
                <a:ea typeface="+mn-lt"/>
                <a:cs typeface="+mn-lt"/>
              </a:rPr>
              <a:t>α. </a:t>
            </a:r>
            <a:r>
              <a:rPr lang="en-US" dirty="0" err="1">
                <a:latin typeface="Garamond"/>
                <a:ea typeface="+mn-lt"/>
                <a:cs typeface="+mn-lt"/>
              </a:rPr>
              <a:t>Το</a:t>
            </a:r>
            <a:r>
              <a:rPr lang="en-US" dirty="0">
                <a:latin typeface="Garamond"/>
                <a:ea typeface="+mn-lt"/>
                <a:cs typeface="+mn-lt"/>
              </a:rPr>
              <a:t> </a:t>
            </a:r>
            <a:r>
              <a:rPr lang="en-US" dirty="0" err="1">
                <a:latin typeface="Garamond"/>
                <a:ea typeface="+mn-lt"/>
                <a:cs typeface="+mn-lt"/>
              </a:rPr>
              <a:t>στ</a:t>
            </a:r>
            <a:r>
              <a:rPr lang="en-US" dirty="0">
                <a:latin typeface="Garamond"/>
                <a:ea typeface="+mn-lt"/>
                <a:cs typeface="+mn-lt"/>
              </a:rPr>
              <a:t>α</a:t>
            </a:r>
            <a:r>
              <a:rPr lang="en-US" dirty="0" err="1">
                <a:latin typeface="Garamond"/>
                <a:ea typeface="+mn-lt"/>
                <a:cs typeface="+mn-lt"/>
              </a:rPr>
              <a:t>θερό</a:t>
            </a:r>
            <a:r>
              <a:rPr lang="en-US" dirty="0">
                <a:latin typeface="Garamond"/>
                <a:ea typeface="+mn-lt"/>
                <a:cs typeface="+mn-lt"/>
              </a:rPr>
              <a:t> </a:t>
            </a:r>
            <a:r>
              <a:rPr lang="en-US" dirty="0" err="1">
                <a:latin typeface="Garamond"/>
                <a:ea typeface="+mn-lt"/>
                <a:cs typeface="+mn-lt"/>
              </a:rPr>
              <a:t>τμήμ</a:t>
            </a:r>
            <a:r>
              <a:rPr lang="en-US" dirty="0">
                <a:latin typeface="Garamond"/>
                <a:ea typeface="+mn-lt"/>
                <a:cs typeface="+mn-lt"/>
              </a:rPr>
              <a:t>α </a:t>
            </a:r>
            <a:r>
              <a:rPr lang="en-US" dirty="0" err="1">
                <a:latin typeface="Garamond"/>
                <a:ea typeface="+mn-lt"/>
                <a:cs typeface="+mn-lt"/>
              </a:rPr>
              <a:t>της</a:t>
            </a:r>
            <a:r>
              <a:rPr lang="en-US" dirty="0">
                <a:latin typeface="Garamond"/>
                <a:ea typeface="+mn-lt"/>
                <a:cs typeface="+mn-lt"/>
              </a:rPr>
              <a:t> </a:t>
            </a:r>
            <a:r>
              <a:rPr lang="en-US" dirty="0" err="1">
                <a:latin typeface="Garamond"/>
                <a:ea typeface="+mn-lt"/>
                <a:cs typeface="+mn-lt"/>
              </a:rPr>
              <a:t>μηχ</a:t>
            </a:r>
            <a:r>
              <a:rPr lang="en-US" dirty="0">
                <a:latin typeface="Garamond"/>
                <a:ea typeface="+mn-lt"/>
                <a:cs typeface="+mn-lt"/>
              </a:rPr>
              <a:t>α</a:t>
            </a:r>
            <a:r>
              <a:rPr lang="en-US" dirty="0" err="1">
                <a:latin typeface="Garamond"/>
                <a:ea typeface="+mn-lt"/>
                <a:cs typeface="+mn-lt"/>
              </a:rPr>
              <a:t>νής</a:t>
            </a:r>
            <a:r>
              <a:rPr lang="en-US" dirty="0">
                <a:latin typeface="Garamond"/>
                <a:ea typeface="+mn-lt"/>
                <a:cs typeface="+mn-lt"/>
              </a:rPr>
              <a:t> </a:t>
            </a:r>
            <a:r>
              <a:rPr lang="en-US" dirty="0" err="1">
                <a:latin typeface="Garamond"/>
                <a:ea typeface="+mn-lt"/>
                <a:cs typeface="+mn-lt"/>
              </a:rPr>
              <a:t>ονομάζετ</a:t>
            </a:r>
            <a:r>
              <a:rPr lang="en-US" dirty="0">
                <a:latin typeface="Garamond"/>
                <a:ea typeface="+mn-lt"/>
                <a:cs typeface="+mn-lt"/>
              </a:rPr>
              <a:t>αι </a:t>
            </a:r>
            <a:r>
              <a:rPr lang="en-US" dirty="0" err="1">
                <a:latin typeface="Garamond"/>
                <a:ea typeface="+mn-lt"/>
                <a:cs typeface="+mn-lt"/>
              </a:rPr>
              <a:t>στάτορ</a:t>
            </a:r>
            <a:r>
              <a:rPr lang="en-US" dirty="0">
                <a:latin typeface="Garamond"/>
                <a:ea typeface="+mn-lt"/>
                <a:cs typeface="+mn-lt"/>
              </a:rPr>
              <a:t>ας, </a:t>
            </a:r>
            <a:r>
              <a:rPr lang="en-US" dirty="0" err="1">
                <a:latin typeface="Garamond"/>
                <a:ea typeface="+mn-lt"/>
                <a:cs typeface="+mn-lt"/>
              </a:rPr>
              <a:t>το</a:t>
            </a:r>
            <a:r>
              <a:rPr lang="en-US" dirty="0">
                <a:latin typeface="Garamond"/>
                <a:ea typeface="+mn-lt"/>
                <a:cs typeface="+mn-lt"/>
              </a:rPr>
              <a:t> </a:t>
            </a:r>
            <a:r>
              <a:rPr lang="en-US" dirty="0" err="1">
                <a:latin typeface="Garamond"/>
                <a:ea typeface="+mn-lt"/>
                <a:cs typeface="+mn-lt"/>
              </a:rPr>
              <a:t>κινητό</a:t>
            </a:r>
            <a:r>
              <a:rPr lang="en-US" dirty="0">
                <a:latin typeface="Garamond"/>
                <a:ea typeface="+mn-lt"/>
                <a:cs typeface="+mn-lt"/>
              </a:rPr>
              <a:t> </a:t>
            </a:r>
            <a:r>
              <a:rPr lang="en-US" dirty="0" err="1">
                <a:latin typeface="Garamond"/>
                <a:ea typeface="+mn-lt"/>
                <a:cs typeface="+mn-lt"/>
              </a:rPr>
              <a:t>ρότορ</a:t>
            </a:r>
            <a:r>
              <a:rPr lang="en-US" dirty="0">
                <a:latin typeface="Garamond"/>
                <a:ea typeface="+mn-lt"/>
                <a:cs typeface="+mn-lt"/>
              </a:rPr>
              <a:t>ας. </a:t>
            </a:r>
            <a:r>
              <a:rPr lang="en-US" dirty="0" err="1">
                <a:latin typeface="Garamond"/>
                <a:ea typeface="+mn-lt"/>
                <a:cs typeface="+mn-lt"/>
              </a:rPr>
              <a:t>Οι</a:t>
            </a:r>
            <a:r>
              <a:rPr lang="en-US" dirty="0">
                <a:latin typeface="Garamond"/>
                <a:ea typeface="+mn-lt"/>
                <a:cs typeface="+mn-lt"/>
              </a:rPr>
              <a:t> </a:t>
            </a:r>
            <a:r>
              <a:rPr lang="en-US" dirty="0" err="1">
                <a:latin typeface="Garamond"/>
                <a:ea typeface="+mn-lt"/>
                <a:cs typeface="+mn-lt"/>
              </a:rPr>
              <a:t>λειτουργίες</a:t>
            </a:r>
            <a:r>
              <a:rPr lang="en-US" dirty="0">
                <a:latin typeface="Garamond"/>
                <a:ea typeface="+mn-lt"/>
                <a:cs typeface="+mn-lt"/>
              </a:rPr>
              <a:t> </a:t>
            </a:r>
            <a:r>
              <a:rPr lang="en-US" dirty="0" err="1">
                <a:latin typeface="Garamond"/>
                <a:ea typeface="+mn-lt"/>
                <a:cs typeface="+mn-lt"/>
              </a:rPr>
              <a:t>του</a:t>
            </a:r>
            <a:r>
              <a:rPr lang="en-US" dirty="0">
                <a:latin typeface="Garamond"/>
                <a:ea typeface="+mn-lt"/>
                <a:cs typeface="+mn-lt"/>
              </a:rPr>
              <a:t> επα</a:t>
            </a:r>
            <a:r>
              <a:rPr lang="en-US" dirty="0" err="1">
                <a:latin typeface="Garamond"/>
                <a:ea typeface="+mn-lt"/>
                <a:cs typeface="+mn-lt"/>
              </a:rPr>
              <a:t>γώγιμου</a:t>
            </a:r>
            <a:r>
              <a:rPr lang="en-US" dirty="0">
                <a:latin typeface="Garamond"/>
                <a:ea typeface="+mn-lt"/>
                <a:cs typeface="+mn-lt"/>
              </a:rPr>
              <a:t> ή </a:t>
            </a:r>
            <a:r>
              <a:rPr lang="en-US" dirty="0" err="1">
                <a:latin typeface="Garamond"/>
                <a:ea typeface="+mn-lt"/>
                <a:cs typeface="+mn-lt"/>
              </a:rPr>
              <a:t>του</a:t>
            </a:r>
            <a:r>
              <a:rPr lang="en-US" dirty="0">
                <a:latin typeface="Garamond"/>
                <a:ea typeface="+mn-lt"/>
                <a:cs typeface="+mn-lt"/>
              </a:rPr>
              <a:t> επα</a:t>
            </a:r>
            <a:r>
              <a:rPr lang="en-US" dirty="0" err="1">
                <a:latin typeface="Garamond"/>
                <a:ea typeface="+mn-lt"/>
                <a:cs typeface="+mn-lt"/>
              </a:rPr>
              <a:t>γωγέ</a:t>
            </a:r>
            <a:r>
              <a:rPr lang="en-US" dirty="0">
                <a:latin typeface="Garamond"/>
                <a:ea typeface="+mn-lt"/>
                <a:cs typeface="+mn-lt"/>
              </a:rPr>
              <a:t>α μπ</a:t>
            </a:r>
            <a:r>
              <a:rPr lang="en-US" dirty="0" err="1">
                <a:latin typeface="Garamond"/>
                <a:ea typeface="+mn-lt"/>
                <a:cs typeface="+mn-lt"/>
              </a:rPr>
              <a:t>ορούν</a:t>
            </a:r>
            <a:r>
              <a:rPr lang="en-US" dirty="0">
                <a:latin typeface="Garamond"/>
                <a:ea typeface="+mn-lt"/>
                <a:cs typeface="+mn-lt"/>
              </a:rPr>
              <a:t> να απ</a:t>
            </a:r>
            <a:r>
              <a:rPr lang="en-US" dirty="0" err="1">
                <a:latin typeface="Garamond"/>
                <a:ea typeface="+mn-lt"/>
                <a:cs typeface="+mn-lt"/>
              </a:rPr>
              <a:t>οδοθούν</a:t>
            </a:r>
            <a:r>
              <a:rPr lang="en-US" dirty="0">
                <a:latin typeface="Garamond"/>
                <a:ea typeface="+mn-lt"/>
                <a:cs typeface="+mn-lt"/>
              </a:rPr>
              <a:t> α</a:t>
            </a:r>
            <a:r>
              <a:rPr lang="en-US" dirty="0" err="1">
                <a:latin typeface="Garamond"/>
                <a:ea typeface="+mn-lt"/>
                <a:cs typeface="+mn-lt"/>
              </a:rPr>
              <a:t>νάλογ</a:t>
            </a:r>
            <a:r>
              <a:rPr lang="en-US" dirty="0">
                <a:latin typeface="Garamond"/>
                <a:ea typeface="+mn-lt"/>
                <a:cs typeface="+mn-lt"/>
              </a:rPr>
              <a:t>α </a:t>
            </a:r>
            <a:r>
              <a:rPr lang="en-US" dirty="0" err="1">
                <a:latin typeface="Garamond"/>
                <a:ea typeface="+mn-lt"/>
                <a:cs typeface="+mn-lt"/>
              </a:rPr>
              <a:t>με</a:t>
            </a:r>
            <a:r>
              <a:rPr lang="en-US" dirty="0">
                <a:latin typeface="Garamond"/>
                <a:ea typeface="+mn-lt"/>
                <a:cs typeface="+mn-lt"/>
              </a:rPr>
              <a:t> </a:t>
            </a:r>
            <a:r>
              <a:rPr lang="en-US" dirty="0" err="1">
                <a:latin typeface="Garamond"/>
                <a:ea typeface="+mn-lt"/>
                <a:cs typeface="+mn-lt"/>
              </a:rPr>
              <a:t>τις</a:t>
            </a:r>
            <a:r>
              <a:rPr lang="en-US" dirty="0">
                <a:latin typeface="Garamond"/>
                <a:ea typeface="+mn-lt"/>
                <a:cs typeface="+mn-lt"/>
              </a:rPr>
              <a:t> π</a:t>
            </a:r>
            <a:r>
              <a:rPr lang="en-US" dirty="0" err="1">
                <a:latin typeface="Garamond"/>
                <a:ea typeface="+mn-lt"/>
                <a:cs typeface="+mn-lt"/>
              </a:rPr>
              <a:t>ερι</a:t>
            </a:r>
            <a:r>
              <a:rPr lang="en-US" dirty="0">
                <a:latin typeface="Garamond"/>
                <a:ea typeface="+mn-lt"/>
                <a:cs typeface="+mn-lt"/>
              </a:rPr>
              <a:t>π</a:t>
            </a:r>
            <a:r>
              <a:rPr lang="en-US" dirty="0" err="1">
                <a:latin typeface="Garamond"/>
                <a:ea typeface="+mn-lt"/>
                <a:cs typeface="+mn-lt"/>
              </a:rPr>
              <a:t>τώσεις</a:t>
            </a:r>
            <a:r>
              <a:rPr lang="en-US" dirty="0">
                <a:latin typeface="Garamond"/>
                <a:ea typeface="+mn-lt"/>
                <a:cs typeface="+mn-lt"/>
              </a:rPr>
              <a:t> </a:t>
            </a:r>
            <a:r>
              <a:rPr lang="en-US" dirty="0" err="1">
                <a:latin typeface="Garamond"/>
                <a:ea typeface="+mn-lt"/>
                <a:cs typeface="+mn-lt"/>
              </a:rPr>
              <a:t>είτε</a:t>
            </a:r>
            <a:r>
              <a:rPr lang="en-US" dirty="0">
                <a:latin typeface="Garamond"/>
                <a:ea typeface="+mn-lt"/>
                <a:cs typeface="+mn-lt"/>
              </a:rPr>
              <a:t> </a:t>
            </a:r>
            <a:r>
              <a:rPr lang="en-US" dirty="0" err="1">
                <a:latin typeface="Garamond"/>
                <a:ea typeface="+mn-lt"/>
                <a:cs typeface="+mn-lt"/>
              </a:rPr>
              <a:t>στον</a:t>
            </a:r>
            <a:r>
              <a:rPr lang="en-US" dirty="0">
                <a:latin typeface="Garamond"/>
                <a:ea typeface="+mn-lt"/>
                <a:cs typeface="+mn-lt"/>
              </a:rPr>
              <a:t> </a:t>
            </a:r>
            <a:r>
              <a:rPr lang="en-US" dirty="0" err="1">
                <a:latin typeface="Garamond"/>
                <a:ea typeface="+mn-lt"/>
                <a:cs typeface="+mn-lt"/>
              </a:rPr>
              <a:t>στάτορ</a:t>
            </a:r>
            <a:r>
              <a:rPr lang="en-US" dirty="0">
                <a:latin typeface="Garamond"/>
                <a:ea typeface="+mn-lt"/>
                <a:cs typeface="+mn-lt"/>
              </a:rPr>
              <a:t>α, </a:t>
            </a:r>
            <a:r>
              <a:rPr lang="en-US" dirty="0" err="1">
                <a:latin typeface="Garamond"/>
                <a:ea typeface="+mn-lt"/>
                <a:cs typeface="+mn-lt"/>
              </a:rPr>
              <a:t>είτε</a:t>
            </a:r>
            <a:r>
              <a:rPr lang="en-US" dirty="0">
                <a:latin typeface="Garamond"/>
                <a:ea typeface="+mn-lt"/>
                <a:cs typeface="+mn-lt"/>
              </a:rPr>
              <a:t> </a:t>
            </a:r>
            <a:r>
              <a:rPr lang="en-US" dirty="0" err="1">
                <a:latin typeface="Garamond"/>
                <a:ea typeface="+mn-lt"/>
                <a:cs typeface="+mn-lt"/>
              </a:rPr>
              <a:t>στον</a:t>
            </a:r>
            <a:r>
              <a:rPr lang="en-US" dirty="0">
                <a:latin typeface="Garamond"/>
                <a:ea typeface="+mn-lt"/>
                <a:cs typeface="+mn-lt"/>
              </a:rPr>
              <a:t> </a:t>
            </a:r>
            <a:r>
              <a:rPr lang="en-US" dirty="0" err="1">
                <a:latin typeface="Garamond"/>
                <a:ea typeface="+mn-lt"/>
                <a:cs typeface="+mn-lt"/>
              </a:rPr>
              <a:t>ρότορ</a:t>
            </a:r>
            <a:r>
              <a:rPr lang="en-US" dirty="0">
                <a:latin typeface="Garamond"/>
                <a:ea typeface="+mn-lt"/>
                <a:cs typeface="+mn-lt"/>
              </a:rPr>
              <a:t>α.</a:t>
            </a:r>
            <a:br>
              <a:rPr lang="en-US" dirty="0">
                <a:latin typeface="Garamond"/>
                <a:ea typeface="+mn-lt"/>
                <a:cs typeface="+mn-lt"/>
              </a:rPr>
            </a:br>
            <a:r>
              <a:rPr lang="en-US" dirty="0">
                <a:latin typeface="Garamond"/>
                <a:ea typeface="+mn-lt"/>
                <a:cs typeface="+mn-lt"/>
              </a:rPr>
              <a:t>-</a:t>
            </a:r>
            <a:r>
              <a:rPr lang="en-US" dirty="0">
                <a:latin typeface="Garamond"/>
              </a:rPr>
              <a:t>8-</a:t>
            </a:r>
          </a:p>
          <a:p>
            <a:pPr marL="0" indent="0" algn="ctr">
              <a:buNone/>
            </a:pPr>
            <a:endParaRPr lang="en-US" dirty="0">
              <a:latin typeface="Garamond"/>
            </a:endParaRPr>
          </a:p>
        </p:txBody>
      </p:sp>
      <p:sp>
        <p:nvSpPr>
          <p:cNvPr id="5" name="Content Placeholder 4">
            <a:extLst>
              <a:ext uri="{FF2B5EF4-FFF2-40B4-BE49-F238E27FC236}">
                <a16:creationId xmlns:a16="http://schemas.microsoft.com/office/drawing/2014/main" id="{16E41ADD-16A7-4996-B60E-3641D04BED38}"/>
              </a:ext>
            </a:extLst>
          </p:cNvPr>
          <p:cNvSpPr>
            <a:spLocks noGrp="1"/>
          </p:cNvSpPr>
          <p:nvPr>
            <p:ph sz="half" idx="4294967295"/>
          </p:nvPr>
        </p:nvSpPr>
        <p:spPr>
          <a:xfrm>
            <a:off x="13680661" y="3287161"/>
            <a:ext cx="5181600" cy="4252912"/>
          </a:xfrm>
        </p:spPr>
        <p:txBody>
          <a:bodyPr vert="horz" lIns="91440" tIns="45720" rIns="91440" bIns="45720" rtlCol="0" anchor="t">
            <a:normAutofit/>
          </a:bodyPr>
          <a:lstStyle/>
          <a:p>
            <a:endParaRPr lang="en-US" dirty="0">
              <a:latin typeface="Garamond"/>
            </a:endParaRPr>
          </a:p>
        </p:txBody>
      </p:sp>
    </p:spTree>
    <p:extLst>
      <p:ext uri="{BB962C8B-B14F-4D97-AF65-F5344CB8AC3E}">
        <p14:creationId xmlns:p14="http://schemas.microsoft.com/office/powerpoint/2010/main" val="1400559351"/>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par>
                                <p:cTn id="8" presetID="2" presetClass="entr" presetSubtype="4"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939B74CA-B0E5-478C-BC27-4CD84AF05255}"/>
              </a:ext>
            </a:extLst>
          </p:cNvPr>
          <p:cNvPicPr>
            <a:picLocks noChangeAspect="1"/>
          </p:cNvPicPr>
          <p:nvPr/>
        </p:nvPicPr>
        <p:blipFill rotWithShape="1">
          <a:blip r:embed="rId2">
            <a:alphaModFix amt="50000"/>
          </a:blip>
          <a:srcRect t="1421" r="-1" b="23559"/>
          <a:stretch/>
        </p:blipFill>
        <p:spPr>
          <a:xfrm>
            <a:off x="-1342" y="-4734"/>
            <a:ext cx="12188930" cy="6857990"/>
          </a:xfrm>
          <a:prstGeom prst="rect">
            <a:avLst/>
          </a:prstGeom>
        </p:spPr>
      </p:pic>
      <p:sp>
        <p:nvSpPr>
          <p:cNvPr id="2" name="Title 1">
            <a:extLst>
              <a:ext uri="{FF2B5EF4-FFF2-40B4-BE49-F238E27FC236}">
                <a16:creationId xmlns:a16="http://schemas.microsoft.com/office/drawing/2014/main" id="{D6A12B8B-56D6-46BF-92CE-BB2B7CA2231F}"/>
              </a:ext>
            </a:extLst>
          </p:cNvPr>
          <p:cNvSpPr>
            <a:spLocks noGrp="1"/>
          </p:cNvSpPr>
          <p:nvPr>
            <p:ph type="title"/>
          </p:nvPr>
        </p:nvSpPr>
        <p:spPr>
          <a:xfrm>
            <a:off x="838200" y="365125"/>
            <a:ext cx="10515600" cy="2440954"/>
          </a:xfrm>
        </p:spPr>
        <p:txBody>
          <a:bodyPr>
            <a:normAutofit/>
          </a:bodyPr>
          <a:lstStyle/>
          <a:p>
            <a:pPr algn="ctr"/>
            <a:r>
              <a:rPr lang="en-US" sz="6000" dirty="0" err="1">
                <a:latin typeface="Garamond"/>
              </a:rPr>
              <a:t>Υδρ</a:t>
            </a:r>
            <a:r>
              <a:rPr lang="en-US" sz="6000" dirty="0">
                <a:latin typeface="Garamond"/>
              </a:rPr>
              <a:t>α</a:t>
            </a:r>
            <a:r>
              <a:rPr lang="en-US" sz="6000" dirty="0" err="1">
                <a:latin typeface="Garamond"/>
              </a:rPr>
              <a:t>υλικές</a:t>
            </a:r>
            <a:r>
              <a:rPr lang="en-US" sz="6000" dirty="0">
                <a:latin typeface="Garamond"/>
              </a:rPr>
              <a:t> </a:t>
            </a:r>
            <a:r>
              <a:rPr lang="en-US" sz="6000" dirty="0" err="1">
                <a:latin typeface="Garamond"/>
              </a:rPr>
              <a:t>μηχ</a:t>
            </a:r>
            <a:r>
              <a:rPr lang="en-US" sz="6000" dirty="0">
                <a:latin typeface="Garamond"/>
              </a:rPr>
              <a:t>α</a:t>
            </a:r>
            <a:r>
              <a:rPr lang="en-US" sz="6000" dirty="0" err="1">
                <a:latin typeface="Garamond"/>
              </a:rPr>
              <a:t>νές</a:t>
            </a:r>
            <a:endParaRPr lang="en-US" sz="6000" dirty="0">
              <a:latin typeface="Garamond"/>
            </a:endParaRPr>
          </a:p>
          <a:p>
            <a:pPr algn="ctr"/>
            <a:endParaRPr lang="en-US" dirty="0">
              <a:latin typeface="Garamond"/>
              <a:ea typeface="Batang"/>
            </a:endParaRPr>
          </a:p>
        </p:txBody>
      </p:sp>
      <p:sp>
        <p:nvSpPr>
          <p:cNvPr id="3" name="Subtitle 2">
            <a:extLst>
              <a:ext uri="{FF2B5EF4-FFF2-40B4-BE49-F238E27FC236}">
                <a16:creationId xmlns:a16="http://schemas.microsoft.com/office/drawing/2014/main" id="{75C6BB4F-2EF7-448A-B8B0-F2A019258EAE}"/>
              </a:ext>
            </a:extLst>
          </p:cNvPr>
          <p:cNvSpPr>
            <a:spLocks noGrp="1"/>
          </p:cNvSpPr>
          <p:nvPr>
            <p:ph idx="1"/>
          </p:nvPr>
        </p:nvSpPr>
        <p:spPr/>
        <p:txBody>
          <a:bodyPr vert="horz" lIns="0" tIns="0" rIns="0" bIns="0" rtlCol="0" anchor="t">
            <a:normAutofit fontScale="85000" lnSpcReduction="20000"/>
          </a:bodyPr>
          <a:lstStyle/>
          <a:p>
            <a:pPr algn="ctr"/>
            <a:br>
              <a:rPr lang="en-US" dirty="0">
                <a:latin typeface="Garamond"/>
              </a:rPr>
            </a:br>
            <a:r>
              <a:rPr lang="en-US" sz="3200" dirty="0" err="1">
                <a:latin typeface="Garamond"/>
                <a:ea typeface="+mn-lt"/>
                <a:cs typeface="+mn-lt"/>
              </a:rPr>
              <a:t>Οι</a:t>
            </a:r>
            <a:r>
              <a:rPr lang="en-US" sz="3200" dirty="0">
                <a:latin typeface="Garamond"/>
                <a:ea typeface="+mn-lt"/>
                <a:cs typeface="+mn-lt"/>
              </a:rPr>
              <a:t> </a:t>
            </a:r>
            <a:r>
              <a:rPr lang="en-US" sz="3200" dirty="0" err="1">
                <a:latin typeface="Garamond"/>
                <a:ea typeface="+mn-lt"/>
                <a:cs typeface="+mn-lt"/>
              </a:rPr>
              <a:t>υδρ</a:t>
            </a:r>
            <a:r>
              <a:rPr lang="en-US" sz="3200" dirty="0">
                <a:latin typeface="Garamond"/>
                <a:ea typeface="+mn-lt"/>
                <a:cs typeface="+mn-lt"/>
              </a:rPr>
              <a:t>α</a:t>
            </a:r>
            <a:r>
              <a:rPr lang="en-US" sz="3200" dirty="0" err="1">
                <a:latin typeface="Garamond"/>
                <a:ea typeface="+mn-lt"/>
                <a:cs typeface="+mn-lt"/>
              </a:rPr>
              <a:t>υλικές</a:t>
            </a:r>
            <a:r>
              <a:rPr lang="en-US" sz="3200" dirty="0">
                <a:latin typeface="Garamond"/>
                <a:ea typeface="+mn-lt"/>
                <a:cs typeface="+mn-lt"/>
              </a:rPr>
              <a:t> </a:t>
            </a:r>
            <a:r>
              <a:rPr lang="en-US" sz="3200" dirty="0" err="1">
                <a:latin typeface="Garamond"/>
                <a:ea typeface="+mn-lt"/>
                <a:cs typeface="+mn-lt"/>
              </a:rPr>
              <a:t>μηχ</a:t>
            </a:r>
            <a:r>
              <a:rPr lang="en-US" sz="3200" dirty="0">
                <a:latin typeface="Garamond"/>
                <a:ea typeface="+mn-lt"/>
                <a:cs typeface="+mn-lt"/>
              </a:rPr>
              <a:t>α</a:t>
            </a:r>
            <a:r>
              <a:rPr lang="en-US" sz="3200" dirty="0" err="1">
                <a:latin typeface="Garamond"/>
                <a:ea typeface="+mn-lt"/>
                <a:cs typeface="+mn-lt"/>
              </a:rPr>
              <a:t>νές</a:t>
            </a:r>
            <a:r>
              <a:rPr lang="en-US" sz="3200" dirty="0">
                <a:latin typeface="Garamond"/>
                <a:ea typeface="+mn-lt"/>
                <a:cs typeface="+mn-lt"/>
              </a:rPr>
              <a:t> </a:t>
            </a:r>
            <a:r>
              <a:rPr lang="en-US" sz="3200" dirty="0" err="1">
                <a:latin typeface="Garamond"/>
                <a:ea typeface="+mn-lt"/>
                <a:cs typeface="+mn-lt"/>
              </a:rPr>
              <a:t>μετ</a:t>
            </a:r>
            <a:r>
              <a:rPr lang="en-US" sz="3200" dirty="0">
                <a:latin typeface="Garamond"/>
                <a:ea typeface="+mn-lt"/>
                <a:cs typeface="+mn-lt"/>
              </a:rPr>
              <a:t>α</a:t>
            </a:r>
            <a:r>
              <a:rPr lang="en-US" sz="3200" dirty="0" err="1">
                <a:latin typeface="Garamond"/>
                <a:ea typeface="+mn-lt"/>
                <a:cs typeface="+mn-lt"/>
              </a:rPr>
              <a:t>τρέ</a:t>
            </a:r>
            <a:r>
              <a:rPr lang="en-US" sz="3200" dirty="0">
                <a:latin typeface="Garamond"/>
                <a:ea typeface="+mn-lt"/>
                <a:cs typeface="+mn-lt"/>
              </a:rPr>
              <a:t>π</a:t>
            </a:r>
            <a:r>
              <a:rPr lang="en-US" sz="3200" dirty="0" err="1">
                <a:latin typeface="Garamond"/>
                <a:ea typeface="+mn-lt"/>
                <a:cs typeface="+mn-lt"/>
              </a:rPr>
              <a:t>ουν</a:t>
            </a:r>
            <a:r>
              <a:rPr lang="en-US" sz="3200" dirty="0">
                <a:latin typeface="Garamond"/>
                <a:ea typeface="+mn-lt"/>
                <a:cs typeface="+mn-lt"/>
              </a:rPr>
              <a:t> </a:t>
            </a:r>
            <a:r>
              <a:rPr lang="en-US" sz="3200" dirty="0" err="1">
                <a:latin typeface="Garamond"/>
                <a:ea typeface="+mn-lt"/>
                <a:cs typeface="+mn-lt"/>
              </a:rPr>
              <a:t>την</a:t>
            </a:r>
            <a:r>
              <a:rPr lang="en-US" sz="3200" dirty="0">
                <a:latin typeface="Garamond"/>
                <a:ea typeface="+mn-lt"/>
                <a:cs typeface="+mn-lt"/>
              </a:rPr>
              <a:t> </a:t>
            </a:r>
            <a:r>
              <a:rPr lang="en-US" sz="3200" dirty="0" err="1">
                <a:latin typeface="Garamond"/>
                <a:ea typeface="+mn-lt"/>
                <a:cs typeface="+mn-lt"/>
              </a:rPr>
              <a:t>κινητική</a:t>
            </a:r>
            <a:r>
              <a:rPr lang="en-US" sz="3200" dirty="0">
                <a:latin typeface="Garamond"/>
                <a:ea typeface="+mn-lt"/>
                <a:cs typeface="+mn-lt"/>
              </a:rPr>
              <a:t> </a:t>
            </a:r>
            <a:r>
              <a:rPr lang="en-US" sz="3200" dirty="0" err="1">
                <a:latin typeface="Garamond"/>
                <a:ea typeface="+mn-lt"/>
                <a:cs typeface="+mn-lt"/>
              </a:rPr>
              <a:t>ενέργει</a:t>
            </a:r>
            <a:r>
              <a:rPr lang="en-US" sz="3200" dirty="0">
                <a:latin typeface="Garamond"/>
                <a:ea typeface="+mn-lt"/>
                <a:cs typeface="+mn-lt"/>
              </a:rPr>
              <a:t>α </a:t>
            </a:r>
            <a:r>
              <a:rPr lang="en-US" sz="3200" dirty="0" err="1">
                <a:latin typeface="Garamond"/>
                <a:ea typeface="+mn-lt"/>
                <a:cs typeface="+mn-lt"/>
              </a:rPr>
              <a:t>ενός</a:t>
            </a:r>
            <a:r>
              <a:rPr lang="en-US" sz="3200" dirty="0">
                <a:latin typeface="Garamond"/>
                <a:ea typeface="+mn-lt"/>
                <a:cs typeface="+mn-lt"/>
              </a:rPr>
              <a:t> </a:t>
            </a:r>
            <a:r>
              <a:rPr lang="en-US" sz="3200" dirty="0" err="1">
                <a:latin typeface="Garamond"/>
                <a:ea typeface="+mn-lt"/>
                <a:cs typeface="+mn-lt"/>
              </a:rPr>
              <a:t>υγρού</a:t>
            </a:r>
            <a:r>
              <a:rPr lang="en-US" sz="3200" dirty="0">
                <a:latin typeface="Garamond"/>
                <a:ea typeface="+mn-lt"/>
                <a:cs typeface="+mn-lt"/>
              </a:rPr>
              <a:t> </a:t>
            </a:r>
            <a:r>
              <a:rPr lang="en-US" sz="3200" dirty="0" err="1">
                <a:latin typeface="Garamond"/>
                <a:ea typeface="+mn-lt"/>
                <a:cs typeface="+mn-lt"/>
              </a:rPr>
              <a:t>σε</a:t>
            </a:r>
            <a:r>
              <a:rPr lang="en-US" sz="3200" dirty="0">
                <a:latin typeface="Garamond"/>
                <a:ea typeface="+mn-lt"/>
                <a:cs typeface="+mn-lt"/>
              </a:rPr>
              <a:t> </a:t>
            </a:r>
            <a:r>
              <a:rPr lang="en-US" sz="3200" dirty="0" err="1">
                <a:latin typeface="Garamond"/>
                <a:ea typeface="+mn-lt"/>
                <a:cs typeface="+mn-lt"/>
              </a:rPr>
              <a:t>κίνηση</a:t>
            </a:r>
            <a:r>
              <a:rPr lang="en-US" sz="3200" dirty="0">
                <a:latin typeface="Garamond"/>
                <a:ea typeface="+mn-lt"/>
                <a:cs typeface="+mn-lt"/>
              </a:rPr>
              <a:t>, </a:t>
            </a:r>
            <a:r>
              <a:rPr lang="en-US" sz="3200" dirty="0" err="1">
                <a:latin typeface="Garamond"/>
                <a:ea typeface="+mn-lt"/>
                <a:cs typeface="+mn-lt"/>
              </a:rPr>
              <a:t>κυρίως</a:t>
            </a:r>
            <a:r>
              <a:rPr lang="en-US" sz="3200" dirty="0">
                <a:latin typeface="Garamond"/>
                <a:ea typeface="+mn-lt"/>
                <a:cs typeface="+mn-lt"/>
              </a:rPr>
              <a:t> </a:t>
            </a:r>
            <a:r>
              <a:rPr lang="en-US" sz="3200" dirty="0" err="1">
                <a:latin typeface="Garamond"/>
                <a:ea typeface="+mn-lt"/>
                <a:cs typeface="+mn-lt"/>
              </a:rPr>
              <a:t>του</a:t>
            </a:r>
            <a:r>
              <a:rPr lang="en-US" sz="3200" dirty="0">
                <a:latin typeface="Garamond"/>
                <a:ea typeface="+mn-lt"/>
                <a:cs typeface="+mn-lt"/>
              </a:rPr>
              <a:t> </a:t>
            </a:r>
            <a:r>
              <a:rPr lang="en-US" sz="3200" dirty="0" err="1">
                <a:latin typeface="Garamond"/>
                <a:ea typeface="+mn-lt"/>
                <a:cs typeface="+mn-lt"/>
              </a:rPr>
              <a:t>νερού</a:t>
            </a:r>
            <a:r>
              <a:rPr lang="en-US" sz="3200" dirty="0">
                <a:latin typeface="Garamond"/>
                <a:ea typeface="+mn-lt"/>
                <a:cs typeface="+mn-lt"/>
              </a:rPr>
              <a:t> </a:t>
            </a:r>
            <a:r>
              <a:rPr lang="en-US" sz="3200" dirty="0" err="1">
                <a:latin typeface="Garamond"/>
                <a:ea typeface="+mn-lt"/>
                <a:cs typeface="+mn-lt"/>
              </a:rPr>
              <a:t>σε</a:t>
            </a:r>
            <a:r>
              <a:rPr lang="en-US" sz="3200" dirty="0">
                <a:latin typeface="Garamond"/>
                <a:ea typeface="+mn-lt"/>
                <a:cs typeface="+mn-lt"/>
              </a:rPr>
              <a:t> </a:t>
            </a:r>
            <a:r>
              <a:rPr lang="en-US" sz="3200" dirty="0" err="1">
                <a:latin typeface="Garamond"/>
                <a:ea typeface="+mn-lt"/>
                <a:cs typeface="+mn-lt"/>
              </a:rPr>
              <a:t>ενέργει</a:t>
            </a:r>
            <a:r>
              <a:rPr lang="en-US" sz="3200" dirty="0">
                <a:latin typeface="Garamond"/>
                <a:ea typeface="+mn-lt"/>
                <a:cs typeface="+mn-lt"/>
              </a:rPr>
              <a:t>α </a:t>
            </a:r>
            <a:r>
              <a:rPr lang="en-US" sz="3200" dirty="0" err="1">
                <a:latin typeface="Garamond"/>
                <a:ea typeface="+mn-lt"/>
                <a:cs typeface="+mn-lt"/>
              </a:rPr>
              <a:t>μηχ</a:t>
            </a:r>
            <a:r>
              <a:rPr lang="en-US" sz="3200" dirty="0">
                <a:latin typeface="Garamond"/>
                <a:ea typeface="+mn-lt"/>
                <a:cs typeface="+mn-lt"/>
              </a:rPr>
              <a:t>α</a:t>
            </a:r>
            <a:r>
              <a:rPr lang="en-US" sz="3200" dirty="0" err="1">
                <a:latin typeface="Garamond"/>
                <a:ea typeface="+mn-lt"/>
                <a:cs typeface="+mn-lt"/>
              </a:rPr>
              <a:t>νική</a:t>
            </a:r>
            <a:r>
              <a:rPr lang="en-US" sz="3200" dirty="0">
                <a:latin typeface="Garamond"/>
                <a:ea typeface="+mn-lt"/>
                <a:cs typeface="+mn-lt"/>
              </a:rPr>
              <a:t> και α</a:t>
            </a:r>
            <a:r>
              <a:rPr lang="en-US" sz="3200" dirty="0" err="1">
                <a:latin typeface="Garamond"/>
                <a:ea typeface="+mn-lt"/>
                <a:cs typeface="+mn-lt"/>
              </a:rPr>
              <a:t>ντίστροφ</a:t>
            </a:r>
            <a:r>
              <a:rPr lang="en-US" sz="3200" dirty="0">
                <a:latin typeface="Garamond"/>
                <a:ea typeface="+mn-lt"/>
                <a:cs typeface="+mn-lt"/>
              </a:rPr>
              <a:t>α.</a:t>
            </a:r>
            <a:endParaRPr lang="en-US" sz="3200">
              <a:latin typeface="Garamond"/>
            </a:endParaRPr>
          </a:p>
          <a:p>
            <a:pPr algn="ctr"/>
            <a:r>
              <a:rPr lang="en-US" sz="3200" dirty="0" err="1">
                <a:latin typeface="Garamond"/>
                <a:ea typeface="+mn-lt"/>
                <a:cs typeface="+mn-lt"/>
              </a:rPr>
              <a:t>Στην</a:t>
            </a:r>
            <a:r>
              <a:rPr lang="en-US" sz="3200" dirty="0">
                <a:latin typeface="Garamond"/>
                <a:ea typeface="+mn-lt"/>
                <a:cs typeface="+mn-lt"/>
              </a:rPr>
              <a:t> π</a:t>
            </a:r>
            <a:r>
              <a:rPr lang="en-US" sz="3200" dirty="0" err="1">
                <a:latin typeface="Garamond"/>
                <a:ea typeface="+mn-lt"/>
                <a:cs typeface="+mn-lt"/>
              </a:rPr>
              <a:t>ρώτη</a:t>
            </a:r>
            <a:r>
              <a:rPr lang="en-US" sz="3200" dirty="0">
                <a:latin typeface="Garamond"/>
                <a:ea typeface="+mn-lt"/>
                <a:cs typeface="+mn-lt"/>
              </a:rPr>
              <a:t> π</a:t>
            </a:r>
            <a:r>
              <a:rPr lang="en-US" sz="3200" dirty="0" err="1">
                <a:latin typeface="Garamond"/>
                <a:ea typeface="+mn-lt"/>
                <a:cs typeface="+mn-lt"/>
              </a:rPr>
              <a:t>ερί</a:t>
            </a:r>
            <a:r>
              <a:rPr lang="en-US" sz="3200" dirty="0">
                <a:latin typeface="Garamond"/>
                <a:ea typeface="+mn-lt"/>
                <a:cs typeface="+mn-lt"/>
              </a:rPr>
              <a:t>π</a:t>
            </a:r>
            <a:r>
              <a:rPr lang="en-US" sz="3200" dirty="0" err="1">
                <a:latin typeface="Garamond"/>
                <a:ea typeface="+mn-lt"/>
                <a:cs typeface="+mn-lt"/>
              </a:rPr>
              <a:t>τωση</a:t>
            </a:r>
            <a:r>
              <a:rPr lang="en-US" sz="3200" dirty="0">
                <a:latin typeface="Garamond"/>
                <a:ea typeface="+mn-lt"/>
                <a:cs typeface="+mn-lt"/>
              </a:rPr>
              <a:t> </a:t>
            </a:r>
            <a:r>
              <a:rPr lang="en-US" sz="3200" dirty="0" err="1">
                <a:latin typeface="Garamond"/>
                <a:ea typeface="+mn-lt"/>
                <a:cs typeface="+mn-lt"/>
              </a:rPr>
              <a:t>έχουμε</a:t>
            </a:r>
            <a:r>
              <a:rPr lang="en-US" sz="3200" dirty="0">
                <a:latin typeface="Garamond"/>
                <a:ea typeface="+mn-lt"/>
                <a:cs typeface="+mn-lt"/>
              </a:rPr>
              <a:t> </a:t>
            </a:r>
            <a:r>
              <a:rPr lang="en-US" sz="3200" dirty="0" err="1">
                <a:latin typeface="Garamond"/>
                <a:ea typeface="+mn-lt"/>
                <a:cs typeface="+mn-lt"/>
              </a:rPr>
              <a:t>τις</a:t>
            </a:r>
            <a:r>
              <a:rPr lang="en-US" sz="3200" dirty="0">
                <a:latin typeface="Garamond"/>
                <a:ea typeface="+mn-lt"/>
                <a:cs typeface="+mn-lt"/>
              </a:rPr>
              <a:t> </a:t>
            </a:r>
            <a:r>
              <a:rPr lang="en-US" sz="3200" dirty="0" err="1">
                <a:latin typeface="Garamond"/>
                <a:ea typeface="+mn-lt"/>
                <a:cs typeface="+mn-lt"/>
              </a:rPr>
              <a:t>κινητήριες</a:t>
            </a:r>
            <a:r>
              <a:rPr lang="en-US" sz="3200" dirty="0">
                <a:latin typeface="Garamond"/>
                <a:ea typeface="+mn-lt"/>
                <a:cs typeface="+mn-lt"/>
              </a:rPr>
              <a:t> </a:t>
            </a:r>
            <a:r>
              <a:rPr lang="en-US" sz="3200" dirty="0" err="1">
                <a:latin typeface="Garamond"/>
                <a:ea typeface="+mn-lt"/>
                <a:cs typeface="+mn-lt"/>
              </a:rPr>
              <a:t>υδρ</a:t>
            </a:r>
            <a:r>
              <a:rPr lang="en-US" sz="3200" dirty="0">
                <a:latin typeface="Garamond"/>
                <a:ea typeface="+mn-lt"/>
                <a:cs typeface="+mn-lt"/>
              </a:rPr>
              <a:t>α</a:t>
            </a:r>
            <a:r>
              <a:rPr lang="en-US" sz="3200" dirty="0" err="1">
                <a:latin typeface="Garamond"/>
                <a:ea typeface="+mn-lt"/>
                <a:cs typeface="+mn-lt"/>
              </a:rPr>
              <a:t>υλικές</a:t>
            </a:r>
            <a:r>
              <a:rPr lang="en-US" sz="3200" i="1" dirty="0">
                <a:latin typeface="Garamond"/>
                <a:ea typeface="+mn-lt"/>
                <a:cs typeface="+mn-lt"/>
              </a:rPr>
              <a:t> </a:t>
            </a:r>
            <a:r>
              <a:rPr lang="en-US" sz="3200" dirty="0" err="1">
                <a:latin typeface="Garamond"/>
                <a:ea typeface="+mn-lt"/>
                <a:cs typeface="+mn-lt"/>
              </a:rPr>
              <a:t>μηχ</a:t>
            </a:r>
            <a:r>
              <a:rPr lang="en-US" sz="3200" dirty="0">
                <a:latin typeface="Garamond"/>
                <a:ea typeface="+mn-lt"/>
                <a:cs typeface="+mn-lt"/>
              </a:rPr>
              <a:t>α</a:t>
            </a:r>
            <a:r>
              <a:rPr lang="en-US" sz="3200" dirty="0" err="1">
                <a:latin typeface="Garamond"/>
                <a:ea typeface="+mn-lt"/>
                <a:cs typeface="+mn-lt"/>
              </a:rPr>
              <a:t>νές</a:t>
            </a:r>
            <a:r>
              <a:rPr lang="en-US" sz="3200" dirty="0">
                <a:latin typeface="Garamond"/>
                <a:ea typeface="+mn-lt"/>
                <a:cs typeface="+mn-lt"/>
              </a:rPr>
              <a:t> (</a:t>
            </a:r>
            <a:r>
              <a:rPr lang="en-US" sz="3200" dirty="0" err="1">
                <a:latin typeface="Garamond"/>
                <a:ea typeface="+mn-lt"/>
                <a:cs typeface="+mn-lt"/>
              </a:rPr>
              <a:t>υδρ</a:t>
            </a:r>
            <a:r>
              <a:rPr lang="en-US" sz="3200" dirty="0">
                <a:latin typeface="Garamond"/>
                <a:ea typeface="+mn-lt"/>
                <a:cs typeface="+mn-lt"/>
              </a:rPr>
              <a:t>α</a:t>
            </a:r>
            <a:r>
              <a:rPr lang="en-US" sz="3200" dirty="0" err="1">
                <a:latin typeface="Garamond"/>
                <a:ea typeface="+mn-lt"/>
                <a:cs typeface="+mn-lt"/>
              </a:rPr>
              <a:t>υλικές</a:t>
            </a:r>
            <a:r>
              <a:rPr lang="en-US" sz="3200" dirty="0">
                <a:latin typeface="Garamond"/>
                <a:ea typeface="+mn-lt"/>
                <a:cs typeface="+mn-lt"/>
              </a:rPr>
              <a:t> </a:t>
            </a:r>
            <a:r>
              <a:rPr lang="en-US" sz="3200" dirty="0" err="1">
                <a:latin typeface="Garamond"/>
                <a:ea typeface="+mn-lt"/>
                <a:cs typeface="+mn-lt"/>
              </a:rPr>
              <a:t>τουρμ</a:t>
            </a:r>
            <a:r>
              <a:rPr lang="en-US" sz="3200" dirty="0">
                <a:latin typeface="Garamond"/>
                <a:ea typeface="+mn-lt"/>
                <a:cs typeface="+mn-lt"/>
              </a:rPr>
              <a:t>π</a:t>
            </a:r>
            <a:r>
              <a:rPr lang="en-US" sz="3200" dirty="0" err="1">
                <a:latin typeface="Garamond"/>
                <a:ea typeface="+mn-lt"/>
                <a:cs typeface="+mn-lt"/>
              </a:rPr>
              <a:t>ίνες</a:t>
            </a:r>
            <a:r>
              <a:rPr lang="en-US" sz="3200" dirty="0">
                <a:latin typeface="Garamond"/>
                <a:ea typeface="+mn-lt"/>
                <a:cs typeface="+mn-lt"/>
              </a:rPr>
              <a:t>, </a:t>
            </a:r>
            <a:r>
              <a:rPr lang="en-US" sz="3200" dirty="0" err="1">
                <a:latin typeface="Garamond"/>
                <a:ea typeface="+mn-lt"/>
                <a:cs typeface="+mn-lt"/>
              </a:rPr>
              <a:t>υδρ</a:t>
            </a:r>
            <a:r>
              <a:rPr lang="en-US" sz="3200" dirty="0">
                <a:latin typeface="Garamond"/>
                <a:ea typeface="+mn-lt"/>
                <a:cs typeface="+mn-lt"/>
              </a:rPr>
              <a:t>α</a:t>
            </a:r>
            <a:r>
              <a:rPr lang="en-US" sz="3200" dirty="0" err="1">
                <a:latin typeface="Garamond"/>
                <a:ea typeface="+mn-lt"/>
                <a:cs typeface="+mn-lt"/>
              </a:rPr>
              <a:t>υλικούς</a:t>
            </a:r>
            <a:r>
              <a:rPr lang="en-US" sz="3200" dirty="0">
                <a:latin typeface="Garamond"/>
                <a:ea typeface="+mn-lt"/>
                <a:cs typeface="+mn-lt"/>
              </a:rPr>
              <a:t> </a:t>
            </a:r>
            <a:r>
              <a:rPr lang="en-US" sz="3200" dirty="0" err="1">
                <a:latin typeface="Garamond"/>
                <a:ea typeface="+mn-lt"/>
                <a:cs typeface="+mn-lt"/>
              </a:rPr>
              <a:t>τροχούς</a:t>
            </a:r>
            <a:r>
              <a:rPr lang="en-US" sz="3200" dirty="0">
                <a:latin typeface="Garamond"/>
                <a:ea typeface="+mn-lt"/>
                <a:cs typeface="+mn-lt"/>
              </a:rPr>
              <a:t> </a:t>
            </a:r>
            <a:r>
              <a:rPr lang="en-US" sz="3200" dirty="0" err="1">
                <a:latin typeface="Garamond"/>
                <a:ea typeface="+mn-lt"/>
                <a:cs typeface="+mn-lt"/>
              </a:rPr>
              <a:t>κτλ</a:t>
            </a:r>
            <a:r>
              <a:rPr lang="en-US" sz="3200" dirty="0">
                <a:latin typeface="Garamond"/>
                <a:ea typeface="+mn-lt"/>
                <a:cs typeface="+mn-lt"/>
              </a:rPr>
              <a:t>), </a:t>
            </a:r>
            <a:r>
              <a:rPr lang="en-US" sz="3200" dirty="0" err="1">
                <a:latin typeface="Garamond"/>
                <a:ea typeface="+mn-lt"/>
                <a:cs typeface="+mn-lt"/>
              </a:rPr>
              <a:t>στη</a:t>
            </a:r>
            <a:r>
              <a:rPr lang="en-US" sz="3200" dirty="0">
                <a:latin typeface="Garamond"/>
                <a:ea typeface="+mn-lt"/>
                <a:cs typeface="+mn-lt"/>
              </a:rPr>
              <a:t> </a:t>
            </a:r>
            <a:r>
              <a:rPr lang="en-US" sz="3200" dirty="0" err="1">
                <a:latin typeface="Garamond"/>
                <a:ea typeface="+mn-lt"/>
                <a:cs typeface="+mn-lt"/>
              </a:rPr>
              <a:t>δεύτερη</a:t>
            </a:r>
            <a:r>
              <a:rPr lang="en-US" sz="3200" dirty="0">
                <a:latin typeface="Garamond"/>
                <a:ea typeface="+mn-lt"/>
                <a:cs typeface="+mn-lt"/>
              </a:rPr>
              <a:t> π</a:t>
            </a:r>
            <a:r>
              <a:rPr lang="en-US" sz="3200" dirty="0" err="1">
                <a:latin typeface="Garamond"/>
                <a:ea typeface="+mn-lt"/>
                <a:cs typeface="+mn-lt"/>
              </a:rPr>
              <a:t>ερί</a:t>
            </a:r>
            <a:r>
              <a:rPr lang="en-US" sz="3200" dirty="0">
                <a:latin typeface="Garamond"/>
                <a:ea typeface="+mn-lt"/>
                <a:cs typeface="+mn-lt"/>
              </a:rPr>
              <a:t>π</a:t>
            </a:r>
            <a:r>
              <a:rPr lang="en-US" sz="3200" dirty="0" err="1">
                <a:latin typeface="Garamond"/>
                <a:ea typeface="+mn-lt"/>
                <a:cs typeface="+mn-lt"/>
              </a:rPr>
              <a:t>τωση</a:t>
            </a:r>
            <a:r>
              <a:rPr lang="en-US" sz="3200" dirty="0">
                <a:latin typeface="Garamond"/>
                <a:ea typeface="+mn-lt"/>
                <a:cs typeface="+mn-lt"/>
              </a:rPr>
              <a:t> </a:t>
            </a:r>
            <a:r>
              <a:rPr lang="en-US" sz="3200" dirty="0" err="1">
                <a:latin typeface="Garamond"/>
                <a:ea typeface="+mn-lt"/>
                <a:cs typeface="+mn-lt"/>
              </a:rPr>
              <a:t>έχουμε</a:t>
            </a:r>
            <a:r>
              <a:rPr lang="en-US" sz="3200" dirty="0">
                <a:latin typeface="Garamond"/>
                <a:ea typeface="+mn-lt"/>
                <a:cs typeface="+mn-lt"/>
              </a:rPr>
              <a:t> </a:t>
            </a:r>
            <a:r>
              <a:rPr lang="en-US" sz="3200" dirty="0" err="1">
                <a:latin typeface="Garamond"/>
                <a:ea typeface="+mn-lt"/>
                <a:cs typeface="+mn-lt"/>
              </a:rPr>
              <a:t>τις</a:t>
            </a:r>
            <a:r>
              <a:rPr lang="en-US" sz="3200" dirty="0">
                <a:latin typeface="Garamond"/>
                <a:ea typeface="+mn-lt"/>
                <a:cs typeface="+mn-lt"/>
              </a:rPr>
              <a:t> </a:t>
            </a:r>
            <a:r>
              <a:rPr lang="en-US" sz="3200" dirty="0" err="1">
                <a:latin typeface="Garamond"/>
                <a:ea typeface="+mn-lt"/>
                <a:cs typeface="+mn-lt"/>
              </a:rPr>
              <a:t>ενεργει</a:t>
            </a:r>
            <a:r>
              <a:rPr lang="en-US" sz="3200" dirty="0">
                <a:latin typeface="Garamond"/>
                <a:ea typeface="+mn-lt"/>
                <a:cs typeface="+mn-lt"/>
              </a:rPr>
              <a:t>α</a:t>
            </a:r>
            <a:r>
              <a:rPr lang="en-US" sz="3200" dirty="0" err="1">
                <a:latin typeface="Garamond"/>
                <a:ea typeface="+mn-lt"/>
                <a:cs typeface="+mn-lt"/>
              </a:rPr>
              <a:t>κές</a:t>
            </a:r>
            <a:r>
              <a:rPr lang="en-US" sz="3200" dirty="0">
                <a:latin typeface="Garamond"/>
                <a:ea typeface="+mn-lt"/>
                <a:cs typeface="+mn-lt"/>
              </a:rPr>
              <a:t> </a:t>
            </a:r>
            <a:r>
              <a:rPr lang="en-US" sz="3200" dirty="0" err="1">
                <a:latin typeface="Garamond"/>
                <a:ea typeface="+mn-lt"/>
                <a:cs typeface="+mn-lt"/>
              </a:rPr>
              <a:t>υδρ</a:t>
            </a:r>
            <a:r>
              <a:rPr lang="en-US" sz="3200" dirty="0">
                <a:latin typeface="Garamond"/>
                <a:ea typeface="+mn-lt"/>
                <a:cs typeface="+mn-lt"/>
              </a:rPr>
              <a:t>α</a:t>
            </a:r>
            <a:r>
              <a:rPr lang="en-US" sz="3200" dirty="0" err="1">
                <a:latin typeface="Garamond"/>
                <a:ea typeface="+mn-lt"/>
                <a:cs typeface="+mn-lt"/>
              </a:rPr>
              <a:t>υλικές</a:t>
            </a:r>
            <a:r>
              <a:rPr lang="en-US" sz="3200" i="1" dirty="0">
                <a:latin typeface="Garamond"/>
                <a:ea typeface="+mn-lt"/>
                <a:cs typeface="+mn-lt"/>
              </a:rPr>
              <a:t> </a:t>
            </a:r>
            <a:r>
              <a:rPr lang="en-US" sz="3200" dirty="0" err="1">
                <a:latin typeface="Garamond"/>
                <a:ea typeface="+mn-lt"/>
                <a:cs typeface="+mn-lt"/>
              </a:rPr>
              <a:t>μηχ</a:t>
            </a:r>
            <a:r>
              <a:rPr lang="en-US" sz="3200" dirty="0">
                <a:latin typeface="Garamond"/>
                <a:ea typeface="+mn-lt"/>
                <a:cs typeface="+mn-lt"/>
              </a:rPr>
              <a:t>α</a:t>
            </a:r>
            <a:r>
              <a:rPr lang="en-US" sz="3200" dirty="0" err="1">
                <a:latin typeface="Garamond"/>
                <a:ea typeface="+mn-lt"/>
                <a:cs typeface="+mn-lt"/>
              </a:rPr>
              <a:t>νές</a:t>
            </a:r>
            <a:r>
              <a:rPr lang="en-US" sz="3200" dirty="0">
                <a:latin typeface="Garamond"/>
                <a:ea typeface="+mn-lt"/>
                <a:cs typeface="+mn-lt"/>
              </a:rPr>
              <a:t> (α</a:t>
            </a:r>
            <a:r>
              <a:rPr lang="en-US" sz="3200" dirty="0" err="1">
                <a:latin typeface="Garamond"/>
                <a:ea typeface="+mn-lt"/>
                <a:cs typeface="+mn-lt"/>
              </a:rPr>
              <a:t>ντλίες</a:t>
            </a:r>
            <a:r>
              <a:rPr lang="en-US" sz="3200" dirty="0">
                <a:latin typeface="Garamond"/>
                <a:ea typeface="+mn-lt"/>
                <a:cs typeface="+mn-lt"/>
              </a:rPr>
              <a:t> </a:t>
            </a:r>
            <a:r>
              <a:rPr lang="en-US" sz="3200" dirty="0" err="1">
                <a:latin typeface="Garamond"/>
                <a:ea typeface="+mn-lt"/>
                <a:cs typeface="+mn-lt"/>
              </a:rPr>
              <a:t>με</a:t>
            </a:r>
            <a:r>
              <a:rPr lang="en-US" sz="3200" dirty="0">
                <a:latin typeface="Garamond"/>
                <a:ea typeface="+mn-lt"/>
                <a:cs typeface="+mn-lt"/>
              </a:rPr>
              <a:t> π</a:t>
            </a:r>
            <a:r>
              <a:rPr lang="en-US" sz="3200" dirty="0" err="1">
                <a:latin typeface="Garamond"/>
                <a:ea typeface="+mn-lt"/>
                <a:cs typeface="+mn-lt"/>
              </a:rPr>
              <a:t>ιστόνι</a:t>
            </a:r>
            <a:r>
              <a:rPr lang="en-US" sz="3200" dirty="0">
                <a:latin typeface="Garamond"/>
                <a:ea typeface="+mn-lt"/>
                <a:cs typeface="+mn-lt"/>
              </a:rPr>
              <a:t>, α</a:t>
            </a:r>
            <a:r>
              <a:rPr lang="en-US" sz="3200" dirty="0" err="1">
                <a:latin typeface="Garamond"/>
                <a:ea typeface="+mn-lt"/>
                <a:cs typeface="+mn-lt"/>
              </a:rPr>
              <a:t>ντλίες</a:t>
            </a:r>
            <a:r>
              <a:rPr lang="en-US" sz="3200" dirty="0">
                <a:latin typeface="Garamond"/>
                <a:ea typeface="+mn-lt"/>
                <a:cs typeface="+mn-lt"/>
              </a:rPr>
              <a:t> π</a:t>
            </a:r>
            <a:r>
              <a:rPr lang="en-US" sz="3200" dirty="0" err="1">
                <a:latin typeface="Garamond"/>
                <a:ea typeface="+mn-lt"/>
                <a:cs typeface="+mn-lt"/>
              </a:rPr>
              <a:t>εριστροφής</a:t>
            </a:r>
            <a:r>
              <a:rPr lang="en-US" sz="3200" dirty="0">
                <a:latin typeface="Garamond"/>
                <a:ea typeface="+mn-lt"/>
                <a:cs typeface="+mn-lt"/>
              </a:rPr>
              <a:t>).</a:t>
            </a:r>
            <a:endParaRPr lang="en-US">
              <a:latin typeface="Garamond"/>
            </a:endParaRPr>
          </a:p>
          <a:p>
            <a:pPr algn="ctr"/>
            <a:r>
              <a:rPr lang="en-US" sz="3200" dirty="0" err="1">
                <a:latin typeface="Garamond"/>
                <a:ea typeface="+mn-lt"/>
                <a:cs typeface="+mn-lt"/>
              </a:rPr>
              <a:t>Ανάμεσ</a:t>
            </a:r>
            <a:r>
              <a:rPr lang="en-US" sz="3200" dirty="0">
                <a:latin typeface="Garamond"/>
                <a:ea typeface="+mn-lt"/>
                <a:cs typeface="+mn-lt"/>
              </a:rPr>
              <a:t>α </a:t>
            </a:r>
            <a:r>
              <a:rPr lang="en-US" sz="3200" dirty="0" err="1">
                <a:latin typeface="Garamond"/>
                <a:ea typeface="+mn-lt"/>
                <a:cs typeface="+mn-lt"/>
              </a:rPr>
              <a:t>στις</a:t>
            </a:r>
            <a:r>
              <a:rPr lang="en-US" sz="3200" dirty="0">
                <a:latin typeface="Garamond"/>
                <a:ea typeface="+mn-lt"/>
                <a:cs typeface="+mn-lt"/>
              </a:rPr>
              <a:t> </a:t>
            </a:r>
            <a:r>
              <a:rPr lang="en-US" sz="3200" dirty="0" err="1">
                <a:latin typeface="Garamond"/>
                <a:ea typeface="+mn-lt"/>
                <a:cs typeface="+mn-lt"/>
              </a:rPr>
              <a:t>υδρ</a:t>
            </a:r>
            <a:r>
              <a:rPr lang="en-US" sz="3200" dirty="0">
                <a:latin typeface="Garamond"/>
                <a:ea typeface="+mn-lt"/>
                <a:cs typeface="+mn-lt"/>
              </a:rPr>
              <a:t>α</a:t>
            </a:r>
            <a:r>
              <a:rPr lang="en-US" sz="3200" dirty="0" err="1">
                <a:latin typeface="Garamond"/>
                <a:ea typeface="+mn-lt"/>
                <a:cs typeface="+mn-lt"/>
              </a:rPr>
              <a:t>υλικές</a:t>
            </a:r>
            <a:r>
              <a:rPr lang="en-US" sz="3200" dirty="0">
                <a:latin typeface="Garamond"/>
                <a:ea typeface="+mn-lt"/>
                <a:cs typeface="+mn-lt"/>
              </a:rPr>
              <a:t> </a:t>
            </a:r>
            <a:r>
              <a:rPr lang="en-US" sz="3200" dirty="0" err="1">
                <a:latin typeface="Garamond"/>
                <a:ea typeface="+mn-lt"/>
                <a:cs typeface="+mn-lt"/>
              </a:rPr>
              <a:t>μηχ</a:t>
            </a:r>
            <a:r>
              <a:rPr lang="en-US" sz="3200" dirty="0">
                <a:latin typeface="Garamond"/>
                <a:ea typeface="+mn-lt"/>
                <a:cs typeface="+mn-lt"/>
              </a:rPr>
              <a:t>α</a:t>
            </a:r>
            <a:r>
              <a:rPr lang="en-US" sz="3200" dirty="0" err="1">
                <a:latin typeface="Garamond"/>
                <a:ea typeface="+mn-lt"/>
                <a:cs typeface="+mn-lt"/>
              </a:rPr>
              <a:t>νές</a:t>
            </a:r>
            <a:r>
              <a:rPr lang="en-US" sz="3200" dirty="0">
                <a:latin typeface="Garamond"/>
                <a:ea typeface="+mn-lt"/>
                <a:cs typeface="+mn-lt"/>
              </a:rPr>
              <a:t> </a:t>
            </a:r>
            <a:r>
              <a:rPr lang="en-US" sz="3200" dirty="0" err="1">
                <a:latin typeface="Garamond"/>
                <a:ea typeface="+mn-lt"/>
                <a:cs typeface="+mn-lt"/>
              </a:rPr>
              <a:t>μετάδοσης</a:t>
            </a:r>
            <a:r>
              <a:rPr lang="en-US" sz="3200" dirty="0">
                <a:latin typeface="Garamond"/>
                <a:ea typeface="+mn-lt"/>
                <a:cs typeface="+mn-lt"/>
              </a:rPr>
              <a:t> </a:t>
            </a:r>
            <a:r>
              <a:rPr lang="en-US" sz="3200" dirty="0" err="1">
                <a:latin typeface="Garamond"/>
                <a:ea typeface="+mn-lt"/>
                <a:cs typeface="+mn-lt"/>
              </a:rPr>
              <a:t>είν</a:t>
            </a:r>
            <a:r>
              <a:rPr lang="en-US" sz="3200" dirty="0">
                <a:latin typeface="Garamond"/>
                <a:ea typeface="+mn-lt"/>
                <a:cs typeface="+mn-lt"/>
              </a:rPr>
              <a:t>αι </a:t>
            </a:r>
            <a:r>
              <a:rPr lang="en-US" sz="3200" dirty="0" err="1">
                <a:latin typeface="Garamond"/>
                <a:ea typeface="+mn-lt"/>
                <a:cs typeface="+mn-lt"/>
              </a:rPr>
              <a:t>οι</a:t>
            </a:r>
            <a:r>
              <a:rPr lang="en-US" sz="3200" dirty="0">
                <a:latin typeface="Garamond"/>
                <a:ea typeface="+mn-lt"/>
                <a:cs typeface="+mn-lt"/>
              </a:rPr>
              <a:t> π</a:t>
            </a:r>
            <a:r>
              <a:rPr lang="en-US" sz="3200" dirty="0" err="1">
                <a:latin typeface="Garamond"/>
                <a:ea typeface="+mn-lt"/>
                <a:cs typeface="+mn-lt"/>
              </a:rPr>
              <a:t>ρέσες</a:t>
            </a:r>
            <a:r>
              <a:rPr lang="en-US" sz="3200" dirty="0">
                <a:latin typeface="Garamond"/>
                <a:ea typeface="+mn-lt"/>
                <a:cs typeface="+mn-lt"/>
              </a:rPr>
              <a:t>, </a:t>
            </a:r>
            <a:r>
              <a:rPr lang="en-US" sz="3200" dirty="0" err="1">
                <a:latin typeface="Garamond"/>
                <a:ea typeface="+mn-lt"/>
                <a:cs typeface="+mn-lt"/>
              </a:rPr>
              <a:t>οι</a:t>
            </a:r>
            <a:r>
              <a:rPr lang="en-US" sz="3200" dirty="0">
                <a:latin typeface="Garamond"/>
                <a:ea typeface="+mn-lt"/>
                <a:cs typeface="+mn-lt"/>
              </a:rPr>
              <a:t> </a:t>
            </a:r>
            <a:r>
              <a:rPr lang="en-US" sz="3200" dirty="0" err="1">
                <a:latin typeface="Garamond"/>
                <a:ea typeface="+mn-lt"/>
                <a:cs typeface="+mn-lt"/>
              </a:rPr>
              <a:t>στριφτές</a:t>
            </a:r>
            <a:r>
              <a:rPr lang="en-US" sz="3200" dirty="0">
                <a:latin typeface="Garamond"/>
                <a:ea typeface="+mn-lt"/>
                <a:cs typeface="+mn-lt"/>
              </a:rPr>
              <a:t> και </a:t>
            </a:r>
            <a:r>
              <a:rPr lang="en-US" sz="3200" dirty="0" err="1">
                <a:latin typeface="Garamond"/>
                <a:ea typeface="+mn-lt"/>
                <a:cs typeface="+mn-lt"/>
              </a:rPr>
              <a:t>οι</a:t>
            </a:r>
            <a:r>
              <a:rPr lang="en-US" sz="3200" dirty="0">
                <a:latin typeface="Garamond"/>
                <a:ea typeface="+mn-lt"/>
                <a:cs typeface="+mn-lt"/>
              </a:rPr>
              <a:t> </a:t>
            </a:r>
            <a:r>
              <a:rPr lang="en-US" sz="3200" dirty="0" err="1">
                <a:latin typeface="Garamond"/>
                <a:ea typeface="+mn-lt"/>
                <a:cs typeface="+mn-lt"/>
              </a:rPr>
              <a:t>υδρ</a:t>
            </a:r>
            <a:r>
              <a:rPr lang="en-US" sz="3200" dirty="0">
                <a:latin typeface="Garamond"/>
                <a:ea typeface="+mn-lt"/>
                <a:cs typeface="+mn-lt"/>
              </a:rPr>
              <a:t>α</a:t>
            </a:r>
            <a:r>
              <a:rPr lang="en-US" sz="3200" dirty="0" err="1">
                <a:latin typeface="Garamond"/>
                <a:ea typeface="+mn-lt"/>
                <a:cs typeface="+mn-lt"/>
              </a:rPr>
              <a:t>υλικοί</a:t>
            </a:r>
            <a:r>
              <a:rPr lang="en-US" sz="3200" dirty="0">
                <a:latin typeface="Garamond"/>
                <a:ea typeface="+mn-lt"/>
                <a:cs typeface="+mn-lt"/>
              </a:rPr>
              <a:t> </a:t>
            </a:r>
            <a:r>
              <a:rPr lang="en-US" sz="3200" dirty="0" err="1">
                <a:latin typeface="Garamond"/>
                <a:ea typeface="+mn-lt"/>
                <a:cs typeface="+mn-lt"/>
              </a:rPr>
              <a:t>γρύλοι</a:t>
            </a:r>
            <a:r>
              <a:rPr lang="en-US" sz="3200" dirty="0">
                <a:latin typeface="Garamond"/>
                <a:ea typeface="+mn-lt"/>
                <a:cs typeface="+mn-lt"/>
              </a:rPr>
              <a:t>, </a:t>
            </a:r>
            <a:r>
              <a:rPr lang="en-US" sz="3200" dirty="0" err="1">
                <a:latin typeface="Garamond"/>
                <a:ea typeface="+mn-lt"/>
                <a:cs typeface="+mn-lt"/>
              </a:rPr>
              <a:t>μετ</a:t>
            </a:r>
            <a:r>
              <a:rPr lang="en-US" sz="3200" dirty="0">
                <a:latin typeface="Garamond"/>
                <a:ea typeface="+mn-lt"/>
                <a:cs typeface="+mn-lt"/>
              </a:rPr>
              <a:t>α</a:t>
            </a:r>
            <a:r>
              <a:rPr lang="en-US" sz="3200" dirty="0" err="1">
                <a:latin typeface="Garamond"/>
                <a:ea typeface="+mn-lt"/>
                <a:cs typeface="+mn-lt"/>
              </a:rPr>
              <a:t>ξύ</a:t>
            </a:r>
            <a:r>
              <a:rPr lang="en-US" sz="3200" dirty="0">
                <a:latin typeface="Garamond"/>
                <a:ea typeface="+mn-lt"/>
                <a:cs typeface="+mn-lt"/>
              </a:rPr>
              <a:t> </a:t>
            </a:r>
            <a:r>
              <a:rPr lang="en-US" sz="3200" dirty="0" err="1">
                <a:latin typeface="Garamond"/>
                <a:ea typeface="+mn-lt"/>
                <a:cs typeface="+mn-lt"/>
              </a:rPr>
              <a:t>των</a:t>
            </a:r>
            <a:r>
              <a:rPr lang="en-US" sz="3200" dirty="0">
                <a:latin typeface="Garamond"/>
                <a:ea typeface="+mn-lt"/>
                <a:cs typeface="+mn-lt"/>
              </a:rPr>
              <a:t> </a:t>
            </a:r>
            <a:r>
              <a:rPr lang="en-US" sz="3200" dirty="0" err="1">
                <a:latin typeface="Garamond"/>
                <a:ea typeface="+mn-lt"/>
                <a:cs typeface="+mn-lt"/>
              </a:rPr>
              <a:t>μετ</a:t>
            </a:r>
            <a:r>
              <a:rPr lang="en-US" sz="3200" dirty="0">
                <a:latin typeface="Garamond"/>
                <a:ea typeface="+mn-lt"/>
                <a:cs typeface="+mn-lt"/>
              </a:rPr>
              <a:t>α</a:t>
            </a:r>
            <a:r>
              <a:rPr lang="en-US" sz="3200" dirty="0" err="1">
                <a:latin typeface="Garamond"/>
                <a:ea typeface="+mn-lt"/>
                <a:cs typeface="+mn-lt"/>
              </a:rPr>
              <a:t>σχημ</a:t>
            </a:r>
            <a:r>
              <a:rPr lang="en-US" sz="3200" dirty="0">
                <a:latin typeface="Garamond"/>
                <a:ea typeface="+mn-lt"/>
                <a:cs typeface="+mn-lt"/>
              </a:rPr>
              <a:t>α</a:t>
            </a:r>
            <a:r>
              <a:rPr lang="en-US" sz="3200" dirty="0" err="1">
                <a:latin typeface="Garamond"/>
                <a:ea typeface="+mn-lt"/>
                <a:cs typeface="+mn-lt"/>
              </a:rPr>
              <a:t>τιστών</a:t>
            </a:r>
            <a:r>
              <a:rPr lang="en-US" sz="3200" dirty="0">
                <a:latin typeface="Garamond"/>
                <a:ea typeface="+mn-lt"/>
                <a:cs typeface="+mn-lt"/>
              </a:rPr>
              <a:t> </a:t>
            </a:r>
            <a:r>
              <a:rPr lang="en-US" sz="3200" dirty="0" err="1">
                <a:latin typeface="Garamond"/>
                <a:ea typeface="+mn-lt"/>
                <a:cs typeface="+mn-lt"/>
              </a:rPr>
              <a:t>οι</a:t>
            </a:r>
            <a:r>
              <a:rPr lang="en-US" sz="3200" dirty="0">
                <a:latin typeface="Garamond"/>
                <a:ea typeface="+mn-lt"/>
                <a:cs typeface="+mn-lt"/>
              </a:rPr>
              <a:t> </a:t>
            </a:r>
            <a:r>
              <a:rPr lang="en-US" sz="3200" dirty="0" err="1">
                <a:latin typeface="Garamond"/>
                <a:ea typeface="+mn-lt"/>
                <a:cs typeface="+mn-lt"/>
              </a:rPr>
              <a:t>εγχυτήρες</a:t>
            </a:r>
            <a:r>
              <a:rPr lang="en-US" sz="3200" dirty="0">
                <a:latin typeface="Garamond"/>
                <a:ea typeface="+mn-lt"/>
                <a:cs typeface="+mn-lt"/>
              </a:rPr>
              <a:t> και </a:t>
            </a:r>
            <a:r>
              <a:rPr lang="en-US" sz="3200" dirty="0" err="1">
                <a:latin typeface="Garamond"/>
                <a:ea typeface="+mn-lt"/>
                <a:cs typeface="+mn-lt"/>
              </a:rPr>
              <a:t>οι</a:t>
            </a:r>
            <a:r>
              <a:rPr lang="en-US" sz="3200" dirty="0">
                <a:latin typeface="Garamond"/>
                <a:ea typeface="+mn-lt"/>
                <a:cs typeface="+mn-lt"/>
              </a:rPr>
              <a:t> </a:t>
            </a:r>
            <a:r>
              <a:rPr lang="en-US" sz="3200" dirty="0" err="1">
                <a:latin typeface="Garamond"/>
                <a:ea typeface="+mn-lt"/>
                <a:cs typeface="+mn-lt"/>
              </a:rPr>
              <a:t>υδρ</a:t>
            </a:r>
            <a:r>
              <a:rPr lang="en-US" sz="3200" dirty="0">
                <a:latin typeface="Garamond"/>
                <a:ea typeface="+mn-lt"/>
                <a:cs typeface="+mn-lt"/>
              </a:rPr>
              <a:t>α</a:t>
            </a:r>
            <a:r>
              <a:rPr lang="en-US" sz="3200" dirty="0" err="1">
                <a:latin typeface="Garamond"/>
                <a:ea typeface="+mn-lt"/>
                <a:cs typeface="+mn-lt"/>
              </a:rPr>
              <a:t>υλικοί</a:t>
            </a:r>
            <a:r>
              <a:rPr lang="en-US" sz="3200" dirty="0">
                <a:latin typeface="Garamond"/>
                <a:ea typeface="+mn-lt"/>
                <a:cs typeface="+mn-lt"/>
              </a:rPr>
              <a:t> </a:t>
            </a:r>
            <a:r>
              <a:rPr lang="en-US" sz="3200" dirty="0" err="1">
                <a:latin typeface="Garamond"/>
                <a:ea typeface="+mn-lt"/>
                <a:cs typeface="+mn-lt"/>
              </a:rPr>
              <a:t>δριοί</a:t>
            </a:r>
            <a:r>
              <a:rPr lang="en-US" sz="3200" dirty="0">
                <a:latin typeface="Garamond"/>
                <a:ea typeface="+mn-lt"/>
                <a:cs typeface="+mn-lt"/>
              </a:rPr>
              <a:t>.</a:t>
            </a:r>
            <a:br>
              <a:rPr lang="en-US" sz="3200" dirty="0">
                <a:latin typeface="Garamond"/>
                <a:ea typeface="+mn-lt"/>
                <a:cs typeface="+mn-lt"/>
              </a:rPr>
            </a:br>
            <a:r>
              <a:rPr lang="en-US" sz="3200" dirty="0">
                <a:latin typeface="Garamond"/>
              </a:rPr>
              <a:t>-9-</a:t>
            </a:r>
            <a:endParaRPr lang="en-US" dirty="0">
              <a:latin typeface="Garamond"/>
            </a:endParaRPr>
          </a:p>
          <a:p>
            <a:pPr algn="ctr"/>
            <a:endParaRPr lang="en-US" sz="3200" dirty="0">
              <a:latin typeface="Garamond"/>
            </a:endParaRPr>
          </a:p>
        </p:txBody>
      </p:sp>
    </p:spTree>
    <p:extLst>
      <p:ext uri="{BB962C8B-B14F-4D97-AF65-F5344CB8AC3E}">
        <p14:creationId xmlns:p14="http://schemas.microsoft.com/office/powerpoint/2010/main" val="1923520480"/>
      </p:ext>
    </p:extLst>
  </p:cSld>
  <p:clrMapOvr>
    <a:overrideClrMapping bg1="dk1" tx1="lt1" bg2="dk2" tx2="lt2" accent1="accent1" accent2="accent2" accent3="accent3" accent4="accent4" accent5="accent5" accent6="accent6" hlink="hlink" folHlink="folHlink"/>
  </p:clrMapOvr>
  <p:transition spd="slow">
    <p:push dir="u"/>
  </p:transition>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Juxtapose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3.xml><?xml version="1.0" encoding="utf-8"?>
<a:theme xmlns:a="http://schemas.openxmlformats.org/drawingml/2006/main" name="LuminousVTI">
  <a:themeElements>
    <a:clrScheme name="AnalogousFromRegularSeedRightStep">
      <a:dk1>
        <a:srgbClr val="000000"/>
      </a:dk1>
      <a:lt1>
        <a:srgbClr val="FFFFFF"/>
      </a:lt1>
      <a:dk2>
        <a:srgbClr val="1C2F32"/>
      </a:dk2>
      <a:lt2>
        <a:srgbClr val="F3F2F0"/>
      </a:lt2>
      <a:accent1>
        <a:srgbClr val="4D79C3"/>
      </a:accent1>
      <a:accent2>
        <a:srgbClr val="504BB8"/>
      </a:accent2>
      <a:accent3>
        <a:srgbClr val="834DC3"/>
      </a:accent3>
      <a:accent4>
        <a:srgbClr val="A33BB1"/>
      </a:accent4>
      <a:accent5>
        <a:srgbClr val="C34DA0"/>
      </a:accent5>
      <a:accent6>
        <a:srgbClr val="B13B5D"/>
      </a:accent6>
      <a:hlink>
        <a:srgbClr val="AE833A"/>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4.xml><?xml version="1.0" encoding="utf-8"?>
<a:theme xmlns:a="http://schemas.openxmlformats.org/drawingml/2006/main" name="Dividend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5.xml><?xml version="1.0" encoding="utf-8"?>
<a:theme xmlns:a="http://schemas.openxmlformats.org/drawingml/2006/main" name="MarrakeshVTI">
  <a:themeElements>
    <a:clrScheme name="AnalogousFromDarkSeedRightStep">
      <a:dk1>
        <a:srgbClr val="000000"/>
      </a:dk1>
      <a:lt1>
        <a:srgbClr val="FFFFFF"/>
      </a:lt1>
      <a:dk2>
        <a:srgbClr val="29301B"/>
      </a:dk2>
      <a:lt2>
        <a:srgbClr val="F3F1F0"/>
      </a:lt2>
      <a:accent1>
        <a:srgbClr val="4AA6C6"/>
      </a:accent1>
      <a:accent2>
        <a:srgbClr val="3861B4"/>
      </a:accent2>
      <a:accent3>
        <a:srgbClr val="584EC7"/>
      </a:accent3>
      <a:accent4>
        <a:srgbClr val="7638B4"/>
      </a:accent4>
      <a:accent5>
        <a:srgbClr val="BC4AC6"/>
      </a:accent5>
      <a:accent6>
        <a:srgbClr val="B4388A"/>
      </a:accent6>
      <a:hlink>
        <a:srgbClr val="4E9C34"/>
      </a:hlink>
      <a:folHlink>
        <a:srgbClr val="7F7F7F"/>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6.xml><?xml version="1.0" encoding="utf-8"?>
<a:theme xmlns:a="http://schemas.openxmlformats.org/drawingml/2006/main" name="MemoVTI">
  <a:themeElements>
    <a:clrScheme name="AnalogousFromDarkSeedLeftStep">
      <a:dk1>
        <a:srgbClr val="000000"/>
      </a:dk1>
      <a:lt1>
        <a:srgbClr val="FFFFFF"/>
      </a:lt1>
      <a:dk2>
        <a:srgbClr val="2E1B30"/>
      </a:dk2>
      <a:lt2>
        <a:srgbClr val="F0F3F3"/>
      </a:lt2>
      <a:accent1>
        <a:srgbClr val="D65039"/>
      </a:accent1>
      <a:accent2>
        <a:srgbClr val="C52853"/>
      </a:accent2>
      <a:accent3>
        <a:srgbClr val="D639A6"/>
      </a:accent3>
      <a:accent4>
        <a:srgbClr val="B428C5"/>
      </a:accent4>
      <a:accent5>
        <a:srgbClr val="8439D6"/>
      </a:accent5>
      <a:accent6>
        <a:srgbClr val="4138C9"/>
      </a:accent6>
      <a:hlink>
        <a:srgbClr val="913FBF"/>
      </a:hlink>
      <a:folHlink>
        <a:srgbClr val="7F7F7F"/>
      </a:folHlink>
    </a:clrScheme>
    <a:fontScheme name="Elephant Univers Condensed">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VTI" id="{DF30D94D-D909-45F8-8565-C675708280D4}" vid="{636A8D8B-0354-48FA-9492-83E81C261610}"/>
    </a:ext>
  </a:extLst>
</a:theme>
</file>

<file path=ppt/theme/theme7.xml><?xml version="1.0" encoding="utf-8"?>
<a:theme xmlns:a="http://schemas.openxmlformats.org/drawingml/2006/main" name="ShapesVTI">
  <a:themeElements>
    <a:clrScheme name="AnalogousFromRegularSeedRightStep">
      <a:dk1>
        <a:srgbClr val="000000"/>
      </a:dk1>
      <a:lt1>
        <a:srgbClr val="FFFFFF"/>
      </a:lt1>
      <a:dk2>
        <a:srgbClr val="223C2D"/>
      </a:dk2>
      <a:lt2>
        <a:srgbClr val="E2E8E8"/>
      </a:lt2>
      <a:accent1>
        <a:srgbClr val="E72931"/>
      </a:accent1>
      <a:accent2>
        <a:srgbClr val="D55E17"/>
      </a:accent2>
      <a:accent3>
        <a:srgbClr val="C1A022"/>
      </a:accent3>
      <a:accent4>
        <a:srgbClr val="90B013"/>
      </a:accent4>
      <a:accent5>
        <a:srgbClr val="59B721"/>
      </a:accent5>
      <a:accent6>
        <a:srgbClr val="15BE1B"/>
      </a:accent6>
      <a:hlink>
        <a:srgbClr val="30918D"/>
      </a:hlink>
      <a:folHlink>
        <a:srgbClr val="7F7F7F"/>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8.xml><?xml version="1.0" encoding="utf-8"?>
<a:theme xmlns:a="http://schemas.openxmlformats.org/drawingml/2006/main" name="3DFloatVTI">
  <a:themeElements>
    <a:clrScheme name="AnalogousFromLightSeedLeftStep">
      <a:dk1>
        <a:srgbClr val="000000"/>
      </a:dk1>
      <a:lt1>
        <a:srgbClr val="FFFFFF"/>
      </a:lt1>
      <a:dk2>
        <a:srgbClr val="41242A"/>
      </a:dk2>
      <a:lt2>
        <a:srgbClr val="E2E4E8"/>
      </a:lt2>
      <a:accent1>
        <a:srgbClr val="DA9428"/>
      </a:accent1>
      <a:accent2>
        <a:srgbClr val="EB6C4E"/>
      </a:accent2>
      <a:accent3>
        <a:srgbClr val="EE6E8B"/>
      </a:accent3>
      <a:accent4>
        <a:srgbClr val="EB4EB3"/>
      </a:accent4>
      <a:accent5>
        <a:srgbClr val="E76EEE"/>
      </a:accent5>
      <a:accent6>
        <a:srgbClr val="A04EEB"/>
      </a:accent6>
      <a:hlink>
        <a:srgbClr val="6682AC"/>
      </a:hlink>
      <a:folHlink>
        <a:srgbClr val="7F7F7F"/>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0</TotalTime>
  <Words>4165</Words>
  <Application>Microsoft Office PowerPoint</Application>
  <PresentationFormat>Ευρεία οθόνη</PresentationFormat>
  <Paragraphs>65</Paragraphs>
  <Slides>24</Slides>
  <Notes>0</Notes>
  <HiddenSlides>0</HiddenSlides>
  <MMClips>0</MMClips>
  <ScaleCrop>false</ScaleCrop>
  <HeadingPairs>
    <vt:vector size="6" baseType="variant">
      <vt:variant>
        <vt:lpstr>Γραμματοσειρές που χρησιμοποιούνται</vt:lpstr>
      </vt:variant>
      <vt:variant>
        <vt:i4>18</vt:i4>
      </vt:variant>
      <vt:variant>
        <vt:lpstr>Θέμα</vt:lpstr>
      </vt:variant>
      <vt:variant>
        <vt:i4>8</vt:i4>
      </vt:variant>
      <vt:variant>
        <vt:lpstr>Τίτλοι διαφανειών</vt:lpstr>
      </vt:variant>
      <vt:variant>
        <vt:i4>24</vt:i4>
      </vt:variant>
    </vt:vector>
  </HeadingPairs>
  <TitlesOfParts>
    <vt:vector size="50" baseType="lpstr">
      <vt:lpstr>Aharoni</vt:lpstr>
      <vt:lpstr>Arial</vt:lpstr>
      <vt:lpstr>Avenir Next LT Pro</vt:lpstr>
      <vt:lpstr>Bembo</vt:lpstr>
      <vt:lpstr>Calibri</vt:lpstr>
      <vt:lpstr>Elephant</vt:lpstr>
      <vt:lpstr>Franklin Gothic Book</vt:lpstr>
      <vt:lpstr>Franklin Gothic Demi</vt:lpstr>
      <vt:lpstr>Franklin Gothic Demi Cond</vt:lpstr>
      <vt:lpstr>Franklin Gothic Medium</vt:lpstr>
      <vt:lpstr>Garamond</vt:lpstr>
      <vt:lpstr>Goudy Old Style</vt:lpstr>
      <vt:lpstr>Sabon Next LT</vt:lpstr>
      <vt:lpstr>The Hand Bold</vt:lpstr>
      <vt:lpstr>The Serif Hand Black</vt:lpstr>
      <vt:lpstr>Univers Condensed</vt:lpstr>
      <vt:lpstr>Wingdings</vt:lpstr>
      <vt:lpstr>Wingdings 2</vt:lpstr>
      <vt:lpstr>SketchyVTI</vt:lpstr>
      <vt:lpstr>JuxtaposeVTI</vt:lpstr>
      <vt:lpstr>LuminousVTI</vt:lpstr>
      <vt:lpstr>DividendVTI</vt:lpstr>
      <vt:lpstr>MarrakeshVTI</vt:lpstr>
      <vt:lpstr>MemoVTI</vt:lpstr>
      <vt:lpstr>ShapesVTI</vt:lpstr>
      <vt:lpstr>3DFloatVTI</vt:lpstr>
      <vt:lpstr>Τα Ρομπότ</vt:lpstr>
      <vt:lpstr>Παρουσίαση του PowerPoint</vt:lpstr>
      <vt:lpstr>Παρουσίαση του PowerPoint</vt:lpstr>
      <vt:lpstr>Οι Μηχανές</vt:lpstr>
      <vt:lpstr>Κινητήριες μηχανές </vt:lpstr>
      <vt:lpstr>Παρουσίαση του PowerPoint</vt:lpstr>
      <vt:lpstr>                                Θερμικές Μηχανές             </vt:lpstr>
      <vt:lpstr>Ηλεκτρικές μηχανές </vt:lpstr>
      <vt:lpstr>Υδραυλικές μηχανές </vt:lpstr>
      <vt:lpstr>To Πρώτο Ρομπότ</vt:lpstr>
      <vt:lpstr>Παρουσίαση του PowerPoint</vt:lpstr>
      <vt:lpstr>ㅤ</vt:lpstr>
      <vt:lpstr>ㅤ</vt:lpstr>
      <vt:lpstr>Η Ameca</vt:lpstr>
      <vt:lpstr>Τα ρομπότ και τα μηχανήματα γενικά επιρέασαν την ζωή του ανθρώπου πάρα πολύ.Οι δουλείες έχουν γίνει πιο εύκολες χάρη στα μηχανήματα και πολλές δουλειές τις κάνουν μόνο τα ρομπότ/AI επειδή είναι δύσκολες. Τα πάντα έχουν γίνει πιο εύκολα χάρη στα μηχανήματα και τα ρομπότ. Όμως τα ρομπότ έχουν και τα μειονεκτήματα τους. -15-</vt:lpstr>
      <vt:lpstr>   Τα ρομπότ χρειάζονται πολύ ηλεκτρική ενέργεια.Αυτό δεν είναι καλό για την φύση.Οι αυξανόμενες απαιτήσεις τον ρομπότ μπορούν να οδηγήσουν τον πλανίτη σε μια χειρότερη κατάσταση σχετικά με το φενόμενο του θερμοκηπίου.  Επίσης τα ΑΙ μπορούν να χρησιμοποιηθούν για διάφορους κακούς λόγους στο διαδίκτυο.Σαν το Hacking,να απατούν άτομα στο διαδίκτυο... -16- </vt:lpstr>
      <vt:lpstr>για να πάρουν τις προσωπικές πληροφορίες τους και γενικά να προκαλούν προβλήματα στο διαδίκτυο.  -17-</vt:lpstr>
      <vt:lpstr>Πως Να Κατασκευάσετε Ένα Απλό Ρομπότ Που Δουλεύει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Futuristic pitch deck</dc:title>
  <dc:creator>user</dc:creator>
  <cp:lastModifiedBy>user</cp:lastModifiedBy>
  <cp:revision>1887</cp:revision>
  <dcterms:created xsi:type="dcterms:W3CDTF">2022-02-15T14:47:02Z</dcterms:created>
  <dcterms:modified xsi:type="dcterms:W3CDTF">2022-07-25T16:12:34Z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2020-03-13T04:15:13Z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4ddf67fa-94c4-4d54-a3db-00003dcf17f4</vt:lpwstr>
  </property>
  <property fmtid="{D5CDD505-2E9C-101B-9397-08002B2CF9AE}" pid="8" name="MSIP_Label_f42aa342-8706-4288-bd11-ebb85995028c_ContentBits">
    <vt:lpwstr>0</vt:lpwstr>
  </property>
</Properties>
</file>