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6" r:id="rId5"/>
    <p:sldId id="279" r:id="rId6"/>
    <p:sldId id="259" r:id="rId7"/>
    <p:sldId id="260" r:id="rId8"/>
    <p:sldId id="261" r:id="rId9"/>
    <p:sldId id="271" r:id="rId10"/>
    <p:sldId id="272" r:id="rId11"/>
    <p:sldId id="274" r:id="rId12"/>
    <p:sldId id="275" r:id="rId13"/>
    <p:sldId id="264" r:id="rId14"/>
    <p:sldId id="276" r:id="rId15"/>
    <p:sldId id="262" r:id="rId16"/>
    <p:sldId id="278" r:id="rId17"/>
    <p:sldId id="263" r:id="rId18"/>
    <p:sldId id="265" r:id="rId19"/>
    <p:sldId id="266" r:id="rId20"/>
    <p:sldId id="267" r:id="rId21"/>
    <p:sldId id="27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1" autoAdjust="0"/>
    <p:restoredTop sz="93561" autoAdjust="0"/>
  </p:normalViewPr>
  <p:slideViewPr>
    <p:cSldViewPr>
      <p:cViewPr>
        <p:scale>
          <a:sx n="80" d="100"/>
          <a:sy n="80" d="100"/>
        </p:scale>
        <p:origin x="-62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4CE-C30C-489B-A58C-D537288F39FA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7C3C-E3AB-4B16-A46D-C24213CD85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DE41-4D43-4DC6-BBBD-2ABC6E9C532F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1034-ADAB-417E-BB9B-1F15DA343D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C254-8AB8-4AF6-BA6A-EBF411473FD9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05E0-C50C-4C23-99E0-547856AB25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2104-6BFE-4E5C-9C79-C3E7FDF92C3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65B2-0965-4F9B-B87D-AD06F74CE86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1805-6DCF-4441-91B0-DD025048104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B602-FEBC-4893-A437-D110646E18E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1EDC-7BDA-4FF9-8FC7-44C375DF9C4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076E-C0A4-4D84-8281-D8DC24885A3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DD0A-5E03-413F-B98F-B6CAA6FC0AF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A594-0666-4C46-87B8-75EDF36B6A0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EE81-917B-466D-99D0-FF9538945DF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143E-F778-471E-8393-3E8B2E99CD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20BE-83DF-453A-BC2B-B4FC9B0DACF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79A7-37CB-42DB-85E8-7C4C3BCBEA6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C8D5-F2EE-4C6A-A5CC-A46FAC19FCB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C882-E9D2-4638-BEAC-5A6D21398C2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28D2-59FF-44B6-9410-CB0664FB124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FFA0-6E5D-4456-8F8F-1EE477361CC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BECF-0296-4AC1-8AB7-A0180B577C1A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8826-8ED5-4C23-974E-6A00DC5FE6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1D09-418C-452E-ABD6-E8C00738756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E3FC-D67F-4E87-9EC9-B48677C1C33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E70C-213B-4A4B-B314-836235AA55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B5F-59DF-432C-90E6-40F590479F3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6C8A-4C9F-474A-ADD9-1C2D285CDF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541D-382C-4238-AC44-A3EA1F6A36D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A022-E9EF-4E67-93F2-BD766E530668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9B36-749B-49EE-AA3F-CC71B8227E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D525-F03C-4045-853D-A8AEE9D45EC2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DFE4-EE60-4592-BCB4-F9603A6BA1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0FED-5CB6-4720-BDD6-02478126570D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FA76-455A-4BFE-B800-C2E52B4B30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3586-89AB-4D10-9C41-4B44475884AC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8F72-6CE1-4F84-9017-4AB7561774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E420-4C7A-4D06-8A4A-3EF7A93A1ADA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A5EC-4A7B-4180-BB83-167E48193B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CEEA-630C-4016-9B7C-44AC62E7C82B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6124-67A9-4B59-A7BC-439C906199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6A8B-77E6-4D41-B044-F4AB5948A2E5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6CC5-8417-48DB-88A7-03B66AF856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2723F-2195-4075-8E69-DADF103BFC77}" type="datetimeFigureOut">
              <a:rPr lang="el-GR"/>
              <a:pPr>
                <a:defRPr/>
              </a:pPr>
              <a:t>19/11/2017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41273-32FA-43D5-903A-DB4C5CAEFA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05F0D-A0C7-40A2-9EE9-D5372CA59F42}" type="datetimeFigureOut">
              <a:rPr lang="el-GR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19/11/2017</a:t>
            </a:fld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B1ED6-792A-4866-9B14-E1FB7FBD6410}" type="slidenum">
              <a:rPr lang="el-GR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99592" y="1412776"/>
            <a:ext cx="73356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Lektion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7</a:t>
            </a:r>
          </a:p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Arbeitsbuch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TextBox"/>
          <p:cNvSpPr txBox="1">
            <a:spLocks noChangeArrowheads="1"/>
          </p:cNvSpPr>
          <p:nvPr/>
        </p:nvSpPr>
        <p:spPr bwMode="auto">
          <a:xfrm>
            <a:off x="214313" y="214313"/>
            <a:ext cx="2747962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  <a:cs typeface="Arial" charset="0"/>
              </a:rPr>
              <a:t>Σχηματίστε τις προτάσεις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7458923" y="188640"/>
            <a:ext cx="16850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 S.136 Üb2</a:t>
            </a:r>
            <a:endParaRPr lang="el-G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57188" y="857250"/>
            <a:ext cx="3544887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Comic Sans MS" pitchFamily="66" charset="0"/>
              </a:rPr>
              <a:t>Die Familie </a:t>
            </a:r>
            <a:r>
              <a:rPr lang="de-DE" dirty="0" err="1">
                <a:latin typeface="Comic Sans MS" pitchFamily="66" charset="0"/>
              </a:rPr>
              <a:t>Alexiou</a:t>
            </a:r>
            <a:r>
              <a:rPr lang="de-DE" dirty="0">
                <a:latin typeface="Comic Sans MS" pitchFamily="66" charset="0"/>
              </a:rPr>
              <a:t> und Carmen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975100" y="857250"/>
            <a:ext cx="17399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Comic Sans MS" pitchFamily="66" charset="0"/>
              </a:rPr>
              <a:t>ins Restaurant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59450" y="857250"/>
            <a:ext cx="8128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Comic Sans MS" pitchFamily="66" charset="0"/>
              </a:rPr>
              <a:t>gehen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643688" y="857250"/>
            <a:ext cx="1093787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Comic Sans MS" pitchFamily="66" charset="0"/>
              </a:rPr>
              <a:t>möchten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214313" y="2428875"/>
            <a:ext cx="325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Andreas – Bier – trinken – wollen </a:t>
            </a:r>
            <a:endParaRPr lang="el-GR" sz="1600">
              <a:cs typeface="Arial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214313" y="3130550"/>
            <a:ext cx="3128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Er – kein Bier – trinken – dürfen </a:t>
            </a:r>
            <a:endParaRPr lang="el-GR" sz="1600">
              <a:cs typeface="Arial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214313" y="3786188"/>
            <a:ext cx="5788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Maria Christine – nichts – essen – können - , sie – satt – sein </a:t>
            </a:r>
            <a:endParaRPr lang="el-GR" sz="1600">
              <a:cs typeface="Arial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214313" y="4448175"/>
            <a:ext cx="8329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Herr und Frau Alexiou – Wiener Würstchen – essen – und – Rotwein – trinken – möchten </a:t>
            </a:r>
            <a:endParaRPr lang="el-GR" sz="1600">
              <a:cs typeface="Arial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19113" y="2786063"/>
            <a:ext cx="2981325" cy="3381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omic Sans MS" pitchFamily="66" charset="0"/>
              </a:rPr>
              <a:t>Andreas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will </a:t>
            </a:r>
            <a:r>
              <a:rPr lang="de-DE" sz="1600" dirty="0">
                <a:latin typeface="Comic Sans MS" pitchFamily="66" charset="0"/>
              </a:rPr>
              <a:t>ein Bier trinken.</a:t>
            </a:r>
            <a:endParaRPr lang="el-GR" sz="1600" dirty="0"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71500" y="3448050"/>
            <a:ext cx="2651125" cy="3381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omic Sans MS" pitchFamily="66" charset="0"/>
              </a:rPr>
              <a:t>Er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darf </a:t>
            </a:r>
            <a:r>
              <a:rPr lang="de-DE" sz="1600" dirty="0">
                <a:latin typeface="Comic Sans MS" pitchFamily="66" charset="0"/>
              </a:rPr>
              <a:t>kein Bier trinken.</a:t>
            </a:r>
            <a:endParaRPr lang="el-GR" sz="1600" dirty="0"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00063" y="4162425"/>
            <a:ext cx="4643437" cy="3381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omic Sans MS" pitchFamily="66" charset="0"/>
              </a:rPr>
              <a:t>Maria Christine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kann </a:t>
            </a:r>
            <a:r>
              <a:rPr lang="de-DE" sz="1600" dirty="0">
                <a:latin typeface="Comic Sans MS" pitchFamily="66" charset="0"/>
              </a:rPr>
              <a:t>nichts essen, sie ist satt.</a:t>
            </a:r>
            <a:endParaRPr lang="el-GR" sz="1600" dirty="0"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00063" y="4786313"/>
            <a:ext cx="7705725" cy="3381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omic Sans MS" pitchFamily="66" charset="0"/>
              </a:rPr>
              <a:t>Herr und Frau </a:t>
            </a:r>
            <a:r>
              <a:rPr lang="de-DE" sz="1600" dirty="0" err="1">
                <a:latin typeface="Comic Sans MS" pitchFamily="66" charset="0"/>
              </a:rPr>
              <a:t>Alexiou</a:t>
            </a:r>
            <a:r>
              <a:rPr lang="de-DE" sz="1600" dirty="0">
                <a:latin typeface="Comic Sans MS" pitchFamily="66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möchten </a:t>
            </a:r>
            <a:r>
              <a:rPr lang="de-DE" sz="1600" dirty="0">
                <a:latin typeface="Comic Sans MS" pitchFamily="66" charset="0"/>
              </a:rPr>
              <a:t>Wiener Würstchen essen und Rotwein trinken.</a:t>
            </a:r>
            <a:endParaRPr lang="el-G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3307 L -0.01632 0.138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7835E-6 L -0.32569 0.138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12858E-6 L 0.07882 0.13645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2858E-6 L 0.071 0.13645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660232" y="58052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419872" y="58052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436510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732240" y="43651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419872" y="43651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79512" y="58052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4 - TextBox"/>
          <p:cNvSpPr txBox="1">
            <a:spLocks noChangeArrowheads="1"/>
          </p:cNvSpPr>
          <p:nvPr/>
        </p:nvSpPr>
        <p:spPr bwMode="auto">
          <a:xfrm>
            <a:off x="6558036" y="2420888"/>
            <a:ext cx="258596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AB.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S.83, Üb.9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508104" y="58052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831094" y="58772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195736" y="43651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508104" y="42930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8748464" y="42930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195736" y="58772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- TextBox"/>
          <p:cNvSpPr txBox="1">
            <a:spLocks noChangeArrowheads="1"/>
          </p:cNvSpPr>
          <p:nvPr/>
        </p:nvSpPr>
        <p:spPr bwMode="auto">
          <a:xfrm>
            <a:off x="7003670" y="6396335"/>
            <a:ext cx="214033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cs typeface="Arial" charset="0"/>
              </a:rPr>
              <a:t>AB. </a:t>
            </a:r>
            <a:r>
              <a:rPr lang="de-DE" sz="2400" b="1" dirty="0" smtClean="0">
                <a:solidFill>
                  <a:schemeClr val="tx1"/>
                </a:solidFill>
                <a:cs typeface="Arial" charset="0"/>
              </a:rPr>
              <a:t>S.87, </a:t>
            </a:r>
            <a:r>
              <a:rPr lang="de-DE" sz="2400" b="1" dirty="0">
                <a:solidFill>
                  <a:schemeClr val="tx1"/>
                </a:solidFill>
                <a:cs typeface="Arial" charset="0"/>
              </a:rPr>
              <a:t>Üb.16</a:t>
            </a:r>
            <a:endParaRPr lang="el-GR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48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2483768" y="1412776"/>
            <a:ext cx="13484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müssen</a:t>
            </a:r>
            <a:endParaRPr lang="el-G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876256" y="1412776"/>
            <a:ext cx="9028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endParaRPr lang="el-GR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020272" y="2276872"/>
            <a:ext cx="7617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will</a:t>
            </a:r>
            <a:endParaRPr lang="el-GR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932040" y="4005064"/>
            <a:ext cx="8643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darf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131840" y="5733256"/>
            <a:ext cx="7617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will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796136" y="5733256"/>
            <a:ext cx="12795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möchte</a:t>
            </a:r>
            <a:endParaRPr lang="el-GR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- TextBox"/>
          <p:cNvSpPr txBox="1">
            <a:spLocks noChangeArrowheads="1"/>
          </p:cNvSpPr>
          <p:nvPr/>
        </p:nvSpPr>
        <p:spPr bwMode="auto">
          <a:xfrm>
            <a:off x="0" y="6396335"/>
            <a:ext cx="214033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cs typeface="Arial" charset="0"/>
              </a:rPr>
              <a:t>AB. </a:t>
            </a:r>
            <a:r>
              <a:rPr lang="de-DE" sz="2400" b="1" dirty="0" smtClean="0">
                <a:solidFill>
                  <a:schemeClr val="tx1"/>
                </a:solidFill>
                <a:cs typeface="Arial" charset="0"/>
              </a:rPr>
              <a:t>S.85, Üb.13</a:t>
            </a:r>
            <a:endParaRPr lang="el-GR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131840" y="1124744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 stehe um 7:30 Uhr auf.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995936" y="1772816"/>
            <a:ext cx="459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 frühstücke um 7:45 Uhr.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75856" y="2276872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 esse zu Mittag um 14:45 Uhr.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3968" y="2852936"/>
            <a:ext cx="5020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 gibt Abendessen um 20:30 Uhr.</a:t>
            </a:r>
            <a:endParaRPr lang="el-G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419872" y="3429000"/>
            <a:ext cx="592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 Lieblingsessen ist Schnitzel mit Pommes.</a:t>
            </a:r>
            <a:endParaRPr lang="el-GR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347864" y="3933056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 muss um 23:00 Uhr schlafen.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solidFill>
            <a:schemeClr val="bg1">
              <a:lumMod val="75000"/>
            </a:schemeClr>
          </a:solidFill>
          <a:ln cmpd="dbl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b="1" spc="-150" dirty="0"/>
              <a:t>D a </a:t>
            </a:r>
            <a:r>
              <a:rPr lang="pt-BR" b="1" spc="-150" dirty="0" smtClean="0"/>
              <a:t>s   d </a:t>
            </a:r>
            <a:r>
              <a:rPr lang="pt-BR" b="1" spc="-150" dirty="0"/>
              <a:t>e u </a:t>
            </a:r>
            <a:r>
              <a:rPr lang="pt-BR" b="1" spc="-150" dirty="0" smtClean="0"/>
              <a:t>t s c </a:t>
            </a:r>
            <a:r>
              <a:rPr lang="pt-BR" b="1" spc="-150" dirty="0"/>
              <a:t>h </a:t>
            </a:r>
            <a:r>
              <a:rPr lang="pt-BR" b="1" spc="-150" dirty="0" smtClean="0"/>
              <a:t>e   E s s </a:t>
            </a:r>
            <a:r>
              <a:rPr lang="pt-BR" b="1" spc="-150" dirty="0"/>
              <a:t>e n </a:t>
            </a:r>
            <a:r>
              <a:rPr lang="pt-BR" b="1" spc="-150" dirty="0" smtClean="0"/>
              <a:t>  h </a:t>
            </a:r>
            <a:r>
              <a:rPr lang="pt-BR" b="1" spc="-150" dirty="0"/>
              <a:t>e u </a:t>
            </a:r>
            <a:r>
              <a:rPr lang="pt-BR" b="1" spc="-150" dirty="0" smtClean="0"/>
              <a:t>t </a:t>
            </a:r>
            <a:r>
              <a:rPr lang="pt-BR" b="1" spc="-150" dirty="0"/>
              <a:t>e</a:t>
            </a:r>
          </a:p>
          <a:p>
            <a:r>
              <a:rPr lang="de-DE" dirty="0">
                <a:latin typeface="Comic Sans MS" pitchFamily="66" charset="0"/>
              </a:rPr>
              <a:t>Die </a:t>
            </a:r>
            <a:r>
              <a:rPr lang="de-DE" dirty="0" smtClean="0">
                <a:latin typeface="Comic Sans MS" pitchFamily="66" charset="0"/>
              </a:rPr>
              <a:t>Veränderungen </a:t>
            </a:r>
            <a:r>
              <a:rPr lang="de-DE" dirty="0">
                <a:latin typeface="Comic Sans MS" pitchFamily="66" charset="0"/>
              </a:rPr>
              <a:t>im Lebensstil vieler Deutscher haben die </a:t>
            </a:r>
            <a:r>
              <a:rPr lang="de-DE" dirty="0" smtClean="0">
                <a:latin typeface="Comic Sans MS" pitchFamily="66" charset="0"/>
              </a:rPr>
              <a:t>traditionellen </a:t>
            </a:r>
            <a:r>
              <a:rPr lang="en-US" dirty="0" err="1" smtClean="0">
                <a:latin typeface="Comic Sans MS" pitchFamily="66" charset="0"/>
              </a:rPr>
              <a:t>Essgewohnheiten</a:t>
            </a:r>
            <a:r>
              <a:rPr lang="en-US" dirty="0" smtClean="0">
                <a:latin typeface="Comic Sans MS" pitchFamily="66" charset="0"/>
              </a:rPr>
              <a:t>  beeinflusst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r>
              <a:rPr lang="de-DE" dirty="0">
                <a:latin typeface="Comic Sans MS" pitchFamily="66" charset="0"/>
              </a:rPr>
              <a:t>So nehmen z.B. viele Deutsche jetzt oft am Abend und nicht am Mittag </a:t>
            </a:r>
            <a:r>
              <a:rPr lang="de-DE" dirty="0" smtClean="0">
                <a:latin typeface="Comic Sans MS" pitchFamily="66" charset="0"/>
              </a:rPr>
              <a:t>ihre Hauptmahlzeit </a:t>
            </a:r>
            <a:r>
              <a:rPr lang="de-DE" dirty="0">
                <a:latin typeface="Comic Sans MS" pitchFamily="66" charset="0"/>
              </a:rPr>
              <a:t>ein, und das klassische deutsche </a:t>
            </a:r>
            <a:r>
              <a:rPr lang="de-DE" dirty="0" smtClean="0">
                <a:latin typeface="Comic Sans MS" pitchFamily="66" charset="0"/>
              </a:rPr>
              <a:t>Frühstück </a:t>
            </a:r>
            <a:r>
              <a:rPr lang="de-DE" dirty="0">
                <a:latin typeface="Comic Sans MS" pitchFamily="66" charset="0"/>
              </a:rPr>
              <a:t>wird von </a:t>
            </a:r>
            <a:r>
              <a:rPr lang="de-DE" dirty="0" smtClean="0">
                <a:latin typeface="Comic Sans MS" pitchFamily="66" charset="0"/>
              </a:rPr>
              <a:t>einem amerikanischen Frühstück</a:t>
            </a:r>
            <a:r>
              <a:rPr lang="de-DE" dirty="0">
                <a:latin typeface="Comic Sans MS" pitchFamily="66" charset="0"/>
              </a:rPr>
              <a:t>, z.B. Cornflakes mit Milch, </a:t>
            </a:r>
            <a:r>
              <a:rPr lang="de-DE" dirty="0" smtClean="0">
                <a:latin typeface="Comic Sans MS" pitchFamily="66" charset="0"/>
              </a:rPr>
              <a:t>abgelöst</a:t>
            </a:r>
            <a:r>
              <a:rPr lang="de-DE" dirty="0">
                <a:latin typeface="Comic Sans MS" pitchFamily="66" charset="0"/>
              </a:rPr>
              <a:t>. Anders als </a:t>
            </a:r>
            <a:r>
              <a:rPr lang="de-DE" dirty="0" smtClean="0">
                <a:latin typeface="Comic Sans MS" pitchFamily="66" charset="0"/>
              </a:rPr>
              <a:t>die Franzosen</a:t>
            </a:r>
            <a:r>
              <a:rPr lang="de-DE" dirty="0">
                <a:latin typeface="Comic Sans MS" pitchFamily="66" charset="0"/>
              </a:rPr>
              <a:t>, Italiener und Griechen essen die meisten Deutschen gern </a:t>
            </a:r>
            <a:r>
              <a:rPr lang="de-DE" dirty="0" smtClean="0">
                <a:latin typeface="Comic Sans MS" pitchFamily="66" charset="0"/>
              </a:rPr>
              <a:t>ein größeres Frühstück </a:t>
            </a:r>
            <a:r>
              <a:rPr lang="de-DE" dirty="0">
                <a:latin typeface="Comic Sans MS" pitchFamily="66" charset="0"/>
              </a:rPr>
              <a:t>und nehmen sich </a:t>
            </a:r>
            <a:r>
              <a:rPr lang="de-DE" dirty="0" smtClean="0">
                <a:latin typeface="Comic Sans MS" pitchFamily="66" charset="0"/>
              </a:rPr>
              <a:t>dafür </a:t>
            </a:r>
            <a:r>
              <a:rPr lang="de-DE" dirty="0">
                <a:latin typeface="Comic Sans MS" pitchFamily="66" charset="0"/>
              </a:rPr>
              <a:t>Zeit. In Deutschland ist es </a:t>
            </a:r>
            <a:r>
              <a:rPr lang="de-DE" dirty="0" smtClean="0">
                <a:latin typeface="Comic Sans MS" pitchFamily="66" charset="0"/>
              </a:rPr>
              <a:t>üblich, am </a:t>
            </a:r>
            <a:r>
              <a:rPr lang="de-DE" dirty="0">
                <a:latin typeface="Comic Sans MS" pitchFamily="66" charset="0"/>
              </a:rPr>
              <a:t>Wochenende Freunde zum </a:t>
            </a:r>
            <a:r>
              <a:rPr lang="de-DE" dirty="0" smtClean="0">
                <a:latin typeface="Comic Sans MS" pitchFamily="66" charset="0"/>
              </a:rPr>
              <a:t>Frühstück </a:t>
            </a:r>
            <a:r>
              <a:rPr lang="de-DE" dirty="0">
                <a:latin typeface="Comic Sans MS" pitchFamily="66" charset="0"/>
              </a:rPr>
              <a:t>einzuladen.</a:t>
            </a:r>
          </a:p>
          <a:p>
            <a:r>
              <a:rPr lang="de-DE" dirty="0">
                <a:latin typeface="Comic Sans MS" pitchFamily="66" charset="0"/>
              </a:rPr>
              <a:t>Die meisten Deutschen essen nicht mehr so viel Fleisch. Sie kochen </a:t>
            </a:r>
            <a:r>
              <a:rPr lang="de-DE" dirty="0" smtClean="0">
                <a:latin typeface="Comic Sans MS" pitchFamily="66" charset="0"/>
              </a:rPr>
              <a:t>jetzt leichter </a:t>
            </a:r>
            <a:r>
              <a:rPr lang="de-DE" dirty="0">
                <a:latin typeface="Comic Sans MS" pitchFamily="66" charset="0"/>
              </a:rPr>
              <a:t>und </a:t>
            </a:r>
            <a:r>
              <a:rPr lang="de-DE" dirty="0" smtClean="0">
                <a:latin typeface="Comic Sans MS" pitchFamily="66" charset="0"/>
              </a:rPr>
              <a:t>gesünder. </a:t>
            </a:r>
            <a:r>
              <a:rPr lang="de-DE" dirty="0">
                <a:latin typeface="Comic Sans MS" pitchFamily="66" charset="0"/>
              </a:rPr>
              <a:t>Sie essen auch sehr gern </a:t>
            </a:r>
            <a:r>
              <a:rPr lang="de-DE" dirty="0" smtClean="0">
                <a:latin typeface="Comic Sans MS" pitchFamily="66" charset="0"/>
              </a:rPr>
              <a:t>ausländische </a:t>
            </a:r>
            <a:r>
              <a:rPr lang="de-DE" dirty="0">
                <a:latin typeface="Comic Sans MS" pitchFamily="66" charset="0"/>
              </a:rPr>
              <a:t>Gerichte, wie </a:t>
            </a:r>
            <a:r>
              <a:rPr lang="de-DE" dirty="0" smtClean="0">
                <a:latin typeface="Comic Sans MS" pitchFamily="66" charset="0"/>
              </a:rPr>
              <a:t>z.B. Pizza </a:t>
            </a:r>
            <a:r>
              <a:rPr lang="de-DE" dirty="0">
                <a:latin typeface="Comic Sans MS" pitchFamily="66" charset="0"/>
              </a:rPr>
              <a:t>und Nudeln. So findet man in </a:t>
            </a:r>
            <a:r>
              <a:rPr lang="de-DE" dirty="0" smtClean="0">
                <a:latin typeface="Comic Sans MS" pitchFamily="66" charset="0"/>
              </a:rPr>
              <a:t>Groß- </a:t>
            </a:r>
            <a:r>
              <a:rPr lang="de-DE" dirty="0">
                <a:latin typeface="Comic Sans MS" pitchFamily="66" charset="0"/>
              </a:rPr>
              <a:t>aber auch in </a:t>
            </a:r>
            <a:r>
              <a:rPr lang="de-DE" dirty="0" smtClean="0">
                <a:latin typeface="Comic Sans MS" pitchFamily="66" charset="0"/>
              </a:rPr>
              <a:t>Kleinstädten </a:t>
            </a:r>
            <a:r>
              <a:rPr lang="de-DE" dirty="0">
                <a:latin typeface="Comic Sans MS" pitchFamily="66" charset="0"/>
              </a:rPr>
              <a:t>ein </a:t>
            </a:r>
            <a:r>
              <a:rPr lang="de-DE" dirty="0" smtClean="0">
                <a:latin typeface="Comic Sans MS" pitchFamily="66" charset="0"/>
              </a:rPr>
              <a:t>italienisches Restaurant</a:t>
            </a:r>
            <a:r>
              <a:rPr lang="de-DE" dirty="0">
                <a:latin typeface="Comic Sans MS" pitchFamily="66" charset="0"/>
              </a:rPr>
              <a:t>, einen Stand mit </a:t>
            </a:r>
            <a:r>
              <a:rPr lang="de-DE" dirty="0" smtClean="0">
                <a:latin typeface="Comic Sans MS" pitchFamily="66" charset="0"/>
              </a:rPr>
              <a:t>türkischen Spezialitäten </a:t>
            </a:r>
            <a:r>
              <a:rPr lang="de-DE" dirty="0">
                <a:latin typeface="Comic Sans MS" pitchFamily="66" charset="0"/>
              </a:rPr>
              <a:t>wie </a:t>
            </a:r>
            <a:r>
              <a:rPr lang="de-DE" dirty="0" smtClean="0">
                <a:latin typeface="Comic Sans MS" pitchFamily="66" charset="0"/>
              </a:rPr>
              <a:t>Döner Kebab </a:t>
            </a:r>
            <a:r>
              <a:rPr lang="de-DE" dirty="0">
                <a:latin typeface="Comic Sans MS" pitchFamily="66" charset="0"/>
              </a:rPr>
              <a:t>oder </a:t>
            </a:r>
            <a:r>
              <a:rPr lang="de-DE" dirty="0" err="1" smtClean="0">
                <a:latin typeface="Comic Sans MS" pitchFamily="66" charset="0"/>
              </a:rPr>
              <a:t>Börek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>
                <a:latin typeface="Comic Sans MS" pitchFamily="66" charset="0"/>
              </a:rPr>
              <a:t>und ein griechisches Restaurant. Asiatische </a:t>
            </a:r>
            <a:r>
              <a:rPr lang="de-DE" dirty="0" smtClean="0">
                <a:latin typeface="Comic Sans MS" pitchFamily="66" charset="0"/>
              </a:rPr>
              <a:t>Spezialitäten </a:t>
            </a:r>
            <a:r>
              <a:rPr lang="en-US" dirty="0" err="1" smtClean="0">
                <a:latin typeface="Comic Sans MS" pitchFamily="66" charset="0"/>
              </a:rPr>
              <a:t>sind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ebenfalls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sehr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beliebt</a:t>
            </a:r>
            <a:r>
              <a:rPr lang="en-US" dirty="0">
                <a:latin typeface="Comic Sans MS" pitchFamily="66" charset="0"/>
              </a:rPr>
              <a:t>.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51520" y="4869160"/>
            <a:ext cx="598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Arial Narrow" pitchFamily="34" charset="0"/>
              </a:rPr>
              <a:t>Viele Deutsche essen jetzt nur am Abend.</a:t>
            </a:r>
            <a:endParaRPr lang="el-GR" sz="2800" b="1" dirty="0">
              <a:latin typeface="Arial Narrow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51920" y="5877272"/>
            <a:ext cx="83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μόνο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3995936" y="530120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020272" y="4653136"/>
          <a:ext cx="1656184" cy="9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73"/>
                <a:gridCol w="805711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richtig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falsch</a:t>
                      </a:r>
                      <a:endParaRPr lang="el-GR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Πολλαπλασιασμός"/>
          <p:cNvSpPr/>
          <p:nvPr/>
        </p:nvSpPr>
        <p:spPr>
          <a:xfrm>
            <a:off x="8100392" y="5157192"/>
            <a:ext cx="288032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95536" y="4869160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 Narrow" pitchFamily="34" charset="0"/>
              </a:rPr>
              <a:t>Sie </a:t>
            </a:r>
            <a:r>
              <a:rPr lang="de-DE" sz="2400" b="1" dirty="0" smtClean="0">
                <a:latin typeface="Arial Narrow" pitchFamily="34" charset="0"/>
              </a:rPr>
              <a:t>frühstücken </a:t>
            </a:r>
            <a:r>
              <a:rPr lang="de-DE" sz="2400" b="1" dirty="0">
                <a:latin typeface="Arial Narrow" pitchFamily="34" charset="0"/>
              </a:rPr>
              <a:t>jetzt lieber amerikanisch.</a:t>
            </a:r>
            <a:endParaRPr lang="el-GR" sz="2400" b="1" dirty="0">
              <a:latin typeface="Arial Narrow" pitchFamily="34" charset="0"/>
            </a:endParaRPr>
          </a:p>
        </p:txBody>
      </p:sp>
      <p:sp>
        <p:nvSpPr>
          <p:cNvPr id="9" name="8 - Πολλαπλασιασμός"/>
          <p:cNvSpPr/>
          <p:nvPr/>
        </p:nvSpPr>
        <p:spPr>
          <a:xfrm>
            <a:off x="7236296" y="5157192"/>
            <a:ext cx="288032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23528" y="5157192"/>
            <a:ext cx="598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 Narrow" pitchFamily="34" charset="0"/>
              </a:rPr>
              <a:t>Das klassische deutsche </a:t>
            </a:r>
            <a:r>
              <a:rPr lang="de-DE" sz="2000" b="1" dirty="0" smtClean="0">
                <a:latin typeface="Arial Narrow" pitchFamily="34" charset="0"/>
              </a:rPr>
              <a:t>Frühstück: </a:t>
            </a:r>
            <a:r>
              <a:rPr lang="de-DE" sz="2000" b="1" dirty="0">
                <a:latin typeface="Arial Narrow" pitchFamily="34" charset="0"/>
              </a:rPr>
              <a:t>Cornflakes mit Milch.</a:t>
            </a:r>
            <a:endParaRPr lang="el-GR" sz="2000" b="1" dirty="0">
              <a:latin typeface="Arial Narrow" pitchFamily="34" charset="0"/>
            </a:endParaRPr>
          </a:p>
        </p:txBody>
      </p:sp>
      <p:sp>
        <p:nvSpPr>
          <p:cNvPr id="11" name="10 - Πολλαπλασιασμός"/>
          <p:cNvSpPr/>
          <p:nvPr/>
        </p:nvSpPr>
        <p:spPr>
          <a:xfrm>
            <a:off x="8100392" y="5085184"/>
            <a:ext cx="360040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115616" y="5085184"/>
            <a:ext cx="5170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 Narrow" pitchFamily="34" charset="0"/>
              </a:rPr>
              <a:t>Die meisten Deutschen essen viel zum </a:t>
            </a:r>
            <a:r>
              <a:rPr lang="de-DE" sz="2000" b="1" dirty="0" smtClean="0">
                <a:latin typeface="Arial Narrow" pitchFamily="34" charset="0"/>
              </a:rPr>
              <a:t>Frühstück.</a:t>
            </a:r>
            <a:endParaRPr lang="el-GR" sz="2000" b="1" dirty="0">
              <a:latin typeface="Arial Narrow" pitchFamily="34" charset="0"/>
            </a:endParaRPr>
          </a:p>
        </p:txBody>
      </p:sp>
      <p:sp>
        <p:nvSpPr>
          <p:cNvPr id="13" name="12 - Πολλαπλασιασμός"/>
          <p:cNvSpPr/>
          <p:nvPr/>
        </p:nvSpPr>
        <p:spPr>
          <a:xfrm>
            <a:off x="7308304" y="5085184"/>
            <a:ext cx="288032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1187624" y="5229200"/>
            <a:ext cx="49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 Narrow" pitchFamily="34" charset="0"/>
              </a:rPr>
              <a:t>Sie essen auch heute noch viel Fleisch.</a:t>
            </a:r>
            <a:endParaRPr lang="el-GR" sz="2400" b="1" dirty="0">
              <a:latin typeface="Arial Narrow" pitchFamily="34" charset="0"/>
            </a:endParaRPr>
          </a:p>
        </p:txBody>
      </p:sp>
      <p:sp>
        <p:nvSpPr>
          <p:cNvPr id="15" name="14 - Πολλαπλασιασμός"/>
          <p:cNvSpPr/>
          <p:nvPr/>
        </p:nvSpPr>
        <p:spPr>
          <a:xfrm>
            <a:off x="8172400" y="5085184"/>
            <a:ext cx="288032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611560" y="5157192"/>
            <a:ext cx="5806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 Narrow" pitchFamily="34" charset="0"/>
              </a:rPr>
              <a:t>Sie essen auch gern italienische, </a:t>
            </a:r>
            <a:r>
              <a:rPr lang="de-DE" sz="2000" b="1" dirty="0" smtClean="0">
                <a:latin typeface="Arial Narrow" pitchFamily="34" charset="0"/>
              </a:rPr>
              <a:t>türkische, </a:t>
            </a:r>
            <a:r>
              <a:rPr lang="de-DE" sz="2000" b="1" dirty="0">
                <a:latin typeface="Arial Narrow" pitchFamily="34" charset="0"/>
              </a:rPr>
              <a:t>griechische </a:t>
            </a:r>
            <a:endParaRPr lang="de-DE" sz="2000" b="1" dirty="0" smtClean="0">
              <a:latin typeface="Arial Narrow" pitchFamily="34" charset="0"/>
            </a:endParaRPr>
          </a:p>
          <a:p>
            <a:r>
              <a:rPr lang="de-DE" sz="2000" b="1" dirty="0" smtClean="0">
                <a:latin typeface="Arial Narrow" pitchFamily="34" charset="0"/>
              </a:rPr>
              <a:t>und </a:t>
            </a:r>
            <a:r>
              <a:rPr lang="de-DE" sz="2000" b="1" dirty="0">
                <a:latin typeface="Arial Narrow" pitchFamily="34" charset="0"/>
              </a:rPr>
              <a:t>asiatische Gerichte.</a:t>
            </a:r>
            <a:endParaRPr lang="el-GR" sz="2000" b="1" dirty="0">
              <a:latin typeface="Arial Narrow" pitchFamily="34" charset="0"/>
            </a:endParaRPr>
          </a:p>
        </p:txBody>
      </p:sp>
      <p:sp>
        <p:nvSpPr>
          <p:cNvPr id="17" name="16 - Πολλαπλασιασμός"/>
          <p:cNvSpPr/>
          <p:nvPr/>
        </p:nvSpPr>
        <p:spPr>
          <a:xfrm>
            <a:off x="7308304" y="5013176"/>
            <a:ext cx="360040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971601" y="4941169"/>
            <a:ext cx="2195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 Narrow" pitchFamily="34" charset="0"/>
              </a:rPr>
              <a:t>Ausländische </a:t>
            </a:r>
            <a:r>
              <a:rPr lang="de-DE" sz="2000" b="1" dirty="0">
                <a:latin typeface="Arial Narrow" pitchFamily="34" charset="0"/>
              </a:rPr>
              <a:t>Restaurants findet man auch in kleinen </a:t>
            </a:r>
            <a:endParaRPr lang="de-DE" sz="2000" b="1" dirty="0" smtClean="0">
              <a:latin typeface="Arial Narrow" pitchFamily="34" charset="0"/>
            </a:endParaRPr>
          </a:p>
          <a:p>
            <a:r>
              <a:rPr lang="de-DE" sz="2000" b="1" dirty="0" smtClean="0">
                <a:latin typeface="Arial Narrow" pitchFamily="34" charset="0"/>
              </a:rPr>
              <a:t>deutschen Städten.</a:t>
            </a:r>
            <a:endParaRPr lang="el-GR" sz="2000" b="1" dirty="0">
              <a:latin typeface="Arial Narrow" pitchFamily="34" charset="0"/>
            </a:endParaRPr>
          </a:p>
        </p:txBody>
      </p:sp>
      <p:sp>
        <p:nvSpPr>
          <p:cNvPr id="19" name="18 - Πολλαπλασιασμός"/>
          <p:cNvSpPr/>
          <p:nvPr/>
        </p:nvSpPr>
        <p:spPr>
          <a:xfrm>
            <a:off x="7308304" y="5013176"/>
            <a:ext cx="360040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1691680" y="836712"/>
            <a:ext cx="655272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0" y="1340768"/>
            <a:ext cx="67322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3707904" y="1700808"/>
            <a:ext cx="518457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0" y="1916832"/>
            <a:ext cx="125963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0" y="2492896"/>
            <a:ext cx="6084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1547664" y="2708920"/>
            <a:ext cx="51845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899592" y="2996952"/>
            <a:ext cx="71287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0" y="3284984"/>
            <a:ext cx="579613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467544" y="3573016"/>
            <a:ext cx="309634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7884368" y="6381328"/>
            <a:ext cx="121046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S.84 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Üb.11</a:t>
            </a:r>
            <a:endParaRPr lang="el-G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build="allAtOnce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build="allAtOnce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4499992" y="450912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827584" y="530120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308304" y="450912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79512" y="609329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860032" y="53732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644008" y="62373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51520" y="46531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483768" y="63347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771800" y="530120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380312" y="53732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876256" y="61653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555776" y="429309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962150"/>
            <a:ext cx="89360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- TextBox"/>
          <p:cNvSpPr txBox="1"/>
          <p:nvPr/>
        </p:nvSpPr>
        <p:spPr>
          <a:xfrm rot="300000">
            <a:off x="987425" y="514350"/>
            <a:ext cx="1987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mitkommen</a:t>
            </a:r>
            <a:endParaRPr lang="el-GR" sz="24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 rot="-960000">
            <a:off x="2784475" y="957263"/>
            <a:ext cx="1831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aussuchen</a:t>
            </a:r>
            <a:endParaRPr lang="el-GR" sz="24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 rot="180000">
            <a:off x="3481388" y="192088"/>
            <a:ext cx="19034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mitnehmen</a:t>
            </a:r>
            <a:endParaRPr lang="el-GR" sz="24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 rot="-240000">
            <a:off x="5159375" y="1266825"/>
            <a:ext cx="1670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fernsehen</a:t>
            </a:r>
            <a:endParaRPr lang="el-GR" sz="24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1140000">
            <a:off x="6218238" y="635000"/>
            <a:ext cx="16827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einkaufen</a:t>
            </a:r>
            <a:endParaRPr lang="el-GR" sz="24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6" name="7 - TextBox"/>
          <p:cNvSpPr txBox="1">
            <a:spLocks noChangeArrowheads="1"/>
          </p:cNvSpPr>
          <p:nvPr/>
        </p:nvSpPr>
        <p:spPr bwMode="auto">
          <a:xfrm>
            <a:off x="6876256" y="5589240"/>
            <a:ext cx="1593706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1"/>
                </a:solidFill>
                <a:cs typeface="Arial" charset="0"/>
              </a:rPr>
              <a:t>AB. S.86 Üb.15</a:t>
            </a:r>
            <a:endParaRPr lang="el-GR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6143625" y="2286000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kommst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8001000" y="2286000"/>
            <a:ext cx="52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mit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2428875" y="1814513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sieht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5875338" y="1814513"/>
            <a:ext cx="62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fern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5572125" y="2786063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such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7715250" y="2786063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aus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3643313" y="3357563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kaufen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7072313" y="3357563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ein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1403350" y="3929063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nimmt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6357938" y="3929063"/>
            <a:ext cx="525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cs typeface="Arial" charset="0"/>
              </a:rPr>
              <a:t>mit</a:t>
            </a:r>
            <a:endParaRPr lang="el-GR" sz="200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3088"/>
            <a:ext cx="302418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98600"/>
            <a:ext cx="36290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857625"/>
            <a:ext cx="53276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428875"/>
            <a:ext cx="4200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3052763"/>
            <a:ext cx="514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6 - TextBox"/>
          <p:cNvSpPr txBox="1">
            <a:spLocks noChangeArrowheads="1"/>
          </p:cNvSpPr>
          <p:nvPr/>
        </p:nvSpPr>
        <p:spPr bwMode="auto">
          <a:xfrm>
            <a:off x="7092280" y="5229200"/>
            <a:ext cx="1818126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AB. 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S.87, </a:t>
            </a:r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Üb.17</a:t>
            </a: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104" name="7 - TextBox"/>
          <p:cNvSpPr txBox="1">
            <a:spLocks noChangeArrowheads="1"/>
          </p:cNvSpPr>
          <p:nvPr/>
        </p:nvSpPr>
        <p:spPr bwMode="auto">
          <a:xfrm>
            <a:off x="142875" y="142875"/>
            <a:ext cx="511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cs typeface="Arial" charset="0"/>
              </a:rPr>
              <a:t>Was möchten / wollen / müssen sie machen?</a:t>
            </a:r>
            <a:endParaRPr lang="el-GR" b="1">
              <a:cs typeface="Arial" charset="0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3500438" y="785813"/>
            <a:ext cx="3689350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Andreas muss um acht Uhr aufstehen.</a:t>
            </a:r>
            <a:endParaRPr lang="el-GR" sz="1600">
              <a:cs typeface="Arial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3956050" y="1785938"/>
            <a:ext cx="4116388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Maria Christine will um halb drei fernsehen.</a:t>
            </a:r>
            <a:endParaRPr lang="el-GR" sz="1600">
              <a:cs typeface="Arial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4429125" y="2500313"/>
            <a:ext cx="4498975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Carmen möchte in den Supermarkt mitkommen</a:t>
            </a:r>
            <a:endParaRPr lang="el-GR" sz="1600">
              <a:cs typeface="Arial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3562350" y="3643313"/>
            <a:ext cx="5438775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Carmen will Wiener Würstchen nach Spanien mitnehmen.</a:t>
            </a:r>
            <a:endParaRPr lang="el-GR" sz="1600">
              <a:cs typeface="Arial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2071688" y="4591050"/>
            <a:ext cx="6938962" cy="3381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cs typeface="Arial" charset="0"/>
              </a:rPr>
              <a:t>Frau Alexiou und Carmen möchten um fünf Uhr im Supermarkt einkaufen.</a:t>
            </a:r>
            <a:endParaRPr lang="el-GR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861536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454150" y="1571625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schnell</a:t>
            </a:r>
            <a:endParaRPr lang="el-GR">
              <a:cs typeface="Arial" charset="0"/>
            </a:endParaRP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097213" y="19161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lauter</a:t>
            </a:r>
            <a:endParaRPr lang="el-GR">
              <a:cs typeface="Arial" charset="0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3000375" y="22733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strenger</a:t>
            </a:r>
            <a:endParaRPr lang="el-GR">
              <a:cs typeface="Arial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485900" y="257175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schön</a:t>
            </a:r>
            <a:endParaRPr lang="el-GR">
              <a:cs typeface="Arial" charset="0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568450" y="29162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billig</a:t>
            </a:r>
            <a:endParaRPr lang="el-GR">
              <a:cs typeface="Arial" charset="0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3143250" y="2928938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billiger</a:t>
            </a:r>
            <a:endParaRPr lang="el-GR">
              <a:cs typeface="Arial" charset="0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3140075" y="36306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saurer</a:t>
            </a:r>
            <a:endParaRPr lang="el-GR">
              <a:cs typeface="Arial" charset="0"/>
            </a:endParaRPr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5643563" y="357188"/>
            <a:ext cx="2857500" cy="857250"/>
          </a:xfrm>
          <a:prstGeom prst="cloudCallout">
            <a:avLst>
              <a:gd name="adj1" fmla="val 7426"/>
              <a:gd name="adj2" fmla="val 95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Τι συμβαίνει εδώ;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429000" y="4098925"/>
            <a:ext cx="542925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Comic Sans MS" pitchFamily="66" charset="0"/>
              </a:rPr>
              <a:t>Μονοσύλλαβα επίθετα που έχουν </a:t>
            </a:r>
            <a:r>
              <a:rPr lang="de-DE" sz="2400" dirty="0">
                <a:solidFill>
                  <a:srgbClr val="C00000"/>
                </a:solidFill>
                <a:latin typeface="Comic Sans MS" pitchFamily="66" charset="0"/>
              </a:rPr>
              <a:t>a o u</a:t>
            </a:r>
            <a:r>
              <a:rPr lang="el-GR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σχηματίζουν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τον συγκριτικό βαθμό  με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 </a:t>
            </a:r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ä ö ü</a:t>
            </a:r>
            <a:endParaRPr lang="el-G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7358063" y="191611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größer</a:t>
            </a:r>
            <a:endParaRPr lang="el-GR">
              <a:cs typeface="Arial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5715000" y="22733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dumm</a:t>
            </a:r>
            <a:endParaRPr lang="el-GR">
              <a:cs typeface="Arial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5715000" y="2571750"/>
            <a:ext cx="54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kalt</a:t>
            </a:r>
            <a:endParaRPr lang="el-GR">
              <a:cs typeface="Arial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7429500" y="257175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kälter</a:t>
            </a:r>
            <a:endParaRPr lang="el-GR">
              <a:cs typeface="Arial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7358063" y="2928938"/>
            <a:ext cx="74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lieber</a:t>
            </a:r>
            <a:endParaRPr lang="el-GR">
              <a:cs typeface="Arial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5786438" y="32734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gut</a:t>
            </a:r>
            <a:endParaRPr lang="el-GR">
              <a:cs typeface="Arial" charset="0"/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5786438" y="3630613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viel</a:t>
            </a:r>
            <a:endParaRPr lang="el-GR">
              <a:cs typeface="Arial" charset="0"/>
            </a:endParaRPr>
          </a:p>
        </p:txBody>
      </p:sp>
      <p:sp>
        <p:nvSpPr>
          <p:cNvPr id="19" name="6 - TextBox"/>
          <p:cNvSpPr txBox="1">
            <a:spLocks noChangeArrowheads="1"/>
          </p:cNvSpPr>
          <p:nvPr/>
        </p:nvSpPr>
        <p:spPr bwMode="auto">
          <a:xfrm>
            <a:off x="7092280" y="5229200"/>
            <a:ext cx="1818126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AB. 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S.88, Üb.18</a:t>
            </a: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836712"/>
            <a:ext cx="919674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Erg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ä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nze den Komparativ und 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als“! 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a.  Obst ist in Deutschland _________ _____ in Spanien. (teuer)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b. Obst ist in Spanien ___________ _____  in Deutschland. (billig)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c. Schokolade schmeckt in Deutschland ________ ____ in Spanien. (gut)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d. Die Bananen sind _______ ____ die Orangen. (süß)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e. Andreas isst _________ Bouletten mit Pommes (gern) ____ Wurst.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f. In Deutschland isst man zu Mittag _______ _____ in Spanien. (früh)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Comic Sans MS" pitchFamily="66" charset="0"/>
              </a:rPr>
              <a:t>g. Zu Mittag isst man in Deutschland ______ ____ zu Abend. (viel)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3275856" y="1556792"/>
            <a:ext cx="2168117" cy="523220"/>
            <a:chOff x="3275856" y="1556792"/>
            <a:chExt cx="2168117" cy="523220"/>
          </a:xfrm>
        </p:grpSpPr>
        <p:sp>
          <p:nvSpPr>
            <p:cNvPr id="5" name="4 - TextBox"/>
            <p:cNvSpPr txBox="1"/>
            <p:nvPr/>
          </p:nvSpPr>
          <p:spPr>
            <a:xfrm>
              <a:off x="4788024" y="155679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3275856" y="1556792"/>
              <a:ext cx="12875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teurer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4" name="13 - Ομάδα"/>
          <p:cNvGrpSpPr/>
          <p:nvPr/>
        </p:nvGrpSpPr>
        <p:grpSpPr>
          <a:xfrm>
            <a:off x="2699792" y="1988840"/>
            <a:ext cx="2600165" cy="523220"/>
            <a:chOff x="2699792" y="1988840"/>
            <a:chExt cx="2600165" cy="523220"/>
          </a:xfrm>
        </p:grpSpPr>
        <p:sp>
          <p:nvSpPr>
            <p:cNvPr id="4" name="3 - TextBox"/>
            <p:cNvSpPr txBox="1"/>
            <p:nvPr/>
          </p:nvSpPr>
          <p:spPr>
            <a:xfrm>
              <a:off x="4644008" y="1988840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699792" y="1988840"/>
              <a:ext cx="13596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billiger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6" name="15 - Ομάδα"/>
          <p:cNvGrpSpPr/>
          <p:nvPr/>
        </p:nvGrpSpPr>
        <p:grpSpPr>
          <a:xfrm>
            <a:off x="4716016" y="2492896"/>
            <a:ext cx="2096109" cy="523220"/>
            <a:chOff x="4716016" y="2492896"/>
            <a:chExt cx="2096109" cy="523220"/>
          </a:xfrm>
        </p:grpSpPr>
        <p:sp>
          <p:nvSpPr>
            <p:cNvPr id="7" name="6 - TextBox"/>
            <p:cNvSpPr txBox="1"/>
            <p:nvPr/>
          </p:nvSpPr>
          <p:spPr>
            <a:xfrm>
              <a:off x="6156176" y="2492896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4716016" y="2492896"/>
              <a:ext cx="1321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besser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8" name="17 - Ομάδα"/>
          <p:cNvGrpSpPr/>
          <p:nvPr/>
        </p:nvGrpSpPr>
        <p:grpSpPr>
          <a:xfrm>
            <a:off x="2411760" y="2924944"/>
            <a:ext cx="1880085" cy="523220"/>
            <a:chOff x="2411760" y="2924944"/>
            <a:chExt cx="1880085" cy="523220"/>
          </a:xfrm>
        </p:grpSpPr>
        <p:sp>
          <p:nvSpPr>
            <p:cNvPr id="10" name="9 - TextBox"/>
            <p:cNvSpPr txBox="1"/>
            <p:nvPr/>
          </p:nvSpPr>
          <p:spPr>
            <a:xfrm>
              <a:off x="3635896" y="2924944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2411760" y="2924944"/>
              <a:ext cx="1111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süßer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0" name="19 - Ομάδα"/>
          <p:cNvGrpSpPr/>
          <p:nvPr/>
        </p:nvGrpSpPr>
        <p:grpSpPr>
          <a:xfrm>
            <a:off x="1979712" y="3356992"/>
            <a:ext cx="5552493" cy="523220"/>
            <a:chOff x="1979712" y="3356992"/>
            <a:chExt cx="5552493" cy="523220"/>
          </a:xfrm>
        </p:grpSpPr>
        <p:sp>
          <p:nvSpPr>
            <p:cNvPr id="9" name="8 - TextBox"/>
            <p:cNvSpPr txBox="1"/>
            <p:nvPr/>
          </p:nvSpPr>
          <p:spPr>
            <a:xfrm>
              <a:off x="6876256" y="335699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1979712" y="3356992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lieber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4427984" y="3861048"/>
            <a:ext cx="2024101" cy="523220"/>
            <a:chOff x="4427984" y="3861048"/>
            <a:chExt cx="2024101" cy="523220"/>
          </a:xfrm>
        </p:grpSpPr>
        <p:sp>
          <p:nvSpPr>
            <p:cNvPr id="6" name="5 - TextBox"/>
            <p:cNvSpPr txBox="1"/>
            <p:nvPr/>
          </p:nvSpPr>
          <p:spPr>
            <a:xfrm>
              <a:off x="5796136" y="3861048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4427984" y="3861048"/>
              <a:ext cx="13067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früher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4" name="23 - Ομάδα"/>
          <p:cNvGrpSpPr/>
          <p:nvPr/>
        </p:nvGrpSpPr>
        <p:grpSpPr>
          <a:xfrm>
            <a:off x="4427984" y="4293096"/>
            <a:ext cx="1736069" cy="523220"/>
            <a:chOff x="4427984" y="4293096"/>
            <a:chExt cx="1736069" cy="523220"/>
          </a:xfrm>
        </p:grpSpPr>
        <p:sp>
          <p:nvSpPr>
            <p:cNvPr id="3" name="2 - TextBox"/>
            <p:cNvSpPr txBox="1"/>
            <p:nvPr/>
          </p:nvSpPr>
          <p:spPr>
            <a:xfrm>
              <a:off x="5508104" y="4293096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als</a:t>
              </a:r>
              <a:endPara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4427984" y="4293096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mehr</a:t>
              </a:r>
              <a:endPara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5" name="6 - TextBox"/>
          <p:cNvSpPr txBox="1">
            <a:spLocks noChangeArrowheads="1"/>
          </p:cNvSpPr>
          <p:nvPr/>
        </p:nvSpPr>
        <p:spPr bwMode="auto">
          <a:xfrm>
            <a:off x="7092280" y="5229200"/>
            <a:ext cx="1818126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AB. 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S.88, Üb.19</a:t>
            </a: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682625"/>
            <a:ext cx="65341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14312" y="537518"/>
            <a:ext cx="1117327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12:50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14312" y="1000125"/>
            <a:ext cx="1045319" cy="4619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08:00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312" y="1499543"/>
            <a:ext cx="1045319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16:00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4312" y="1999606"/>
            <a:ext cx="1117327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20:00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4312" y="2499668"/>
            <a:ext cx="1045319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11:00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312" y="3499793"/>
            <a:ext cx="1045319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19:30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14312" y="3999856"/>
            <a:ext cx="1045319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13:30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60350" y="4946799"/>
            <a:ext cx="999282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LCD" pitchFamily="2" charset="0"/>
                <a:cs typeface="+mn-cs"/>
              </a:rPr>
              <a:t>24:00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783513" y="142875"/>
            <a:ext cx="12747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Üb.2, S.79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4579938" y="576263"/>
            <a:ext cx="1201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omic Sans MS" pitchFamily="66" charset="0"/>
              </a:rPr>
              <a:t>am Mittag</a:t>
            </a:r>
            <a:endParaRPr lang="el-G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5426075" y="105886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omic Sans MS" pitchFamily="66" charset="0"/>
              </a:rPr>
              <a:t>morgens</a:t>
            </a:r>
            <a:endParaRPr lang="el-G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4357688" y="1571625"/>
            <a:ext cx="168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FF0000"/>
                </a:solidFill>
                <a:latin typeface="Comic Sans MS" pitchFamily="66" charset="0"/>
              </a:rPr>
              <a:t>am Nachmittag</a:t>
            </a:r>
            <a:endParaRPr 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585913" y="2052638"/>
            <a:ext cx="1200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omic Sans MS" pitchFamily="66" charset="0"/>
              </a:rPr>
              <a:t>Am Abend</a:t>
            </a:r>
            <a:endParaRPr lang="el-G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4357688" y="2555875"/>
            <a:ext cx="1522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omic Sans MS" pitchFamily="66" charset="0"/>
              </a:rPr>
              <a:t>am Vormittag</a:t>
            </a:r>
            <a:endParaRPr lang="el-G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3927475" y="3571875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  <a:latin typeface="Comic Sans MS" pitchFamily="66" charset="0"/>
              </a:rPr>
              <a:t>am Abend</a:t>
            </a:r>
            <a:endParaRPr lang="el-GR" sz="1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5532438" y="4032250"/>
            <a:ext cx="915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omic Sans MS" pitchFamily="66" charset="0"/>
              </a:rPr>
              <a:t>mittags</a:t>
            </a:r>
            <a:endParaRPr lang="el-G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18 - TextBox"/>
          <p:cNvSpPr txBox="1">
            <a:spLocks noChangeArrowheads="1"/>
          </p:cNvSpPr>
          <p:nvPr/>
        </p:nvSpPr>
        <p:spPr bwMode="auto">
          <a:xfrm>
            <a:off x="3357563" y="5040313"/>
            <a:ext cx="1465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omic Sans MS" pitchFamily="66" charset="0"/>
              </a:rPr>
              <a:t>in der Nacht</a:t>
            </a:r>
            <a:endParaRPr lang="el-G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 - TextBox"/>
          <p:cNvSpPr txBox="1">
            <a:spLocks noChangeArrowheads="1"/>
          </p:cNvSpPr>
          <p:nvPr/>
        </p:nvSpPr>
        <p:spPr bwMode="auto">
          <a:xfrm>
            <a:off x="6084168" y="260648"/>
            <a:ext cx="277351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AB.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S.138, Üb.7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979712" y="1916832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lieber</a:t>
            </a:r>
            <a:endParaRPr lang="el-G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436096" y="2636912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besser</a:t>
            </a:r>
            <a:endParaRPr lang="el-GR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491880" y="350100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wärmer</a:t>
            </a:r>
            <a:endParaRPr lang="el-GR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051720" y="429309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mehr</a:t>
            </a:r>
            <a:endParaRPr lang="el-G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355976" y="5013176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billiger</a:t>
            </a:r>
            <a:endParaRPr lang="el-G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203848" y="5877272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frischer</a:t>
            </a:r>
            <a:endParaRPr lang="el-G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7500"/>
            <a:ext cx="6677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51520" y="0"/>
            <a:ext cx="880721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22. Frau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Alexiou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und Carmen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kaufen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Supermarkt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Schreib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Einkaufsliste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133330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64129"/>
            <a:ext cx="1115616" cy="16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00808"/>
            <a:ext cx="1291332" cy="9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5062" y="980728"/>
            <a:ext cx="13200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268760"/>
            <a:ext cx="1253746" cy="15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944002"/>
            <a:ext cx="848472" cy="15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2246" y="1484784"/>
            <a:ext cx="12717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466369"/>
            <a:ext cx="971600" cy="239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2924944"/>
            <a:ext cx="766440" cy="177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5013176"/>
            <a:ext cx="1187624" cy="15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3995936" y="278092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Wein</a:t>
            </a:r>
            <a:endParaRPr lang="el-GR" sz="2400" b="1" dirty="0"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995936" y="314096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Joghurt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851920" y="3501008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Wiener Würstchen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995936" y="3861048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Öl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995936" y="4221088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Bonbons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923928" y="458112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Sauerkraut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3923928" y="5013176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Schokolade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3923928" y="530120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Kekse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3995936" y="5661248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Zucker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995936" y="6093296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Butter / Margarine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24" name="6 - TextBox"/>
          <p:cNvSpPr txBox="1">
            <a:spLocks noChangeArrowheads="1"/>
          </p:cNvSpPr>
          <p:nvPr/>
        </p:nvSpPr>
        <p:spPr bwMode="auto">
          <a:xfrm>
            <a:off x="7325874" y="908720"/>
            <a:ext cx="1818126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AB. 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S.89, Üb.22</a:t>
            </a: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595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2132856"/>
            <a:ext cx="898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Comic Sans MS" pitchFamily="66" charset="0"/>
              </a:rPr>
              <a:t>Herr Wagner spricht ein bisschen Spanisch</a:t>
            </a:r>
            <a:r>
              <a:rPr lang="de-DE" sz="2400" b="1" dirty="0" smtClean="0">
                <a:latin typeface="Comic Sans MS" pitchFamily="66" charset="0"/>
              </a:rPr>
              <a:t>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er oft nach Spanien fliegt.</a:t>
            </a:r>
            <a:endParaRPr lang="el-GR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2852936"/>
            <a:ext cx="885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Carmen macht die AG Keramik mit</a:t>
            </a:r>
            <a:r>
              <a:rPr lang="de-DE" sz="2400" b="1" dirty="0" smtClean="0">
                <a:latin typeface="Comic Sans MS" pitchFamily="66" charset="0"/>
              </a:rPr>
              <a:t>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ihr Hobby Keramik ist</a:t>
            </a:r>
            <a:r>
              <a:rPr lang="de-DE" sz="2400" b="1" dirty="0" smtClean="0">
                <a:latin typeface="Comic Sans MS" pitchFamily="66" charset="0"/>
              </a:rPr>
              <a:t>.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83568" y="3573016"/>
            <a:ext cx="7394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Andreas möchte Pizza essen,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er Pizza mag.</a:t>
            </a:r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0" y="4221088"/>
            <a:ext cx="930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Comic Sans MS" pitchFamily="66" charset="0"/>
              </a:rPr>
              <a:t>Frau Alexiou und Carmen gehen in den Supermarkt</a:t>
            </a:r>
            <a:r>
              <a:rPr lang="de-DE" sz="2400" b="1" dirty="0" smtClean="0">
                <a:latin typeface="Comic Sans MS" pitchFamily="66" charset="0"/>
              </a:rPr>
              <a:t>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sie einkaufen wollen.</a:t>
            </a:r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79512" y="5013176"/>
            <a:ext cx="916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Herr Alexiou steht früh auf,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er das Frühstück macht.</a:t>
            </a:r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5733256"/>
            <a:ext cx="945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Mathe macht Andreas Spaß,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die Mathelehrerin nett ist.</a:t>
            </a:r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0" y="6396335"/>
            <a:ext cx="926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Comic Sans MS" pitchFamily="66" charset="0"/>
              </a:rPr>
              <a:t>Andreas geht mit Carmen in die Schule</a:t>
            </a:r>
            <a:r>
              <a:rPr lang="de-DE" sz="2400" b="1" dirty="0" smtClean="0">
                <a:latin typeface="Comic Sans MS" pitchFamily="66" charset="0"/>
              </a:rPr>
              <a:t>, </a:t>
            </a:r>
            <a:r>
              <a:rPr lang="de-DE" sz="2400" b="1" dirty="0" smtClean="0">
                <a:solidFill>
                  <a:srgbClr val="0070C0"/>
                </a:solidFill>
                <a:latin typeface="Comic Sans MS" pitchFamily="66" charset="0"/>
              </a:rPr>
              <a:t>weil Carmen die Schule nicht kennt.</a:t>
            </a:r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omic Sans MS" pitchFamily="66" charset="0"/>
              </a:rPr>
              <a:t>23.Weißt </a:t>
            </a:r>
            <a:r>
              <a:rPr lang="de-DE" sz="1600" b="1" dirty="0" err="1" smtClean="0">
                <a:latin typeface="Comic Sans MS" pitchFamily="66" charset="0"/>
              </a:rPr>
              <a:t>du,warum</a:t>
            </a:r>
            <a:r>
              <a:rPr lang="de-DE" sz="1600" b="1" dirty="0" smtClean="0">
                <a:latin typeface="Comic Sans MS" pitchFamily="66" charset="0"/>
              </a:rPr>
              <a:t>..? Du findest die Antworten im Kasten. </a:t>
            </a:r>
            <a:r>
              <a:rPr lang="en-US" sz="1600" b="1" dirty="0" err="1" smtClean="0">
                <a:latin typeface="Comic Sans MS" pitchFamily="66" charset="0"/>
              </a:rPr>
              <a:t>Schreib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Antworten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mit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weil</a:t>
            </a:r>
            <a:r>
              <a:rPr lang="en-US" sz="1600" b="1" dirty="0" smtClean="0">
                <a:latin typeface="Comic Sans MS" pitchFamily="66" charset="0"/>
              </a:rPr>
              <a:t>“!</a:t>
            </a:r>
            <a:endParaRPr lang="el-GR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39241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8. Ordne zu und schreib Satze mit "weil"!</a:t>
            </a:r>
          </a:p>
          <a:p>
            <a:endParaRPr lang="de-DE" sz="700" b="1" dirty="0" smtClean="0">
              <a:latin typeface="Comic Sans MS" pitchFamily="66" charset="0"/>
            </a:endParaRPr>
          </a:p>
          <a:p>
            <a:r>
              <a:rPr lang="de-DE" sz="2400" b="1" dirty="0" smtClean="0">
                <a:latin typeface="Comic Sans MS" pitchFamily="66" charset="0"/>
              </a:rPr>
              <a:t>1. Carmen will Wiener Würstchen kaufen.</a:t>
            </a:r>
          </a:p>
          <a:p>
            <a:r>
              <a:rPr lang="de-DE" sz="2400" b="1" dirty="0" smtClean="0">
                <a:latin typeface="Comic Sans MS" pitchFamily="66" charset="0"/>
              </a:rPr>
              <a:t>2. Maria-Christine isst keine Schokolade.</a:t>
            </a:r>
          </a:p>
          <a:p>
            <a:r>
              <a:rPr lang="de-DE" sz="2400" b="1" dirty="0" smtClean="0">
                <a:latin typeface="Comic Sans MS" pitchFamily="66" charset="0"/>
              </a:rPr>
              <a:t>3. Frau </a:t>
            </a:r>
            <a:r>
              <a:rPr lang="de-DE" sz="2400" b="1" dirty="0" err="1" smtClean="0">
                <a:latin typeface="Comic Sans MS" pitchFamily="66" charset="0"/>
              </a:rPr>
              <a:t>Alexiou</a:t>
            </a:r>
            <a:r>
              <a:rPr lang="de-DE" sz="2400" b="1" dirty="0" smtClean="0">
                <a:latin typeface="Comic Sans MS" pitchFamily="66" charset="0"/>
              </a:rPr>
              <a:t> schreibt das Kaiserschmarrn - Rezept.</a:t>
            </a:r>
          </a:p>
          <a:p>
            <a:r>
              <a:rPr lang="de-DE" sz="2400" b="1" dirty="0" smtClean="0">
                <a:latin typeface="Comic Sans MS" pitchFamily="66" charset="0"/>
              </a:rPr>
              <a:t>4. Carmen kauft kein Obst.</a:t>
            </a:r>
          </a:p>
          <a:p>
            <a:endParaRPr lang="de-DE" sz="8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a. </a:t>
            </a:r>
            <a:r>
              <a:rPr lang="en-US" sz="2400" b="1" dirty="0" err="1" smtClean="0">
                <a:latin typeface="Comic Sans MS" pitchFamily="66" charset="0"/>
              </a:rPr>
              <a:t>Sie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macht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Diät</a:t>
            </a:r>
            <a:r>
              <a:rPr lang="en-US" sz="2400" b="1" dirty="0" smtClean="0">
                <a:latin typeface="Comic Sans MS" pitchFamily="66" charset="0"/>
              </a:rPr>
              <a:t>.</a:t>
            </a:r>
          </a:p>
          <a:p>
            <a:r>
              <a:rPr lang="de-DE" sz="2400" b="1" dirty="0" smtClean="0">
                <a:latin typeface="Comic Sans MS" pitchFamily="66" charset="0"/>
              </a:rPr>
              <a:t>b. In Spanien ist es frischer und billiger.</a:t>
            </a:r>
          </a:p>
          <a:p>
            <a:r>
              <a:rPr lang="en-US" sz="2400" b="1" dirty="0" smtClean="0">
                <a:latin typeface="Comic Sans MS" pitchFamily="66" charset="0"/>
              </a:rPr>
              <a:t>c. </a:t>
            </a:r>
            <a:r>
              <a:rPr lang="en-US" sz="2400" b="1" dirty="0" err="1" smtClean="0">
                <a:latin typeface="Comic Sans MS" pitchFamily="66" charset="0"/>
              </a:rPr>
              <a:t>Sie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schmecken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fantastisch</a:t>
            </a:r>
            <a:r>
              <a:rPr lang="en-US" sz="2400" b="1" dirty="0" smtClean="0">
                <a:latin typeface="Comic Sans MS" pitchFamily="66" charset="0"/>
              </a:rPr>
              <a:t>.</a:t>
            </a:r>
          </a:p>
          <a:p>
            <a:r>
              <a:rPr lang="de-DE" sz="2400" b="1" dirty="0" smtClean="0">
                <a:latin typeface="Comic Sans MS" pitchFamily="66" charset="0"/>
              </a:rPr>
              <a:t>d. Carmen will in der Schülerzeitung über das Essen in Deutschland schreiben.</a:t>
            </a:r>
            <a:endParaRPr lang="el-GR" sz="2400" b="1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3861048"/>
            <a:ext cx="9144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1c. </a:t>
            </a:r>
            <a:r>
              <a:rPr lang="de-DE" sz="2000" b="1" dirty="0" smtClean="0">
                <a:latin typeface="Comic Sans MS" pitchFamily="66" charset="0"/>
              </a:rPr>
              <a:t>Carmen will Wiener Würstchen kaufen, weil sie fantastisch </a:t>
            </a:r>
          </a:p>
          <a:p>
            <a:r>
              <a:rPr lang="de-DE" sz="2000" b="1" dirty="0" smtClean="0">
                <a:latin typeface="Comic Sans MS" pitchFamily="66" charset="0"/>
              </a:rPr>
              <a:t>schmecken.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797152"/>
            <a:ext cx="91440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2a. </a:t>
            </a:r>
            <a:r>
              <a:rPr lang="de-DE" sz="2000" b="1" dirty="0" smtClean="0">
                <a:latin typeface="Comic Sans MS" pitchFamily="66" charset="0"/>
              </a:rPr>
              <a:t>Maria-Christine isst keine Schokolade, weil </a:t>
            </a:r>
            <a:r>
              <a:rPr lang="en-US" sz="2000" b="1" dirty="0" err="1" smtClean="0">
                <a:latin typeface="Comic Sans MS" pitchFamily="66" charset="0"/>
              </a:rPr>
              <a:t>sie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Diät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macht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r>
              <a:rPr lang="de-DE" sz="2000" b="1" dirty="0" smtClean="0">
                <a:latin typeface="Comic Sans MS" pitchFamily="66" charset="0"/>
              </a:rPr>
              <a:t> 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301208"/>
            <a:ext cx="9144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3d. </a:t>
            </a:r>
            <a:r>
              <a:rPr lang="de-DE" sz="2000" b="1" dirty="0" smtClean="0">
                <a:latin typeface="Comic Sans MS" pitchFamily="66" charset="0"/>
              </a:rPr>
              <a:t>Frau </a:t>
            </a:r>
            <a:r>
              <a:rPr lang="de-DE" sz="2000" b="1" dirty="0" err="1" smtClean="0">
                <a:latin typeface="Comic Sans MS" pitchFamily="66" charset="0"/>
              </a:rPr>
              <a:t>Alexiou</a:t>
            </a:r>
            <a:r>
              <a:rPr lang="de-DE" sz="2000" b="1" dirty="0" smtClean="0">
                <a:latin typeface="Comic Sans MS" pitchFamily="66" charset="0"/>
              </a:rPr>
              <a:t> schreibt das Kaiserschmarrn – Rezept, weil Carmen </a:t>
            </a:r>
          </a:p>
          <a:p>
            <a:r>
              <a:rPr lang="de-DE" sz="2000" b="1" dirty="0" smtClean="0">
                <a:latin typeface="Comic Sans MS" pitchFamily="66" charset="0"/>
              </a:rPr>
              <a:t>in der Schülerzeitung über das Essen in Deutschland schreiben  will .</a:t>
            </a:r>
            <a:endParaRPr lang="el-GR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4b.</a:t>
            </a:r>
            <a:r>
              <a:rPr lang="de-DE" sz="2000" b="1" dirty="0" smtClean="0">
                <a:latin typeface="Comic Sans MS" pitchFamily="66" charset="0"/>
              </a:rPr>
              <a:t> Carmen kauft kein Obst, weil in Spanien es frischer und billiger ist.</a:t>
            </a:r>
          </a:p>
        </p:txBody>
      </p:sp>
      <p:sp>
        <p:nvSpPr>
          <p:cNvPr id="8" name="6 - TextBox"/>
          <p:cNvSpPr txBox="1">
            <a:spLocks noChangeArrowheads="1"/>
          </p:cNvSpPr>
          <p:nvPr/>
        </p:nvSpPr>
        <p:spPr bwMode="auto">
          <a:xfrm>
            <a:off x="7325874" y="0"/>
            <a:ext cx="1818126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AB. 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S.138, Üb.8</a:t>
            </a: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428625"/>
            <a:ext cx="64071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785938"/>
            <a:ext cx="276383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71500"/>
            <a:ext cx="13414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714500"/>
            <a:ext cx="11160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1785938"/>
            <a:ext cx="31369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88" y="1785938"/>
            <a:ext cx="11160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3286125"/>
            <a:ext cx="83835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7783513" y="142875"/>
            <a:ext cx="12747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Üb.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S.</a:t>
            </a:r>
            <a:r>
              <a:rPr lang="el-GR" dirty="0"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928938" y="3168650"/>
            <a:ext cx="107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morgens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4510088" y="3168650"/>
            <a:ext cx="84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06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:25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786063" y="1714500"/>
            <a:ext cx="252412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545388" y="1714500"/>
            <a:ext cx="312737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TextBox"/>
          <p:cNvSpPr txBox="1">
            <a:spLocks noChangeArrowheads="1"/>
          </p:cNvSpPr>
          <p:nvPr/>
        </p:nvSpPr>
        <p:spPr bwMode="auto">
          <a:xfrm>
            <a:off x="4000500" y="3500438"/>
            <a:ext cx="84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07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:15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214438" y="1630363"/>
            <a:ext cx="312737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428625" y="3916363"/>
            <a:ext cx="84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07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:50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22 - TextBox"/>
          <p:cNvSpPr txBox="1">
            <a:spLocks noChangeArrowheads="1"/>
          </p:cNvSpPr>
          <p:nvPr/>
        </p:nvSpPr>
        <p:spPr bwMode="auto">
          <a:xfrm>
            <a:off x="6708775" y="3916363"/>
            <a:ext cx="938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Comic Sans MS" pitchFamily="66" charset="0"/>
              </a:rPr>
              <a:t>Mittags</a:t>
            </a:r>
            <a:endParaRPr lang="el-GR" sz="1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7358063" y="428625"/>
            <a:ext cx="312737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4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- TextBox"/>
          <p:cNvSpPr txBox="1">
            <a:spLocks noChangeArrowheads="1"/>
          </p:cNvSpPr>
          <p:nvPr/>
        </p:nvSpPr>
        <p:spPr bwMode="auto">
          <a:xfrm>
            <a:off x="8010525" y="3916363"/>
            <a:ext cx="84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13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:30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" name="25 - TextBox"/>
          <p:cNvSpPr txBox="1">
            <a:spLocks noChangeArrowheads="1"/>
          </p:cNvSpPr>
          <p:nvPr/>
        </p:nvSpPr>
        <p:spPr bwMode="auto">
          <a:xfrm>
            <a:off x="581025" y="427355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13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:45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1366838" y="285750"/>
            <a:ext cx="312737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5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TextBox"/>
          <p:cNvSpPr txBox="1">
            <a:spLocks noChangeArrowheads="1"/>
          </p:cNvSpPr>
          <p:nvPr/>
        </p:nvSpPr>
        <p:spPr bwMode="auto">
          <a:xfrm>
            <a:off x="3500438" y="4692650"/>
            <a:ext cx="144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2"/>
                </a:solidFill>
                <a:latin typeface="Comic Sans MS" pitchFamily="66" charset="0"/>
              </a:rPr>
              <a:t>am Nachmittag</a:t>
            </a:r>
            <a:endParaRPr lang="el-GR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" name="28 - TextBox"/>
          <p:cNvSpPr txBox="1">
            <a:spLocks noChangeArrowheads="1"/>
          </p:cNvSpPr>
          <p:nvPr/>
        </p:nvSpPr>
        <p:spPr bwMode="auto">
          <a:xfrm>
            <a:off x="5224463" y="4630738"/>
            <a:ext cx="84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15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:15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786438" y="1701800"/>
            <a:ext cx="312737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6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- TextBox"/>
          <p:cNvSpPr txBox="1">
            <a:spLocks noChangeArrowheads="1"/>
          </p:cNvSpPr>
          <p:nvPr/>
        </p:nvSpPr>
        <p:spPr bwMode="auto">
          <a:xfrm>
            <a:off x="866775" y="5000625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15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:35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4605338" y="1714500"/>
            <a:ext cx="312737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7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- TextBox"/>
          <p:cNvSpPr txBox="1">
            <a:spLocks noChangeArrowheads="1"/>
          </p:cNvSpPr>
          <p:nvPr/>
        </p:nvSpPr>
        <p:spPr bwMode="auto">
          <a:xfrm>
            <a:off x="571500" y="5400675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Comic Sans MS" pitchFamily="66" charset="0"/>
              </a:rPr>
              <a:t>Nachmittag</a:t>
            </a:r>
            <a:endParaRPr lang="el-GR" sz="1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4" name="33 - TextBox"/>
          <p:cNvSpPr txBox="1">
            <a:spLocks noChangeArrowheads="1"/>
          </p:cNvSpPr>
          <p:nvPr/>
        </p:nvSpPr>
        <p:spPr bwMode="auto">
          <a:xfrm>
            <a:off x="2286000" y="5357813"/>
            <a:ext cx="84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17</a:t>
            </a: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:15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1857375" y="344488"/>
            <a:ext cx="312738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8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- TextBox"/>
          <p:cNvSpPr txBox="1">
            <a:spLocks noChangeArrowheads="1"/>
          </p:cNvSpPr>
          <p:nvPr/>
        </p:nvSpPr>
        <p:spPr bwMode="auto">
          <a:xfrm>
            <a:off x="1435100" y="5734050"/>
            <a:ext cx="636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Comic Sans MS" pitchFamily="66" charset="0"/>
              </a:rPr>
              <a:t>zehn</a:t>
            </a:r>
            <a:endParaRPr lang="el-GR" sz="1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4687888" y="214313"/>
            <a:ext cx="312737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- TextBox"/>
          <p:cNvSpPr txBox="1">
            <a:spLocks noChangeArrowheads="1"/>
          </p:cNvSpPr>
          <p:nvPr/>
        </p:nvSpPr>
        <p:spPr bwMode="auto">
          <a:xfrm>
            <a:off x="5357813" y="5715000"/>
            <a:ext cx="14351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Comic Sans MS" pitchFamily="66" charset="0"/>
              </a:rPr>
              <a:t>Um</a:t>
            </a:r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 22:30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9" name="38 - TextBox"/>
          <p:cNvSpPr txBox="1">
            <a:spLocks noChangeArrowheads="1"/>
          </p:cNvSpPr>
          <p:nvPr/>
        </p:nvSpPr>
        <p:spPr bwMode="auto">
          <a:xfrm>
            <a:off x="2446338" y="6130925"/>
            <a:ext cx="76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omic Sans MS" pitchFamily="66" charset="0"/>
              </a:rPr>
              <a:t>zwölf</a:t>
            </a:r>
            <a:endParaRPr lang="el-GR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123728" y="2204864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um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211960" y="220486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Am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164288" y="5301208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In der</a:t>
            </a:r>
            <a:endParaRPr lang="el-GR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64088" y="299695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---</a:t>
            </a:r>
            <a:endParaRPr lang="el-GR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23528" y="2996952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Am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339752" y="364502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U</a:t>
            </a:r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m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156176" y="3717032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Am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20072" y="4509120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  <a:latin typeface="Comic Sans MS" pitchFamily="66" charset="0"/>
              </a:rPr>
              <a:t>um</a:t>
            </a:r>
            <a:endParaRPr lang="el-GR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1520" y="5301208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Comic Sans MS" pitchFamily="66" charset="0"/>
              </a:rPr>
              <a:t>---</a:t>
            </a:r>
            <a:endParaRPr lang="el-GR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596336" y="188640"/>
            <a:ext cx="14029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Üb.1, S.136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312988"/>
            <a:ext cx="44116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7 - Εικόνα" descr="Kelner.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2019300"/>
            <a:ext cx="26638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063" y="357188"/>
            <a:ext cx="402431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4500563" y="36306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2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1330325" y="6302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3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4500563" y="22018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4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1330325" y="9874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5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4500563" y="32861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6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1330325" y="1701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7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4500563" y="29162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8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1357313" y="2730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9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416425" y="25590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10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1285875" y="13446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11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786446" y="619764"/>
            <a:ext cx="3009157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1F497D"/>
                </a:solidFill>
                <a:latin typeface="Algerian" pitchFamily="82" charset="0"/>
                <a:cs typeface="+mn-cs"/>
              </a:rPr>
              <a:t>Im Restaurant</a:t>
            </a:r>
            <a:r>
              <a:rPr lang="de-DE" sz="2800" dirty="0">
                <a:solidFill>
                  <a:prstClr val="black"/>
                </a:solidFill>
                <a:latin typeface="Algerian" pitchFamily="82" charset="0"/>
                <a:cs typeface="+mn-cs"/>
              </a:rPr>
              <a:t> </a:t>
            </a:r>
            <a:endParaRPr lang="el-GR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596336" y="5877272"/>
            <a:ext cx="140936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S.81,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Üb.4</a:t>
            </a:r>
            <a:endParaRPr lang="el-G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43000"/>
            <a:ext cx="89487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108325"/>
            <a:ext cx="41481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538" y="3108325"/>
            <a:ext cx="36941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428875" y="1379538"/>
            <a:ext cx="298767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857875" y="1379538"/>
            <a:ext cx="300037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4313" y="2022475"/>
            <a:ext cx="2087562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341563" y="2379663"/>
            <a:ext cx="10795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63938" y="2379663"/>
            <a:ext cx="86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500938" y="2379663"/>
            <a:ext cx="72072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42844" y="119698"/>
            <a:ext cx="3313728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1F497D"/>
                </a:solidFill>
                <a:latin typeface="Algerian" pitchFamily="82" charset="0"/>
                <a:cs typeface="+mn-cs"/>
              </a:rPr>
              <a:t>Im Restaurant 2</a:t>
            </a:r>
            <a:r>
              <a:rPr lang="de-DE" sz="2800" dirty="0">
                <a:solidFill>
                  <a:prstClr val="black"/>
                </a:solidFill>
                <a:latin typeface="Algerian" pitchFamily="82" charset="0"/>
                <a:cs typeface="+mn-cs"/>
              </a:rPr>
              <a:t> </a:t>
            </a:r>
            <a:endParaRPr lang="el-GR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856468" y="0"/>
            <a:ext cx="12875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S.81, </a:t>
            </a:r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Üb.5</a:t>
            </a:r>
            <a:endParaRPr lang="el-G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179512" y="188640"/>
            <a:ext cx="878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Ich </a:t>
            </a:r>
            <a:endParaRPr lang="el-GR" sz="28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79512" y="908720"/>
            <a:ext cx="761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d</a:t>
            </a:r>
            <a:r>
              <a:rPr lang="de-DE" sz="32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u </a:t>
            </a:r>
            <a:endParaRPr lang="el-GR" sz="32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0" y="1772816"/>
            <a:ext cx="1529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prstClr val="black"/>
                </a:solidFill>
                <a:latin typeface="Comic Sans MS" pitchFamily="66" charset="0"/>
                <a:cs typeface="+mn-cs"/>
              </a:rPr>
              <a:t>Carmen </a:t>
            </a:r>
            <a:endParaRPr lang="el-GR" sz="280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0" y="2564904"/>
            <a:ext cx="157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prstClr val="black"/>
                </a:solidFill>
                <a:latin typeface="Comic Sans MS" pitchFamily="66" charset="0"/>
                <a:cs typeface="+mn-cs"/>
              </a:rPr>
              <a:t>Andreas</a:t>
            </a:r>
            <a:endParaRPr lang="el-GR" sz="280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0" y="3284984"/>
            <a:ext cx="20874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Herr und </a:t>
            </a:r>
            <a:endParaRPr lang="de-DE" sz="2400" dirty="0" smtClean="0">
              <a:solidFill>
                <a:prstClr val="black"/>
              </a:solidFill>
              <a:latin typeface="Comic Sans MS" pitchFamily="66" charset="0"/>
              <a:cs typeface="+mn-cs"/>
            </a:endParaRPr>
          </a:p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Frau </a:t>
            </a:r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Alexiou 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0" y="4725144"/>
            <a:ext cx="704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w</a:t>
            </a:r>
            <a:r>
              <a:rPr lang="de-DE" sz="28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ir</a:t>
            </a:r>
            <a:endParaRPr lang="el-GR" sz="28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0" y="5373216"/>
            <a:ext cx="73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i</a:t>
            </a:r>
            <a:r>
              <a:rPr lang="de-DE" sz="32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hr</a:t>
            </a:r>
            <a:endParaRPr lang="el-GR" sz="32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0" y="6021288"/>
            <a:ext cx="1560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sie/Sie</a:t>
            </a:r>
            <a:endParaRPr lang="el-GR" sz="32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106" name="9 - TextBox"/>
          <p:cNvSpPr txBox="1">
            <a:spLocks noChangeArrowheads="1"/>
          </p:cNvSpPr>
          <p:nvPr/>
        </p:nvSpPr>
        <p:spPr bwMode="auto">
          <a:xfrm>
            <a:off x="899592" y="116632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4499992" y="188640"/>
            <a:ext cx="2390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die AG Keramik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4860032" y="764704"/>
            <a:ext cx="1864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Skateboard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3995936" y="1268760"/>
            <a:ext cx="1301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Pommes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4067944" y="1628800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Cola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111" name="14 - TextBox"/>
          <p:cNvSpPr txBox="1">
            <a:spLocks noChangeArrowheads="1"/>
          </p:cNvSpPr>
          <p:nvPr/>
        </p:nvSpPr>
        <p:spPr bwMode="auto">
          <a:xfrm>
            <a:off x="3635896" y="2060848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keinen</a:t>
            </a:r>
            <a:r>
              <a:rPr lang="de-DE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 </a:t>
            </a:r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Fisch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3563888" y="2564904"/>
            <a:ext cx="1007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jetzt</a:t>
            </a:r>
            <a:r>
              <a:rPr lang="de-DE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 </a:t>
            </a:r>
            <a:endParaRPr lang="el-GR" sz="20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5292080" y="5085184"/>
            <a:ext cx="742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Ski 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8" name="17 - TextBox"/>
          <p:cNvSpPr txBox="1">
            <a:spLocks noChangeArrowheads="1"/>
          </p:cNvSpPr>
          <p:nvPr/>
        </p:nvSpPr>
        <p:spPr bwMode="auto">
          <a:xfrm>
            <a:off x="3203848" y="4365104"/>
            <a:ext cx="2156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Bier vom Fass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9" name="18 - TextBox"/>
          <p:cNvSpPr txBox="1">
            <a:spLocks noChangeArrowheads="1"/>
          </p:cNvSpPr>
          <p:nvPr/>
        </p:nvSpPr>
        <p:spPr bwMode="auto">
          <a:xfrm>
            <a:off x="4355976" y="3501008"/>
            <a:ext cx="1779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solidFill>
                  <a:prstClr val="black"/>
                </a:solidFill>
                <a:latin typeface="Comic Sans MS" pitchFamily="66" charset="0"/>
                <a:cs typeface="+mn-cs"/>
              </a:rPr>
              <a:t>einen Salat</a:t>
            </a:r>
            <a:endParaRPr lang="el-GR" sz="240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" name="19 - TextBox"/>
          <p:cNvSpPr txBox="1">
            <a:spLocks noChangeArrowheads="1"/>
          </p:cNvSpPr>
          <p:nvPr/>
        </p:nvSpPr>
        <p:spPr bwMode="auto">
          <a:xfrm>
            <a:off x="4211960" y="5661248"/>
            <a:ext cx="24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einen Malkasten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1" name="20 - TextBox"/>
          <p:cNvSpPr txBox="1">
            <a:spLocks noChangeArrowheads="1"/>
          </p:cNvSpPr>
          <p:nvPr/>
        </p:nvSpPr>
        <p:spPr bwMode="auto">
          <a:xfrm>
            <a:off x="6660232" y="5661248"/>
            <a:ext cx="1156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kaufen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" name="21 - TextBox"/>
          <p:cNvSpPr txBox="1">
            <a:spLocks noChangeArrowheads="1"/>
          </p:cNvSpPr>
          <p:nvPr/>
        </p:nvSpPr>
        <p:spPr bwMode="auto">
          <a:xfrm>
            <a:off x="4958239" y="1628800"/>
            <a:ext cx="4185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trinken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 bestellen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kaufen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" name="22 - TextBox"/>
          <p:cNvSpPr txBox="1">
            <a:spLocks noChangeArrowheads="1"/>
          </p:cNvSpPr>
          <p:nvPr/>
        </p:nvSpPr>
        <p:spPr bwMode="auto">
          <a:xfrm>
            <a:off x="4355976" y="2564904"/>
            <a:ext cx="5331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bestellen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fahren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essen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trinken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" name="23 - TextBox"/>
          <p:cNvSpPr txBox="1">
            <a:spLocks noChangeArrowheads="1"/>
          </p:cNvSpPr>
          <p:nvPr/>
        </p:nvSpPr>
        <p:spPr bwMode="auto">
          <a:xfrm>
            <a:off x="6191672" y="3284984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essen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bestellen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</a:p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kaufen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machen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" name="24 - TextBox"/>
          <p:cNvSpPr txBox="1">
            <a:spLocks noChangeArrowheads="1"/>
          </p:cNvSpPr>
          <p:nvPr/>
        </p:nvSpPr>
        <p:spPr bwMode="auto">
          <a:xfrm>
            <a:off x="7020272" y="764704"/>
            <a:ext cx="11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fahren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" name="25 - TextBox"/>
          <p:cNvSpPr txBox="1">
            <a:spLocks noChangeArrowheads="1"/>
          </p:cNvSpPr>
          <p:nvPr/>
        </p:nvSpPr>
        <p:spPr bwMode="auto">
          <a:xfrm>
            <a:off x="7020272" y="188640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machen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7" name="26 - TextBox"/>
          <p:cNvSpPr txBox="1">
            <a:spLocks noChangeArrowheads="1"/>
          </p:cNvSpPr>
          <p:nvPr/>
        </p:nvSpPr>
        <p:spPr bwMode="auto">
          <a:xfrm>
            <a:off x="6084168" y="5085184"/>
            <a:ext cx="2465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fahren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 kaufen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8" name="27 - TextBox"/>
          <p:cNvSpPr txBox="1">
            <a:spLocks noChangeArrowheads="1"/>
          </p:cNvSpPr>
          <p:nvPr/>
        </p:nvSpPr>
        <p:spPr bwMode="auto">
          <a:xfrm>
            <a:off x="5198689" y="1268760"/>
            <a:ext cx="3945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essen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 bestellen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 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kaufen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0" name="29 - TextBox"/>
          <p:cNvSpPr txBox="1">
            <a:spLocks noChangeArrowheads="1"/>
          </p:cNvSpPr>
          <p:nvPr/>
        </p:nvSpPr>
        <p:spPr bwMode="auto">
          <a:xfrm>
            <a:off x="5220072" y="4365104"/>
            <a:ext cx="3923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trinken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bestellen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kaufen</a:t>
            </a:r>
            <a:endParaRPr lang="el-GR" sz="24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1" name="30 - TextBox"/>
          <p:cNvSpPr txBox="1">
            <a:spLocks noChangeArrowheads="1"/>
          </p:cNvSpPr>
          <p:nvPr/>
        </p:nvSpPr>
        <p:spPr bwMode="auto">
          <a:xfrm>
            <a:off x="2267744" y="116632"/>
            <a:ext cx="41229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e</a:t>
            </a:r>
            <a:endParaRPr lang="el-GR" sz="3200" b="1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>
            <a:spLocks noChangeArrowheads="1"/>
          </p:cNvSpPr>
          <p:nvPr/>
        </p:nvSpPr>
        <p:spPr bwMode="auto">
          <a:xfrm>
            <a:off x="2339752" y="908720"/>
            <a:ext cx="77617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 err="1">
                <a:solidFill>
                  <a:srgbClr val="FF0000"/>
                </a:solidFill>
              </a:rPr>
              <a:t>est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>
            <a:spLocks noChangeArrowheads="1"/>
          </p:cNvSpPr>
          <p:nvPr/>
        </p:nvSpPr>
        <p:spPr bwMode="auto">
          <a:xfrm>
            <a:off x="2771800" y="1700808"/>
            <a:ext cx="41229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e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4" name="33 - TextBox"/>
          <p:cNvSpPr txBox="1">
            <a:spLocks noChangeArrowheads="1"/>
          </p:cNvSpPr>
          <p:nvPr/>
        </p:nvSpPr>
        <p:spPr bwMode="auto">
          <a:xfrm>
            <a:off x="2987824" y="2492896"/>
            <a:ext cx="41229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e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>
            <a:spLocks noChangeArrowheads="1"/>
          </p:cNvSpPr>
          <p:nvPr/>
        </p:nvSpPr>
        <p:spPr bwMode="auto">
          <a:xfrm>
            <a:off x="3491880" y="3356992"/>
            <a:ext cx="66236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en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>
            <a:spLocks noChangeArrowheads="1"/>
          </p:cNvSpPr>
          <p:nvPr/>
        </p:nvSpPr>
        <p:spPr bwMode="auto">
          <a:xfrm>
            <a:off x="2123728" y="4725144"/>
            <a:ext cx="66236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en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7" name="36 - TextBox"/>
          <p:cNvSpPr txBox="1">
            <a:spLocks noChangeArrowheads="1"/>
          </p:cNvSpPr>
          <p:nvPr/>
        </p:nvSpPr>
        <p:spPr bwMode="auto">
          <a:xfrm>
            <a:off x="2987824" y="6021288"/>
            <a:ext cx="66236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en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8" name="37 - TextBox"/>
          <p:cNvSpPr txBox="1">
            <a:spLocks noChangeArrowheads="1"/>
          </p:cNvSpPr>
          <p:nvPr/>
        </p:nvSpPr>
        <p:spPr bwMode="auto">
          <a:xfrm>
            <a:off x="2123728" y="5373216"/>
            <a:ext cx="54854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et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7734640" y="6457890"/>
            <a:ext cx="140936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S.82,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Üb.7</a:t>
            </a:r>
            <a:endParaRPr lang="el-G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436096" y="2060848"/>
            <a:ext cx="38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essen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 bestellen 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de-DE" sz="2400" dirty="0" smtClean="0">
                <a:solidFill>
                  <a:prstClr val="black"/>
                </a:solidFill>
                <a:latin typeface="Comic Sans MS" pitchFamily="66" charset="0"/>
              </a:rPr>
              <a:t>kaufen</a:t>
            </a:r>
            <a:endParaRPr lang="el-GR" sz="2400" dirty="0"/>
          </a:p>
        </p:txBody>
      </p:sp>
      <p:sp>
        <p:nvSpPr>
          <p:cNvPr id="42" name="9 - TextBox"/>
          <p:cNvSpPr txBox="1">
            <a:spLocks noChangeArrowheads="1"/>
          </p:cNvSpPr>
          <p:nvPr/>
        </p:nvSpPr>
        <p:spPr bwMode="auto">
          <a:xfrm>
            <a:off x="899592" y="908720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43" name="9 - TextBox"/>
          <p:cNvSpPr txBox="1">
            <a:spLocks noChangeArrowheads="1"/>
          </p:cNvSpPr>
          <p:nvPr/>
        </p:nvSpPr>
        <p:spPr bwMode="auto">
          <a:xfrm>
            <a:off x="1331640" y="1700808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44" name="9 - TextBox"/>
          <p:cNvSpPr txBox="1">
            <a:spLocks noChangeArrowheads="1"/>
          </p:cNvSpPr>
          <p:nvPr/>
        </p:nvSpPr>
        <p:spPr bwMode="auto">
          <a:xfrm>
            <a:off x="1547664" y="2492896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45" name="9 - TextBox"/>
          <p:cNvSpPr txBox="1">
            <a:spLocks noChangeArrowheads="1"/>
          </p:cNvSpPr>
          <p:nvPr/>
        </p:nvSpPr>
        <p:spPr bwMode="auto">
          <a:xfrm>
            <a:off x="683568" y="4725144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46" name="9 - TextBox"/>
          <p:cNvSpPr txBox="1">
            <a:spLocks noChangeArrowheads="1"/>
          </p:cNvSpPr>
          <p:nvPr/>
        </p:nvSpPr>
        <p:spPr bwMode="auto">
          <a:xfrm>
            <a:off x="2051720" y="3356992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47" name="9 - TextBox"/>
          <p:cNvSpPr txBox="1">
            <a:spLocks noChangeArrowheads="1"/>
          </p:cNvSpPr>
          <p:nvPr/>
        </p:nvSpPr>
        <p:spPr bwMode="auto">
          <a:xfrm>
            <a:off x="1547664" y="6021288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48" name="9 - TextBox"/>
          <p:cNvSpPr txBox="1">
            <a:spLocks noChangeArrowheads="1"/>
          </p:cNvSpPr>
          <p:nvPr/>
        </p:nvSpPr>
        <p:spPr bwMode="auto">
          <a:xfrm>
            <a:off x="683568" y="5373216"/>
            <a:ext cx="149961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</a:rPr>
              <a:t>möcht-</a:t>
            </a:r>
            <a:endParaRPr lang="el-G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 animBg="1"/>
      <p:bldP spid="32" grpId="0" animBg="1"/>
      <p:bldP spid="32" grpId="1" animBg="1"/>
      <p:bldP spid="33" grpId="0" animBg="1"/>
      <p:bldP spid="34" grpId="0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95536" y="5805264"/>
            <a:ext cx="12875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S.82, </a:t>
            </a: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Üb.8</a:t>
            </a:r>
            <a:endParaRPr lang="el-G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43808" y="1916832"/>
            <a:ext cx="40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1.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932040" y="2132856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2.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444208" y="1916832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3.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259632" y="3212976"/>
            <a:ext cx="54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4.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707904" y="4005064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5.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20072" y="50131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6.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380312" y="4221088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7.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339752" y="4941168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8.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3" name="12 - TextBox">
            <a:hlinkClick r:id="" action="ppaction://noaction" highlightClick="1"/>
          </p:cNvPr>
          <p:cNvSpPr txBox="1"/>
          <p:nvPr/>
        </p:nvSpPr>
        <p:spPr>
          <a:xfrm>
            <a:off x="4572000" y="6165304"/>
            <a:ext cx="40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1.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63888" y="6165304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2.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067944" y="6165304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5.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131840" y="6165304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7.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004048" y="6165304"/>
            <a:ext cx="54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4.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508104" y="61653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6.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012160" y="6165304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3.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444208" y="6165304"/>
            <a:ext cx="4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8.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1520" y="17008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2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1520" y="10527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3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1520" y="206084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4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51520" y="270892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5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1520" y="306896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6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51520" y="141277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7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51520" y="501317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6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51520" y="537321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4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1520" y="46531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2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51520" y="436510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5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51520" y="594928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3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51520" y="407707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7</a:t>
            </a:r>
            <a:endParaRPr lang="el-GR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660232" y="5013176"/>
            <a:ext cx="1415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S.137, </a:t>
            </a: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Üb.4</a:t>
            </a:r>
            <a:endParaRPr lang="el-G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1186</Words>
  <Application>Microsoft Office PowerPoint</Application>
  <PresentationFormat>Προβολή στην οθόνη (4:3)</PresentationFormat>
  <Paragraphs>325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Θέμα του Office</vt:lpstr>
      <vt:lpstr>1_Θέμα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Name</dc:creator>
  <cp:lastModifiedBy>savvas</cp:lastModifiedBy>
  <cp:revision>69</cp:revision>
  <dcterms:created xsi:type="dcterms:W3CDTF">2012-03-25T14:55:07Z</dcterms:created>
  <dcterms:modified xsi:type="dcterms:W3CDTF">2017-11-19T16:17:27Z</dcterms:modified>
</cp:coreProperties>
</file>