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77" r:id="rId5"/>
    <p:sldId id="268" r:id="rId6"/>
    <p:sldId id="259" r:id="rId7"/>
    <p:sldId id="274" r:id="rId8"/>
    <p:sldId id="275" r:id="rId9"/>
    <p:sldId id="260" r:id="rId10"/>
    <p:sldId id="261" r:id="rId11"/>
    <p:sldId id="262" r:id="rId12"/>
    <p:sldId id="263" r:id="rId13"/>
    <p:sldId id="278" r:id="rId14"/>
    <p:sldId id="272" r:id="rId15"/>
    <p:sldId id="271" r:id="rId16"/>
    <p:sldId id="264" r:id="rId17"/>
    <p:sldId id="270" r:id="rId18"/>
    <p:sldId id="269" r:id="rId19"/>
    <p:sldId id="265" r:id="rId20"/>
    <p:sldId id="266" r:id="rId21"/>
    <p:sldId id="273" r:id="rId22"/>
    <p:sldId id="267" r:id="rId23"/>
    <p:sldId id="276" r:id="rId24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34" autoAdjust="0"/>
    <p:restoredTop sz="92407" autoAdjust="0"/>
  </p:normalViewPr>
  <p:slideViewPr>
    <p:cSldViewPr>
      <p:cViewPr>
        <p:scale>
          <a:sx n="80" d="100"/>
          <a:sy n="80" d="100"/>
        </p:scale>
        <p:origin x="-654" y="-5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C6F95-9EE1-4BA7-AB1B-9CC492474A9F}" type="datetimeFigureOut">
              <a:rPr lang="el-GR"/>
              <a:pPr>
                <a:defRPr/>
              </a:pPr>
              <a:t>5/3/2017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D285F-6D96-44DF-9E46-76801184737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EB7E3-B0BD-499F-8654-6CF0C58B9BF2}" type="datetimeFigureOut">
              <a:rPr lang="el-GR"/>
              <a:pPr>
                <a:defRPr/>
              </a:pPr>
              <a:t>5/3/2017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8737B-B3C0-40FC-B249-7282136E4BD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A9DB8-316C-48B4-AF72-18F6982171EC}" type="datetimeFigureOut">
              <a:rPr lang="el-GR"/>
              <a:pPr>
                <a:defRPr/>
              </a:pPr>
              <a:t>5/3/2017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E000F-1136-4192-A816-4B5A65A271B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19B19-39EE-4B6C-9526-240F01726419}" type="datetimeFigureOut">
              <a:rPr lang="el-GR"/>
              <a:pPr>
                <a:defRPr/>
              </a:pPr>
              <a:t>5/3/2017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1DCFA-FBDB-4B84-BF6A-C09AC0B29D0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302FF-1970-48EA-9B55-C743A821223F}" type="datetimeFigureOut">
              <a:rPr lang="el-GR"/>
              <a:pPr>
                <a:defRPr/>
              </a:pPr>
              <a:t>5/3/2017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B1B47-ECC7-424D-86AF-ED009578302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B52CB-1A60-4058-9A5C-4DF6665523F2}" type="datetimeFigureOut">
              <a:rPr lang="el-GR"/>
              <a:pPr>
                <a:defRPr/>
              </a:pPr>
              <a:t>5/3/2017</a:t>
            </a:fld>
            <a:endParaRPr lang="el-GR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12B4C-7FC0-4D1E-9550-6D5AE186073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78E90-2FAF-4249-B998-6BD77A104CED}" type="datetimeFigureOut">
              <a:rPr lang="el-GR"/>
              <a:pPr>
                <a:defRPr/>
              </a:pPr>
              <a:t>5/3/2017</a:t>
            </a:fld>
            <a:endParaRPr lang="el-GR"/>
          </a:p>
        </p:txBody>
      </p:sp>
      <p:sp>
        <p:nvSpPr>
          <p:cNvPr id="8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97973-A9AF-43C5-845D-CA185B1D36D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59665-F277-4EF4-8867-4B2E8BBF6DDE}" type="datetimeFigureOut">
              <a:rPr lang="el-GR"/>
              <a:pPr>
                <a:defRPr/>
              </a:pPr>
              <a:t>5/3/2017</a:t>
            </a:fld>
            <a:endParaRPr lang="el-GR"/>
          </a:p>
        </p:txBody>
      </p:sp>
      <p:sp>
        <p:nvSpPr>
          <p:cNvPr id="4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539CC-2386-4578-98F1-207F6F63BEB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F0037-156A-412E-AA30-D7A8D4408066}" type="datetimeFigureOut">
              <a:rPr lang="el-GR"/>
              <a:pPr>
                <a:defRPr/>
              </a:pPr>
              <a:t>5/3/2017</a:t>
            </a:fld>
            <a:endParaRPr lang="el-GR"/>
          </a:p>
        </p:txBody>
      </p:sp>
      <p:sp>
        <p:nvSpPr>
          <p:cNvPr id="3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28228-D26B-4F7C-9EB2-A4BE6360D8D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130C9-9977-47D9-8996-DAD950557EA9}" type="datetimeFigureOut">
              <a:rPr lang="el-GR"/>
              <a:pPr>
                <a:defRPr/>
              </a:pPr>
              <a:t>5/3/2017</a:t>
            </a:fld>
            <a:endParaRPr lang="el-GR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216B6-63B9-4B42-BC76-C3FAB8186D3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890F6-82F6-4461-8CA9-E67A5F49C0E3}" type="datetimeFigureOut">
              <a:rPr lang="el-GR"/>
              <a:pPr>
                <a:defRPr/>
              </a:pPr>
              <a:t>5/3/2017</a:t>
            </a:fld>
            <a:endParaRPr lang="el-GR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896A8-C019-4770-8C25-7BA4239B934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- Θέση τίτλου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του τίτλου</a:t>
            </a:r>
          </a:p>
        </p:txBody>
      </p:sp>
      <p:sp>
        <p:nvSpPr>
          <p:cNvPr id="1027" name="2 - Θέση κειμένου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DF47CCF-4849-4B01-A5FC-AEC3D8E7BDF3}" type="datetimeFigureOut">
              <a:rPr lang="el-GR"/>
              <a:pPr>
                <a:defRPr/>
              </a:pPr>
              <a:t>5/3/2017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26991C8-A6A3-492E-B8EE-9EA0E90B1E8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971600" y="1124744"/>
            <a:ext cx="7322838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Lektion 6</a:t>
            </a:r>
          </a:p>
          <a:p>
            <a:r>
              <a:rPr lang="de-DE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Arbeitsbuch</a:t>
            </a:r>
            <a:endParaRPr lang="el-GR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0" y="620688"/>
            <a:ext cx="9144000" cy="4801314"/>
          </a:xfrm>
          <a:prstGeom prst="rect">
            <a:avLst/>
          </a:prstGeom>
          <a:solidFill>
            <a:schemeClr val="bg2"/>
          </a:solidFill>
          <a:ln w="571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/>
              <a:t>9. </a:t>
            </a:r>
            <a:r>
              <a:rPr lang="de-DE" dirty="0" smtClean="0"/>
              <a:t>Gespräch </a:t>
            </a:r>
            <a:r>
              <a:rPr lang="de-DE" dirty="0"/>
              <a:t>auf dem Schulhof. </a:t>
            </a:r>
            <a:r>
              <a:rPr lang="de-DE" dirty="0" smtClean="0"/>
              <a:t>Ergänze </a:t>
            </a:r>
            <a:r>
              <a:rPr lang="de-DE" b="1" dirty="0" smtClean="0">
                <a:solidFill>
                  <a:srgbClr val="00B050"/>
                </a:solidFill>
                <a:latin typeface="Comic Sans MS" pitchFamily="66" charset="0"/>
              </a:rPr>
              <a:t>unser-unsere-unseren</a:t>
            </a:r>
            <a:r>
              <a:rPr lang="de-DE" dirty="0" smtClean="0"/>
              <a:t>, </a:t>
            </a:r>
            <a:r>
              <a:rPr lang="de-DE" b="1" dirty="0" smtClean="0">
                <a:solidFill>
                  <a:srgbClr val="FF0000"/>
                </a:solidFill>
                <a:latin typeface="Comic Sans MS" pitchFamily="66" charset="0"/>
              </a:rPr>
              <a:t>euer–eure-euren</a:t>
            </a:r>
            <a:r>
              <a:rPr lang="de-DE" dirty="0" smtClean="0"/>
              <a:t>.</a:t>
            </a:r>
          </a:p>
          <a:p>
            <a:endParaRPr lang="de-DE" dirty="0"/>
          </a:p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Oliver:</a:t>
            </a:r>
            <a:r>
              <a:rPr lang="de-DE" dirty="0">
                <a:latin typeface="Comic Sans MS" pitchFamily="66" charset="0"/>
              </a:rPr>
              <a:t> Hallo, Andreas, habt ihr schon </a:t>
            </a:r>
            <a:r>
              <a:rPr lang="de-DE" dirty="0" smtClean="0">
                <a:latin typeface="Comic Sans MS" pitchFamily="66" charset="0"/>
              </a:rPr>
              <a:t>________ </a:t>
            </a:r>
            <a:r>
              <a:rPr lang="de-DE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Mathetest</a:t>
            </a:r>
            <a:r>
              <a:rPr lang="de-DE" dirty="0">
                <a:latin typeface="Comic Sans MS" pitchFamily="66" charset="0"/>
              </a:rPr>
              <a:t> </a:t>
            </a:r>
            <a:r>
              <a:rPr lang="de-DE" dirty="0" smtClean="0">
                <a:latin typeface="Comic Sans MS" pitchFamily="66" charset="0"/>
              </a:rPr>
              <a:t>zurück?</a:t>
            </a:r>
          </a:p>
          <a:p>
            <a:endParaRPr lang="de-DE" dirty="0">
              <a:latin typeface="Comic Sans MS" pitchFamily="66" charset="0"/>
            </a:endParaRPr>
          </a:p>
          <a:p>
            <a:r>
              <a:rPr lang="de-DE" b="1" dirty="0" smtClean="0">
                <a:solidFill>
                  <a:srgbClr val="C00000"/>
                </a:solidFill>
                <a:latin typeface="Comic Sans MS" pitchFamily="66" charset="0"/>
              </a:rPr>
              <a:t>Andreas:</a:t>
            </a:r>
            <a:r>
              <a:rPr lang="de-DE" dirty="0" smtClean="0">
                <a:latin typeface="Comic Sans MS" pitchFamily="66" charset="0"/>
              </a:rPr>
              <a:t> </a:t>
            </a:r>
            <a:r>
              <a:rPr lang="de-DE" dirty="0">
                <a:latin typeface="Comic Sans MS" pitchFamily="66" charset="0"/>
              </a:rPr>
              <a:t>Hallo Oliver! Ja, klar, ________ </a:t>
            </a:r>
            <a:r>
              <a:rPr lang="de-DE" dirty="0">
                <a:solidFill>
                  <a:srgbClr val="FF0000"/>
                </a:solidFill>
                <a:latin typeface="Comic Sans MS" pitchFamily="66" charset="0"/>
              </a:rPr>
              <a:t>Lehrerin</a:t>
            </a:r>
            <a:r>
              <a:rPr lang="de-DE" dirty="0">
                <a:latin typeface="Comic Sans MS" pitchFamily="66" charset="0"/>
              </a:rPr>
              <a:t> macht die Korrekturen immer </a:t>
            </a:r>
            <a:endParaRPr lang="de-DE" dirty="0" smtClean="0">
              <a:latin typeface="Comic Sans MS" pitchFamily="66" charset="0"/>
            </a:endParaRPr>
          </a:p>
          <a:p>
            <a:r>
              <a:rPr lang="de-DE" dirty="0">
                <a:latin typeface="Comic Sans MS" pitchFamily="66" charset="0"/>
              </a:rPr>
              <a:t> </a:t>
            </a:r>
            <a:r>
              <a:rPr lang="de-DE" dirty="0" smtClean="0">
                <a:latin typeface="Comic Sans MS" pitchFamily="66" charset="0"/>
              </a:rPr>
              <a:t>          ganz </a:t>
            </a:r>
            <a:r>
              <a:rPr lang="de-DE" dirty="0">
                <a:latin typeface="Comic Sans MS" pitchFamily="66" charset="0"/>
              </a:rPr>
              <a:t>schnell. </a:t>
            </a:r>
            <a:r>
              <a:rPr lang="de-DE" dirty="0" smtClean="0">
                <a:latin typeface="Comic Sans MS" pitchFamily="66" charset="0"/>
              </a:rPr>
              <a:t>Ich </a:t>
            </a:r>
            <a:r>
              <a:rPr lang="en-US" dirty="0" err="1" smtClean="0">
                <a:latin typeface="Comic Sans MS" pitchFamily="66" charset="0"/>
              </a:rPr>
              <a:t>habe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übrigens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eine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Eins</a:t>
            </a:r>
            <a:r>
              <a:rPr lang="en-US" dirty="0" smtClean="0">
                <a:latin typeface="Comic Sans MS" pitchFamily="66" charset="0"/>
              </a:rPr>
              <a:t>!</a:t>
            </a:r>
          </a:p>
          <a:p>
            <a:endParaRPr lang="en-US" dirty="0">
              <a:latin typeface="Comic Sans MS" pitchFamily="66" charset="0"/>
            </a:endParaRPr>
          </a:p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Oliver:</a:t>
            </a:r>
            <a:r>
              <a:rPr lang="de-DE" dirty="0">
                <a:latin typeface="Comic Sans MS" pitchFamily="66" charset="0"/>
              </a:rPr>
              <a:t> Super! Wir bekommen ________ </a:t>
            </a:r>
            <a:r>
              <a:rPr lang="de-DE" b="1" dirty="0">
                <a:solidFill>
                  <a:srgbClr val="FFC000"/>
                </a:solidFill>
                <a:latin typeface="Comic Sans MS" pitchFamily="66" charset="0"/>
              </a:rPr>
              <a:t>Tests</a:t>
            </a:r>
            <a:r>
              <a:rPr lang="de-DE" dirty="0">
                <a:latin typeface="Comic Sans MS" pitchFamily="66" charset="0"/>
              </a:rPr>
              <a:t> erst morgen. Aber ich habe </a:t>
            </a:r>
            <a:endParaRPr lang="de-DE" dirty="0" smtClean="0">
              <a:latin typeface="Comic Sans MS" pitchFamily="66" charset="0"/>
            </a:endParaRPr>
          </a:p>
          <a:p>
            <a:r>
              <a:rPr lang="de-DE" dirty="0">
                <a:latin typeface="Comic Sans MS" pitchFamily="66" charset="0"/>
              </a:rPr>
              <a:t> </a:t>
            </a:r>
            <a:r>
              <a:rPr lang="de-DE" dirty="0" smtClean="0">
                <a:latin typeface="Comic Sans MS" pitchFamily="66" charset="0"/>
              </a:rPr>
              <a:t>          bestimmt eine Fünf</a:t>
            </a:r>
            <a:r>
              <a:rPr lang="de-DE" dirty="0">
                <a:latin typeface="Comic Sans MS" pitchFamily="66" charset="0"/>
              </a:rPr>
              <a:t>.</a:t>
            </a:r>
          </a:p>
          <a:p>
            <a:endParaRPr lang="de-DE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r>
              <a:rPr lang="de-DE" b="1" dirty="0" smtClean="0">
                <a:solidFill>
                  <a:srgbClr val="C00000"/>
                </a:solidFill>
                <a:latin typeface="Comic Sans MS" pitchFamily="66" charset="0"/>
              </a:rPr>
              <a:t>Andreas: </a:t>
            </a:r>
            <a:r>
              <a:rPr lang="en-US" dirty="0" err="1" smtClean="0">
                <a:latin typeface="Comic Sans MS" pitchFamily="66" charset="0"/>
              </a:rPr>
              <a:t>Eine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Fünf</a:t>
            </a:r>
            <a:r>
              <a:rPr lang="en-US" dirty="0">
                <a:latin typeface="Comic Sans MS" pitchFamily="66" charset="0"/>
              </a:rPr>
              <a:t>?</a:t>
            </a:r>
          </a:p>
          <a:p>
            <a:endParaRPr lang="de-DE" b="1" dirty="0" smtClean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  <a:p>
            <a:r>
              <a:rPr lang="de-DE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Oliver</a:t>
            </a:r>
            <a:r>
              <a:rPr lang="de-DE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:</a:t>
            </a:r>
            <a:r>
              <a:rPr lang="de-DE" dirty="0">
                <a:latin typeface="Comic Sans MS" pitchFamily="66" charset="0"/>
              </a:rPr>
              <a:t> Ja, ________ </a:t>
            </a:r>
            <a:r>
              <a:rPr lang="de-DE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Lehrer</a:t>
            </a:r>
            <a:r>
              <a:rPr lang="de-DE" dirty="0">
                <a:latin typeface="Comic Sans MS" pitchFamily="66" charset="0"/>
              </a:rPr>
              <a:t> macht  immer schwierige Tests. Mathe bei Herrn </a:t>
            </a:r>
            <a:endParaRPr lang="de-DE" dirty="0" smtClean="0">
              <a:latin typeface="Comic Sans MS" pitchFamily="66" charset="0"/>
            </a:endParaRPr>
          </a:p>
          <a:p>
            <a:r>
              <a:rPr lang="de-DE" dirty="0">
                <a:latin typeface="Comic Sans MS" pitchFamily="66" charset="0"/>
              </a:rPr>
              <a:t> </a:t>
            </a:r>
            <a:r>
              <a:rPr lang="de-DE" dirty="0" smtClean="0">
                <a:latin typeface="Comic Sans MS" pitchFamily="66" charset="0"/>
              </a:rPr>
              <a:t>          Wiebke </a:t>
            </a:r>
            <a:r>
              <a:rPr lang="de-DE" dirty="0">
                <a:latin typeface="Comic Sans MS" pitchFamily="66" charset="0"/>
              </a:rPr>
              <a:t>macht </a:t>
            </a:r>
            <a:r>
              <a:rPr lang="de-DE" dirty="0" smtClean="0">
                <a:latin typeface="Comic Sans MS" pitchFamily="66" charset="0"/>
              </a:rPr>
              <a:t>mir </a:t>
            </a:r>
            <a:r>
              <a:rPr lang="en-US" dirty="0" err="1" smtClean="0">
                <a:latin typeface="Comic Sans MS" pitchFamily="66" charset="0"/>
              </a:rPr>
              <a:t>aber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auch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keinen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Spaß</a:t>
            </a:r>
            <a:r>
              <a:rPr lang="en-US" dirty="0">
                <a:latin typeface="Comic Sans MS" pitchFamily="66" charset="0"/>
              </a:rPr>
              <a:t>. </a:t>
            </a:r>
          </a:p>
          <a:p>
            <a:endParaRPr lang="de-DE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r>
              <a:rPr lang="de-DE" b="1" dirty="0" smtClean="0">
                <a:solidFill>
                  <a:srgbClr val="C00000"/>
                </a:solidFill>
                <a:latin typeface="Comic Sans MS" pitchFamily="66" charset="0"/>
              </a:rPr>
              <a:t>Andreas: </a:t>
            </a:r>
            <a:r>
              <a:rPr lang="de-DE" dirty="0" smtClean="0">
                <a:latin typeface="Comic Sans MS" pitchFamily="66" charset="0"/>
              </a:rPr>
              <a:t>Ja</a:t>
            </a:r>
            <a:r>
              <a:rPr lang="de-DE" dirty="0">
                <a:latin typeface="Comic Sans MS" pitchFamily="66" charset="0"/>
              </a:rPr>
              <a:t>, ich finde _______ </a:t>
            </a:r>
            <a:r>
              <a:rPr lang="de-DE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Mathelehrer</a:t>
            </a:r>
            <a:r>
              <a:rPr lang="de-DE" dirty="0">
                <a:latin typeface="Comic Sans MS" pitchFamily="66" charset="0"/>
              </a:rPr>
              <a:t> auch nicht so toll. _______ </a:t>
            </a:r>
            <a:r>
              <a:rPr lang="de-DE" dirty="0">
                <a:solidFill>
                  <a:srgbClr val="FF0000"/>
                </a:solidFill>
                <a:latin typeface="Comic Sans MS" pitchFamily="66" charset="0"/>
              </a:rPr>
              <a:t>Lehrerin</a:t>
            </a:r>
            <a:r>
              <a:rPr lang="de-DE" dirty="0">
                <a:latin typeface="Comic Sans MS" pitchFamily="66" charset="0"/>
              </a:rPr>
              <a:t> </a:t>
            </a:r>
            <a:endParaRPr lang="de-DE" dirty="0" smtClean="0">
              <a:latin typeface="Comic Sans MS" pitchFamily="66" charset="0"/>
            </a:endParaRPr>
          </a:p>
          <a:p>
            <a:r>
              <a:rPr lang="de-DE" dirty="0">
                <a:latin typeface="Comic Sans MS" pitchFamily="66" charset="0"/>
              </a:rPr>
              <a:t> </a:t>
            </a:r>
            <a:r>
              <a:rPr lang="de-DE" dirty="0" smtClean="0">
                <a:latin typeface="Comic Sans MS" pitchFamily="66" charset="0"/>
              </a:rPr>
              <a:t>               ist </a:t>
            </a:r>
            <a:r>
              <a:rPr lang="de-DE" dirty="0">
                <a:latin typeface="Comic Sans MS" pitchFamily="66" charset="0"/>
              </a:rPr>
              <a:t>immer nett </a:t>
            </a:r>
            <a:r>
              <a:rPr lang="de-DE" dirty="0" smtClean="0">
                <a:latin typeface="Comic Sans MS" pitchFamily="66" charset="0"/>
              </a:rPr>
              <a:t>und </a:t>
            </a:r>
            <a:r>
              <a:rPr lang="en-US" dirty="0" err="1" smtClean="0">
                <a:latin typeface="Comic Sans MS" pitchFamily="66" charset="0"/>
              </a:rPr>
              <a:t>nicht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>
                <a:latin typeface="Comic Sans MS" pitchFamily="66" charset="0"/>
              </a:rPr>
              <a:t>so </a:t>
            </a:r>
            <a:r>
              <a:rPr lang="en-US" dirty="0" err="1">
                <a:latin typeface="Comic Sans MS" pitchFamily="66" charset="0"/>
              </a:rPr>
              <a:t>streng</a:t>
            </a:r>
            <a:r>
              <a:rPr lang="en-US" dirty="0">
                <a:latin typeface="Comic Sans MS" pitchFamily="66" charset="0"/>
              </a:rPr>
              <a:t>.</a:t>
            </a:r>
            <a:endParaRPr lang="el-GR" dirty="0">
              <a:latin typeface="Comic Sans MS" pitchFamily="66" charset="0"/>
            </a:endParaRPr>
          </a:p>
        </p:txBody>
      </p:sp>
      <p:sp>
        <p:nvSpPr>
          <p:cNvPr id="3" name="2 - TextBox"/>
          <p:cNvSpPr txBox="1"/>
          <p:nvPr/>
        </p:nvSpPr>
        <p:spPr>
          <a:xfrm>
            <a:off x="179512" y="5661248"/>
            <a:ext cx="1016625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accent1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b="1" dirty="0" smtClean="0">
                <a:latin typeface="Arial" pitchFamily="34" charset="0"/>
                <a:cs typeface="Arial" pitchFamily="34" charset="0"/>
              </a:rPr>
              <a:t>L6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b="1" dirty="0" smtClean="0">
                <a:latin typeface="Arial" pitchFamily="34" charset="0"/>
                <a:cs typeface="Arial" pitchFamily="34" charset="0"/>
              </a:rPr>
              <a:t>AB. S.69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b="1" dirty="0" smtClean="0">
                <a:latin typeface="Arial" pitchFamily="34" charset="0"/>
                <a:cs typeface="Arial" pitchFamily="34" charset="0"/>
              </a:rPr>
              <a:t>Ü9</a:t>
            </a:r>
            <a:endParaRPr lang="el-GR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3347864" y="116632"/>
            <a:ext cx="788999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dirty="0" smtClean="0">
                <a:latin typeface="Comic Sans MS" pitchFamily="66" charset="0"/>
              </a:rPr>
              <a:t>euren</a:t>
            </a:r>
            <a:endParaRPr lang="el-GR" dirty="0">
              <a:latin typeface="Comic Sans MS" pitchFamily="66" charset="0"/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4355976" y="116632"/>
            <a:ext cx="901209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dirty="0" smtClean="0">
                <a:latin typeface="Comic Sans MS" pitchFamily="66" charset="0"/>
              </a:rPr>
              <a:t>unsere</a:t>
            </a:r>
            <a:endParaRPr lang="el-GR" dirty="0">
              <a:latin typeface="Comic Sans MS" pitchFamily="66" charset="0"/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2411760" y="116632"/>
            <a:ext cx="774571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dirty="0" smtClean="0">
                <a:latin typeface="Comic Sans MS" pitchFamily="66" charset="0"/>
              </a:rPr>
              <a:t>unser</a:t>
            </a:r>
            <a:endParaRPr lang="el-GR" dirty="0">
              <a:latin typeface="Comic Sans MS" pitchFamily="66" charset="0"/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5436096" y="116632"/>
            <a:ext cx="1018227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dirty="0" smtClean="0">
                <a:latin typeface="Comic Sans MS" pitchFamily="66" charset="0"/>
              </a:rPr>
              <a:t>unseren</a:t>
            </a:r>
            <a:endParaRPr lang="el-GR" dirty="0">
              <a:latin typeface="Comic Sans MS" pitchFamily="66" charset="0"/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6516216" y="116632"/>
            <a:ext cx="668773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dirty="0" smtClean="0">
                <a:latin typeface="Comic Sans MS" pitchFamily="66" charset="0"/>
              </a:rPr>
              <a:t>euer</a:t>
            </a:r>
            <a:endParaRPr lang="el-GR" dirty="0">
              <a:latin typeface="Comic Sans MS" pitchFamily="66" charset="0"/>
            </a:endParaRPr>
          </a:p>
        </p:txBody>
      </p:sp>
      <p:sp>
        <p:nvSpPr>
          <p:cNvPr id="9" name="8 - TextBox"/>
          <p:cNvSpPr txBox="1"/>
          <p:nvPr/>
        </p:nvSpPr>
        <p:spPr>
          <a:xfrm>
            <a:off x="7380312" y="116632"/>
            <a:ext cx="788999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dirty="0" smtClean="0">
                <a:latin typeface="Comic Sans MS" pitchFamily="66" charset="0"/>
              </a:rPr>
              <a:t>euren</a:t>
            </a:r>
            <a:endParaRPr lang="el-GR" dirty="0">
              <a:latin typeface="Comic Sans MS" pitchFamily="66" charset="0"/>
            </a:endParaRPr>
          </a:p>
        </p:txBody>
      </p:sp>
      <p:sp>
        <p:nvSpPr>
          <p:cNvPr id="12" name="11 - TextBox"/>
          <p:cNvSpPr txBox="1"/>
          <p:nvPr/>
        </p:nvSpPr>
        <p:spPr>
          <a:xfrm>
            <a:off x="8355001" y="116632"/>
            <a:ext cx="788999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dirty="0" smtClean="0">
                <a:latin typeface="Comic Sans MS" pitchFamily="66" charset="0"/>
              </a:rPr>
              <a:t>euren</a:t>
            </a:r>
            <a:endParaRPr lang="el-GR" dirty="0">
              <a:latin typeface="Comic Sans MS" pitchFamily="66" charset="0"/>
            </a:endParaRPr>
          </a:p>
        </p:txBody>
      </p:sp>
      <p:sp>
        <p:nvSpPr>
          <p:cNvPr id="13" name="12 - TextBox"/>
          <p:cNvSpPr txBox="1"/>
          <p:nvPr/>
        </p:nvSpPr>
        <p:spPr>
          <a:xfrm>
            <a:off x="1331640" y="116632"/>
            <a:ext cx="901209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dirty="0" smtClean="0">
                <a:latin typeface="Comic Sans MS" pitchFamily="66" charset="0"/>
              </a:rPr>
              <a:t>unsere</a:t>
            </a:r>
            <a:endParaRPr lang="el-GR" dirty="0">
              <a:latin typeface="Comic Sans MS" pitchFamily="66" charset="0"/>
            </a:endParaRPr>
          </a:p>
        </p:txBody>
      </p:sp>
      <p:sp>
        <p:nvSpPr>
          <p:cNvPr id="14" name="13 - TextBox"/>
          <p:cNvSpPr txBox="1"/>
          <p:nvPr/>
        </p:nvSpPr>
        <p:spPr>
          <a:xfrm>
            <a:off x="179512" y="116632"/>
            <a:ext cx="901209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dk1"/>
                </a:solidFill>
                <a:latin typeface="Comic Sans MS" pitchFamily="66" charset="0"/>
              </a:rPr>
              <a:t>unsere</a:t>
            </a:r>
            <a:endParaRPr lang="el-GR" dirty="0" smtClean="0">
              <a:solidFill>
                <a:schemeClr val="dk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-3.50601E-6 C -0.00156 0.0148 -0.00225 0.03215 -0.0052 0.04672 C -0.00659 0.06476 -0.00746 0.08465 -0.01163 0.10199 C -0.01302 0.11818 -0.01562 0.13298 -0.01822 0.14871 C -0.01874 0.15148 -0.021 0.1531 -0.02204 0.15565 C -0.02604 0.16652 -0.02743 0.1753 -0.03246 0.18502 C -0.03524 0.19727 -0.04079 0.20791 -0.04409 0.21971 C -0.05312 0.25255 -0.0651 0.27637 -0.08697 0.29579 C -0.0927 0.30088 -0.09861 0.30574 -0.1052 0.30782 C -0.12308 0.31961 -0.14166 0.32516 -0.16111 0.33048 C -0.16979 0.3328 -0.17829 0.3365 -0.18697 0.33904 C -0.21215 0.34644 -0.23802 0.34899 -0.26371 0.35107 C -0.28558 0.34991 -0.3059 0.34737 -0.32725 0.34251 C -0.33645 0.34043 -0.34531 0.33627 -0.35451 0.33395 C -0.36128 0.32933 -0.36805 0.32655 -0.37534 0.32355 C -0.37951 0.31961 -0.3835 0.31846 -0.38836 0.31661 C -0.39496 0.31083 -0.39826 0.30782 -0.4026 0.29926 C -0.40711 0.27336 -0.39861 0.2426 -0.41041 0.21971 C -0.41093 0.21693 -0.4118 0.21046 -0.41302 0.20768 C -0.41458 0.20398 -0.41822 0.19727 -0.41822 0.19727 C -0.42256 0.17854 -0.42864 0.15796 -0.42864 0.1383 " pathEditMode="relative" ptsTypes="ffffffffffffffffffffA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-1.3876E-6 C -0.00261 0.00532 -0.00383 0.01041 -0.00643 0.01573 C -0.00921 0.03261 -0.01129 0.04926 -0.01425 0.06591 C -0.01477 0.06915 -0.01563 0.07794 -0.01685 0.08141 C -0.01841 0.08603 -0.02084 0.08788 -0.02327 0.09181 C -0.02675 0.09736 -0.02813 0.10153 -0.03369 0.10384 C -0.03612 0.10708 -0.03768 0.11124 -0.04029 0.11425 C -0.04272 0.11702 -0.0481 0.12119 -0.0481 0.12119 C -0.05435 0.13414 -0.05122 0.12835 -0.05713 0.13853 C -0.05869 0.14732 -0.0606 0.15588 -0.06234 0.16443 C -0.06425 0.18686 -0.06824 0.21161 -0.05834 0.23196 C -0.058 0.23427 -0.05782 0.23659 -0.05713 0.2389 C -0.05643 0.24121 -0.05504 0.24329 -0.05452 0.24584 C -0.05053 0.26619 -0.05348 0.28793 -0.04411 0.3062 C -0.03942 0.32701 -0.03056 0.34736 -0.01685 0.35985 C -0.01181 0.37026 -0.01737 0.36078 -0.00904 0.36864 C -0.00418 0.37327 -0.00452 0.37835 0.00138 0.38067 C 0.01075 0.38992 0.01839 0.40171 0.02985 0.40657 C 0.04235 0.41767 0.0552 0.41998 0.07013 0.4223 C 0.08662 0.429 0.10034 0.4297 0.11822 0.43085 C 0.13298 0.43016 0.14756 0.42993 0.16232 0.429 C 0.17048 0.42854 0.17881 0.42368 0.18697 0.4223 C 0.19808 0.41721 0.18176 0.42438 0.19739 0.41883 C 0.19999 0.4179 0.2052 0.41536 0.2052 0.41536 C 0.21145 0.41004 0.21891 0.40426 0.22603 0.40148 C 0.23159 0.39639 0.23489 0.38899 0.24027 0.38414 C 0.24253 0.37558 0.24704 0.36818 0.2519 0.3617 C 0.25468 0.35106 0.25902 0.33996 0.26371 0.33048 C 0.26614 0.32054 0.26683 0.31106 0.26891 0.30111 C 0.26822 0.2877 0.26926 0.26573 0.26371 0.25254 C 0.26214 0.24884 0.26145 0.24376 0.2585 0.24237 C 0.2526 0.23983 0.24808 0.23798 0.24287 0.23358 C 0.24062 0.2241 0.24166 0.23034 0.24166 0.21462 " pathEditMode="relative" ptsTypes="ffffffffffffffffffffffffffffffffA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51 0.00486 C 0.0033 0.01203 -0.00034 0.02035 -0.00572 0.02752 C -0.00659 0.0303 -0.00694 0.03353 -0.00833 0.03608 C -0.0092 0.0377 -0.01128 0.03793 -0.01215 0.03955 C -0.01319 0.04163 -0.01267 0.0444 -0.01354 0.04648 C -0.01579 0.0525 -0.01875 0.05805 -0.02135 0.06383 C -0.02604 0.07401 -0.02552 0.08696 -0.03038 0.09667 C -0.03142 0.10777 -0.03437 0.11563 -0.0368 0.12604 C -0.03802 0.13136 -0.03958 0.13645 -0.04079 0.14154 C -0.04131 0.14339 -0.04201 0.14685 -0.04201 0.14709 C -0.04375 0.16559 -0.04652 0.18386 -0.04982 0.20213 C -0.04947 0.20837 -0.05 0.21508 -0.04861 0.22109 C -0.04774 0.22502 -0.04513 0.22803 -0.0434 0.2315 C -0.03802 0.24214 -0.03211 0.25393 -0.02395 0.26087 C -0.02066 0.26781 -0.01597 0.26989 -0.01093 0.27475 C 0.00087 0.29833 0.01667 0.30273 0.03195 0.31984 C 0.03855 0.32724 0.03907 0.33696 0.04358 0.34574 C 0.04549 0.35499 0.04671 0.36448 0.04879 0.3735 C 0.05087 0.39454 0.05278 0.41466 0.04879 0.43571 C 0.04809 0.43918 0.04705 0.44265 0.04619 0.44611 C 0.04584 0.44773 0.04601 0.45028 0.04497 0.4512 C 0.03785 0.45722 0.04202 0.45305 0.03334 0.46508 C 0.0316 0.46739 0.01823 0.47294 0.01632 0.47387 C 0.01233 0.47572 0.00903 0.47942 0.00469 0.4808 C -0.00416 0.48381 -0.01354 0.48566 -0.02256 0.48751 C -0.04253 0.48635 -0.05729 0.48427 -0.07586 0.47895 C -0.08229 0.4734 -0.08941 0.46623 -0.0927 0.45652 C -0.096 0.44681 -0.09427 0.44288 -0.10052 0.43756 C -0.10138 0.43571 -0.10243 0.43409 -0.10312 0.43224 C -0.10416 0.429 -0.10572 0.42183 -0.10572 0.42206 C -0.10607 0.41721 -0.10746 0.40102 -0.10833 0.39593 C -0.10902 0.39246 -0.11093 0.38552 -0.11093 0.38575 C -0.11232 0.35384 -0.11215 0.36586 -0.11215 0.34921 " pathEditMode="relative" rAng="0" ptsTypes="ffffffffffffffffffffffffffffffffA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" y="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3472E-18 -4.49584E-6 C -0.00278 0.01041 -0.00851 0.01989 -0.01441 0.02776 C -0.01632 0.03608 -0.02084 0.04487 -0.02483 0.05181 C -0.0257 0.05528 -0.02605 0.05898 -0.02726 0.06221 C -0.02813 0.06453 -0.02917 0.06684 -0.02986 0.06915 C -0.03091 0.07262 -0.03247 0.07956 -0.03247 0.07956 C -0.03368 0.09112 -0.03507 0.10269 -0.03646 0.11425 C -0.03594 0.14131 -0.04167 0.18987 -0.02726 0.21786 C -0.02483 0.22873 -0.02691 0.22156 -0.01823 0.23705 C -0.01441 0.24399 -0.01042 0.2507 -0.0066 0.25764 C -0.00452 0.26134 -0.00018 0.26157 0.0026 0.26434 C 0.0092 0.27174 0.0033 0.26851 0.01024 0.27151 C 0.0177 0.28146 0.02031 0.28053 0.02847 0.28724 C 0.03576 0.29325 0.0434 0.30111 0.05191 0.30435 C 0.05833 0.30666 0.075 0.30736 0.07916 0.30782 C 0.10468 0.30736 0.1302 0.30736 0.15573 0.30597 C 0.1783 0.30528 0.20086 0.29348 0.22326 0.29071 C 0.23576 0.284 0.25764 0.27868 0.27135 0.2766 C 0.29045 0.27012 0.31371 0.27406 0.33246 0.27498 C 0.34409 0.27845 0.35607 0.28099 0.36753 0.28539 C 0.37326 0.28747 0.37864 0.29048 0.38437 0.29233 C 0.38854 0.29603 0.39253 0.29741 0.39739 0.29926 C 0.40625 0.30713 0.40225 0.30505 0.40902 0.30782 C 0.41163 0.31013 0.41475 0.31175 0.41684 0.31476 C 0.41805 0.31661 0.41909 0.31869 0.42066 0.32008 C 0.42222 0.3217 0.4243 0.32193 0.42586 0.32355 C 0.42882 0.32655 0.43055 0.33118 0.43368 0.33395 C 0.43507 0.33488 0.43628 0.33627 0.43767 0.33742 C 0.43854 0.33904 0.43958 0.34066 0.4401 0.34228 C 0.4408 0.34482 0.44062 0.34714 0.44149 0.34945 C 0.44288 0.35315 0.4467 0.35962 0.4467 0.35962 C 0.44843 0.36703 0.45086 0.36957 0.45451 0.37535 C 0.45781 0.38044 0.45955 0.38691 0.46232 0.39246 C 0.46336 0.39871 0.46527 0.40449 0.46753 0.41004 C 0.46909 0.41374 0.47274 0.42045 0.47274 0.42045 C 0.47725 0.43918 0.48038 0.45838 0.48298 0.47757 C 0.48507 0.51249 0.48732 0.55065 0.47916 0.58465 C 0.47864 0.58881 0.47847 0.59274 0.47777 0.59691 C 0.47708 0.60037 0.47517 0.60708 0.47517 0.60708 C 0.47378 0.61911 0.47361 0.63391 0.46875 0.64362 C 0.46718 0.65241 0.46336 0.65842 0.45972 0.66582 C 0.45451 0.67669 0.4592 0.66906 0.45573 0.67808 C 0.45295 0.68525 0.44687 0.69034 0.44149 0.69381 C 0.4342 0.69843 0.42691 0.70352 0.41944 0.70745 C 0.41684 0.70884 0.41163 0.71092 0.41163 0.71092 C 0.40156 0.71948 0.38923 0.71971 0.37777 0.72318 C 0.33211 0.72179 0.28715 0.7211 0.24149 0.72456 C 0.21198 0.7352 0.17777 0.72248 0.14791 0.71624 C 0.14236 0.71346 0.14409 0.71393 0.13628 0.71277 C 0.12812 0.71138 0.11163 0.70907 0.11163 0.70907 C 0.10173 0.70074 0.08645 0.69704 0.07517 0.69519 C 0.06701 0.69288 0.06232 0.69149 0.05312 0.69011 C 0.04218 0.68317 0.05451 0.69011 0.03767 0.68479 C 0.02951 0.68247 0.021 0.67947 0.01284 0.67646 C -0.00139 0.67114 0.01093 0.67484 -1.73472E-18 0.66952 C -0.00712 0.66559 -0.01598 0.6642 -0.02344 0.66258 C -0.03177 0.65865 -0.03976 0.65426 -0.04809 0.65056 C -0.05226 0.64871 -0.05712 0.64802 -0.06111 0.64524 C -0.0691 0.63969 -0.06059 0.64408 -0.06893 0.63645 C -0.07986 0.62674 -0.06511 0.64408 -0.07674 0.63113 C -0.08091 0.62651 -0.08247 0.62142 -0.08716 0.61726 C -0.09254 0.60685 -0.09584 0.59344 -0.104 0.5865 C -0.10556 0.57956 -0.10643 0.57678 -0.11181 0.57424 C -0.11736 0.56314 -0.11181 0.55273 -0.11181 0.5414 " pathEditMode="relative" ptsTypes="fffffffffffffffffffffffffffffffffffffffffffffffffffffffffffffffA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51434E-6 C -0.00191 0.02728 -0.00625 0.05388 -0.00764 0.0814 C -0.01007 0.13274 -0.0092 0.18501 -0.01806 0.23519 C -0.01997 0.26387 -0.02188 0.26133 -0.02847 0.28723 C -0.03299 0.30457 -0.03021 0.2981 -0.03507 0.30781 C -0.03646 0.31822 -0.03854 0.32539 -0.04149 0.33556 C -0.04288 0.34042 -0.04566 0.34458 -0.0467 0.34944 C -0.04896 0.35962 -0.05122 0.37673 -0.05573 0.38575 C -0.06007 0.40749 -0.06007 0.43108 -0.06233 0.45328 C -0.06406 0.47039 -0.06823 0.48658 -0.07014 0.50346 C -0.07153 0.51549 -0.07101 0.52821 -0.07396 0.53977 C -0.07465 0.54602 -0.07569 0.55434 -0.07656 0.56059 C -0.07743 0.56567 -0.07917 0.57608 -0.07917 0.57608 C -0.07865 0.60198 -0.07778 0.65402 -0.07778 0.65402 " pathEditMode="relative" ptsTypes="fffffffffffffA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53 -0.00578 C 0.02223 0.01804 0.02257 0.03746 0.02552 0.0599 C 0.02743 0.09389 0.02986 0.12835 0.03455 0.16189 C 0.03629 0.2019 0.03993 0.24329 0.03455 0.28307 C 0.03212 0.32932 0.03299 0.37558 0.02934 0.4216 C 0.02986 0.45375 0.02726 0.48659 0.03195 0.51827 C 0.03264 0.52336 0.03785 0.53561 0.03855 0.53746 C 0.0441 0.55273 0.04757 0.56869 0.05539 0.58233 C 0.05834 0.59505 0.0665 0.60823 0.07101 0.62049 C 0.079 0.64177 0.09046 0.67322 0.10348 0.68964 C 0.10608 0.70028 0.10365 0.69357 0.11511 0.70513 C 0.12344 0.71346 0.1323 0.72502 0.14236 0.72942 C 0.14775 0.73659 0.15209 0.73844 0.15921 0.74144 C 0.16493 0.7463 0.17188 0.74514 0.17743 0.75023 C 0.19775 0.76873 0.2224 0.77937 0.24618 0.78654 C 0.26441 0.79186 0.2823 0.79995 0.30087 0.80388 C 0.31493 0.80689 0.32934 0.80689 0.34358 0.80897 C 0.37032 0.81845 0.39931 0.81799 0.42674 0.81938 C 0.46927 0.82701 0.54132 0.81684 0.58264 0.81591 C 0.60191 0.8136 0.62136 0.8092 0.6408 0.80735 C 0.65122 0.80458 0.66059 0.8018 0.67101 0.80042 C 0.67986 0.79625 0.68924 0.79556 0.69827 0.79163 C 0.7125 0.78538 0.725 0.7722 0.73976 0.76758 C 0.74098 0.76573 0.74219 0.76388 0.74358 0.76226 C 0.74601 0.75971 0.75139 0.75532 0.75139 0.75555 C 0.75226 0.7537 0.75296 0.75162 0.754 0.75023 C 0.75521 0.74884 0.75695 0.74838 0.75799 0.74676 C 0.75886 0.74537 0.75851 0.74306 0.75921 0.74144 C 0.76077 0.73774 0.76268 0.73474 0.76441 0.73127 C 0.76667 0.72664 0.76702 0.72086 0.76841 0.71554 C 0.76875 0.71392 0.76962 0.71045 0.76962 0.71068 C 0.77136 0.69519 0.7724 0.67877 0.7658 0.66536 C 0.76476 0.66027 0.7658 0.65402 0.7632 0.64986 C 0.76111 0.64662 0.75712 0.64755 0.754 0.64639 C 0.74618 0.6487 0.75052 0.64801 0.74098 0.64801 " pathEditMode="relative" rAng="0" ptsTypes="ffffffffffffffffffffffffffffffffffA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" y="4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TextBox"/>
          <p:cNvSpPr txBox="1"/>
          <p:nvPr/>
        </p:nvSpPr>
        <p:spPr>
          <a:xfrm>
            <a:off x="6804248" y="0"/>
            <a:ext cx="2160240" cy="707886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b="1" dirty="0" smtClean="0">
                <a:latin typeface="Arial" pitchFamily="34" charset="0"/>
                <a:cs typeface="Arial" pitchFamily="34" charset="0"/>
              </a:rPr>
              <a:t>L6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,   </a:t>
            </a:r>
            <a:r>
              <a:rPr lang="de-DE" sz="2000" b="1" dirty="0" smtClean="0">
                <a:latin typeface="Arial" pitchFamily="34" charset="0"/>
                <a:cs typeface="Arial" pitchFamily="34" charset="0"/>
              </a:rPr>
              <a:t>AB</a:t>
            </a:r>
            <a:r>
              <a:rPr lang="de-DE" sz="200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de-DE" sz="2000" b="1" dirty="0" smtClean="0">
                <a:latin typeface="Arial" pitchFamily="34" charset="0"/>
                <a:cs typeface="Arial" pitchFamily="34" charset="0"/>
              </a:rPr>
              <a:t>S.69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,</a:t>
            </a:r>
            <a:endParaRPr lang="de-DE" sz="2000" b="1" dirty="0" smtClean="0"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b="1" dirty="0" smtClean="0">
                <a:latin typeface="Arial" pitchFamily="34" charset="0"/>
                <a:cs typeface="Arial" pitchFamily="34" charset="0"/>
              </a:rPr>
              <a:t>Ü10</a:t>
            </a:r>
            <a:endParaRPr lang="el-GR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0" y="764704"/>
            <a:ext cx="9143999" cy="5832366"/>
          </a:xfrm>
          <a:prstGeom prst="rect">
            <a:avLst/>
          </a:prstGeom>
          <a:solidFill>
            <a:schemeClr val="bg2"/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>
                <a:latin typeface="+mn-lt"/>
              </a:rPr>
              <a:t>10. </a:t>
            </a:r>
            <a:r>
              <a:rPr lang="de-DE" sz="1600" dirty="0">
                <a:latin typeface="+mn-lt"/>
              </a:rPr>
              <a:t>Carmen ist wieder zu Hause. Maria-Christine fragt sie ü</a:t>
            </a:r>
            <a:r>
              <a:rPr lang="de-DE" sz="1600" dirty="0" smtClean="0">
                <a:latin typeface="+mn-lt"/>
              </a:rPr>
              <a:t>ber </a:t>
            </a:r>
            <a:r>
              <a:rPr lang="de-DE" sz="1600" dirty="0">
                <a:latin typeface="+mn-lt"/>
              </a:rPr>
              <a:t>die Schule. </a:t>
            </a:r>
            <a:r>
              <a:rPr lang="en-US" sz="1600" dirty="0" err="1" smtClean="0">
                <a:latin typeface="+mn-lt"/>
              </a:rPr>
              <a:t>Ergänze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>
                <a:latin typeface="+mn-lt"/>
              </a:rPr>
              <a:t>die </a:t>
            </a:r>
            <a:r>
              <a:rPr lang="en-US" sz="1600" dirty="0" err="1">
                <a:latin typeface="+mn-lt"/>
              </a:rPr>
              <a:t>Possessivpronomen</a:t>
            </a:r>
            <a:r>
              <a:rPr lang="en-US" sz="1600" dirty="0" smtClean="0">
                <a:latin typeface="+mn-lt"/>
              </a:rPr>
              <a:t>.</a:t>
            </a:r>
          </a:p>
          <a:p>
            <a:endParaRPr lang="en-US" sz="400" dirty="0">
              <a:latin typeface="+mn-lt"/>
            </a:endParaRPr>
          </a:p>
          <a:p>
            <a:r>
              <a:rPr lang="de-DE" dirty="0">
                <a:solidFill>
                  <a:srgbClr val="FF0000"/>
                </a:solidFill>
                <a:latin typeface="Comic Sans MS" pitchFamily="66" charset="0"/>
              </a:rPr>
              <a:t>Carmen: </a:t>
            </a:r>
            <a:r>
              <a:rPr lang="de-DE" dirty="0">
                <a:latin typeface="Comic Sans MS" pitchFamily="66" charset="0"/>
              </a:rPr>
              <a:t>Andreas hat mir heute Nachmittag _______ Schule gezeigt</a:t>
            </a:r>
            <a:r>
              <a:rPr lang="de-DE" dirty="0" smtClean="0">
                <a:latin typeface="Comic Sans MS" pitchFamily="66" charset="0"/>
              </a:rPr>
              <a:t>.</a:t>
            </a:r>
          </a:p>
          <a:p>
            <a:endParaRPr lang="de-DE" sz="800" dirty="0">
              <a:latin typeface="Comic Sans MS" pitchFamily="66" charset="0"/>
            </a:endParaRPr>
          </a:p>
          <a:p>
            <a:r>
              <a:rPr lang="de-DE" dirty="0">
                <a:solidFill>
                  <a:srgbClr val="00B050"/>
                </a:solidFill>
                <a:latin typeface="Comic Sans MS" pitchFamily="66" charset="0"/>
              </a:rPr>
              <a:t>Maria-Christine: </a:t>
            </a:r>
            <a:r>
              <a:rPr lang="de-DE" dirty="0">
                <a:latin typeface="Comic Sans MS" pitchFamily="66" charset="0"/>
              </a:rPr>
              <a:t>Und wie findest du </a:t>
            </a:r>
            <a:r>
              <a:rPr lang="de-DE" dirty="0" smtClean="0">
                <a:latin typeface="Comic Sans MS" pitchFamily="66" charset="0"/>
              </a:rPr>
              <a:t>_________ Gymnasium?</a:t>
            </a:r>
          </a:p>
          <a:p>
            <a:endParaRPr lang="de-DE" sz="800" dirty="0">
              <a:latin typeface="Comic Sans MS" pitchFamily="66" charset="0"/>
            </a:endParaRPr>
          </a:p>
          <a:p>
            <a:r>
              <a:rPr lang="de-DE" dirty="0">
                <a:solidFill>
                  <a:srgbClr val="FF0000"/>
                </a:solidFill>
                <a:latin typeface="Comic Sans MS" pitchFamily="66" charset="0"/>
              </a:rPr>
              <a:t>Carmen: </a:t>
            </a:r>
            <a:r>
              <a:rPr lang="de-DE" dirty="0">
                <a:latin typeface="Comic Sans MS" pitchFamily="66" charset="0"/>
              </a:rPr>
              <a:t>Ich bin begeistert! Es ist viel </a:t>
            </a:r>
            <a:r>
              <a:rPr lang="de-DE" dirty="0" smtClean="0">
                <a:latin typeface="Comic Sans MS" pitchFamily="66" charset="0"/>
              </a:rPr>
              <a:t>schöner </a:t>
            </a:r>
            <a:r>
              <a:rPr lang="de-DE" dirty="0">
                <a:latin typeface="Comic Sans MS" pitchFamily="66" charset="0"/>
              </a:rPr>
              <a:t>als _________ Schule in Barcelona! </a:t>
            </a:r>
            <a:r>
              <a:rPr lang="de-DE" dirty="0" smtClean="0">
                <a:latin typeface="Comic Sans MS" pitchFamily="66" charset="0"/>
              </a:rPr>
              <a:t>Der Computerraum </a:t>
            </a:r>
            <a:r>
              <a:rPr lang="de-DE" dirty="0">
                <a:latin typeface="Comic Sans MS" pitchFamily="66" charset="0"/>
              </a:rPr>
              <a:t>ist toll, lest ihr dort auch </a:t>
            </a:r>
            <a:r>
              <a:rPr lang="de-DE" dirty="0" smtClean="0">
                <a:latin typeface="Comic Sans MS" pitchFamily="66" charset="0"/>
              </a:rPr>
              <a:t>_______ </a:t>
            </a:r>
            <a:r>
              <a:rPr lang="de-DE" dirty="0">
                <a:latin typeface="Comic Sans MS" pitchFamily="66" charset="0"/>
              </a:rPr>
              <a:t>E-Mails</a:t>
            </a:r>
            <a:r>
              <a:rPr lang="de-DE" dirty="0" smtClean="0">
                <a:latin typeface="Comic Sans MS" pitchFamily="66" charset="0"/>
              </a:rPr>
              <a:t>?</a:t>
            </a:r>
          </a:p>
          <a:p>
            <a:endParaRPr lang="de-DE" sz="800" dirty="0">
              <a:latin typeface="Comic Sans MS" pitchFamily="66" charset="0"/>
            </a:endParaRPr>
          </a:p>
          <a:p>
            <a:r>
              <a:rPr lang="de-DE" dirty="0">
                <a:solidFill>
                  <a:srgbClr val="00B050"/>
                </a:solidFill>
                <a:latin typeface="Comic Sans MS" pitchFamily="66" charset="0"/>
              </a:rPr>
              <a:t>Maria-Christine: </a:t>
            </a:r>
            <a:r>
              <a:rPr lang="de-DE" dirty="0">
                <a:latin typeface="Comic Sans MS" pitchFamily="66" charset="0"/>
              </a:rPr>
              <a:t>Ja, manchmal. Aber ich schreibe _______ E-Mails lieber zu Hause. Und wie </a:t>
            </a:r>
            <a:r>
              <a:rPr lang="de-DE" dirty="0" smtClean="0">
                <a:latin typeface="Comic Sans MS" pitchFamily="66" charset="0"/>
              </a:rPr>
              <a:t>findest </a:t>
            </a:r>
            <a:r>
              <a:rPr lang="en-US" dirty="0" smtClean="0">
                <a:latin typeface="Comic Sans MS" pitchFamily="66" charset="0"/>
              </a:rPr>
              <a:t>du </a:t>
            </a:r>
            <a:r>
              <a:rPr lang="en-US" dirty="0">
                <a:latin typeface="Comic Sans MS" pitchFamily="66" charset="0"/>
              </a:rPr>
              <a:t>_________ </a:t>
            </a:r>
            <a:r>
              <a:rPr lang="en-US" dirty="0" err="1">
                <a:latin typeface="Comic Sans MS" pitchFamily="66" charset="0"/>
              </a:rPr>
              <a:t>Chemieraum</a:t>
            </a:r>
            <a:r>
              <a:rPr lang="en-US" dirty="0" smtClean="0">
                <a:latin typeface="Comic Sans MS" pitchFamily="66" charset="0"/>
              </a:rPr>
              <a:t>?</a:t>
            </a:r>
          </a:p>
          <a:p>
            <a:endParaRPr lang="en-US" sz="800" dirty="0">
              <a:latin typeface="Comic Sans MS" pitchFamily="66" charset="0"/>
            </a:endParaRPr>
          </a:p>
          <a:p>
            <a:r>
              <a:rPr lang="de-DE" dirty="0" smtClean="0">
                <a:solidFill>
                  <a:srgbClr val="FF0000"/>
                </a:solidFill>
                <a:latin typeface="Comic Sans MS" pitchFamily="66" charset="0"/>
              </a:rPr>
              <a:t>Carmen: </a:t>
            </a:r>
            <a:r>
              <a:rPr lang="de-DE" dirty="0" smtClean="0">
                <a:latin typeface="Comic Sans MS" pitchFamily="66" charset="0"/>
              </a:rPr>
              <a:t>________ Chemieraum ist ja sehr groß! Macht ihr dort auch Experimente?</a:t>
            </a:r>
          </a:p>
          <a:p>
            <a:endParaRPr lang="de-DE" sz="800" dirty="0" smtClean="0">
              <a:latin typeface="Comic Sans MS" pitchFamily="66" charset="0"/>
            </a:endParaRPr>
          </a:p>
          <a:p>
            <a:r>
              <a:rPr lang="de-DE" dirty="0" smtClean="0">
                <a:solidFill>
                  <a:srgbClr val="00B050"/>
                </a:solidFill>
                <a:latin typeface="Comic Sans MS" pitchFamily="66" charset="0"/>
              </a:rPr>
              <a:t>Maria-Christine</a:t>
            </a:r>
            <a:r>
              <a:rPr lang="de-DE" dirty="0">
                <a:solidFill>
                  <a:srgbClr val="00B050"/>
                </a:solidFill>
                <a:latin typeface="Comic Sans MS" pitchFamily="66" charset="0"/>
              </a:rPr>
              <a:t>: </a:t>
            </a:r>
            <a:r>
              <a:rPr lang="de-DE" dirty="0">
                <a:latin typeface="Comic Sans MS" pitchFamily="66" charset="0"/>
              </a:rPr>
              <a:t>Ja, </a:t>
            </a:r>
            <a:r>
              <a:rPr lang="de-DE" dirty="0" smtClean="0">
                <a:latin typeface="Comic Sans MS" pitchFamily="66" charset="0"/>
              </a:rPr>
              <a:t>natürlich</a:t>
            </a:r>
            <a:r>
              <a:rPr lang="de-DE" dirty="0">
                <a:latin typeface="Comic Sans MS" pitchFamily="66" charset="0"/>
              </a:rPr>
              <a:t>. _______ Experimente sind immer sehr aufregend! Und </a:t>
            </a:r>
            <a:r>
              <a:rPr lang="de-DE" dirty="0" smtClean="0">
                <a:latin typeface="Comic Sans MS" pitchFamily="66" charset="0"/>
              </a:rPr>
              <a:t>_______Turnhalle</a:t>
            </a:r>
            <a:r>
              <a:rPr lang="de-DE" dirty="0">
                <a:latin typeface="Comic Sans MS" pitchFamily="66" charset="0"/>
              </a:rPr>
              <a:t>, wie findest du die</a:t>
            </a:r>
            <a:r>
              <a:rPr lang="de-DE" dirty="0" smtClean="0">
                <a:latin typeface="Comic Sans MS" pitchFamily="66" charset="0"/>
              </a:rPr>
              <a:t>?</a:t>
            </a:r>
          </a:p>
          <a:p>
            <a:endParaRPr lang="de-DE" sz="800" dirty="0">
              <a:latin typeface="Comic Sans MS" pitchFamily="66" charset="0"/>
            </a:endParaRPr>
          </a:p>
          <a:p>
            <a:r>
              <a:rPr lang="de-DE" dirty="0">
                <a:solidFill>
                  <a:srgbClr val="FF0000"/>
                </a:solidFill>
                <a:latin typeface="Comic Sans MS" pitchFamily="66" charset="0"/>
              </a:rPr>
              <a:t>Carmen: </a:t>
            </a:r>
            <a:r>
              <a:rPr lang="de-DE" dirty="0">
                <a:latin typeface="Comic Sans MS" pitchFamily="66" charset="0"/>
              </a:rPr>
              <a:t>Naja, ein bisschen klein. Aber _________ Sportplatz ist klasse! Und </a:t>
            </a:r>
            <a:r>
              <a:rPr lang="de-DE" dirty="0" smtClean="0">
                <a:latin typeface="Comic Sans MS" pitchFamily="66" charset="0"/>
              </a:rPr>
              <a:t>__________ Klassenräume </a:t>
            </a:r>
            <a:r>
              <a:rPr lang="de-DE" dirty="0">
                <a:latin typeface="Comic Sans MS" pitchFamily="66" charset="0"/>
              </a:rPr>
              <a:t>mag ich auch. Ist ________ Klassenraum auch im ersten </a:t>
            </a:r>
            <a:r>
              <a:rPr lang="de-DE" dirty="0" smtClean="0">
                <a:latin typeface="Comic Sans MS" pitchFamily="66" charset="0"/>
              </a:rPr>
              <a:t>Stock, </a:t>
            </a:r>
            <a:r>
              <a:rPr lang="en-US" dirty="0" smtClean="0">
                <a:latin typeface="Comic Sans MS" pitchFamily="66" charset="0"/>
              </a:rPr>
              <a:t>Maria-Christine?</a:t>
            </a:r>
          </a:p>
          <a:p>
            <a:endParaRPr lang="en-US" sz="800" dirty="0">
              <a:latin typeface="Comic Sans MS" pitchFamily="66" charset="0"/>
            </a:endParaRPr>
          </a:p>
          <a:p>
            <a:r>
              <a:rPr lang="de-DE" dirty="0">
                <a:solidFill>
                  <a:srgbClr val="00B050"/>
                </a:solidFill>
                <a:latin typeface="Comic Sans MS" pitchFamily="66" charset="0"/>
              </a:rPr>
              <a:t>Maria-Christine: </a:t>
            </a:r>
            <a:r>
              <a:rPr lang="de-DE" dirty="0">
                <a:latin typeface="Comic Sans MS" pitchFamily="66" charset="0"/>
              </a:rPr>
              <a:t>Nein, ________ Klassenraum ist im zweiten Stock, den siehst du am Montag. </a:t>
            </a:r>
            <a:r>
              <a:rPr lang="de-DE" dirty="0" smtClean="0">
                <a:latin typeface="Comic Sans MS" pitchFamily="66" charset="0"/>
              </a:rPr>
              <a:t>Hast du </a:t>
            </a:r>
            <a:r>
              <a:rPr lang="de-DE" dirty="0">
                <a:latin typeface="Comic Sans MS" pitchFamily="66" charset="0"/>
              </a:rPr>
              <a:t>jetzt eigentlich alle Schulsachen </a:t>
            </a:r>
            <a:r>
              <a:rPr lang="de-DE" dirty="0" smtClean="0">
                <a:latin typeface="Comic Sans MS" pitchFamily="66" charset="0"/>
              </a:rPr>
              <a:t>für </a:t>
            </a:r>
            <a:r>
              <a:rPr lang="de-DE" dirty="0">
                <a:latin typeface="Comic Sans MS" pitchFamily="66" charset="0"/>
              </a:rPr>
              <a:t>_______ ersten Schultag zusammen</a:t>
            </a:r>
            <a:r>
              <a:rPr lang="de-DE" dirty="0" smtClean="0">
                <a:latin typeface="Comic Sans MS" pitchFamily="66" charset="0"/>
              </a:rPr>
              <a:t>?</a:t>
            </a:r>
          </a:p>
          <a:p>
            <a:endParaRPr lang="de-DE" sz="700" dirty="0">
              <a:latin typeface="Comic Sans MS" pitchFamily="66" charset="0"/>
            </a:endParaRPr>
          </a:p>
          <a:p>
            <a:r>
              <a:rPr lang="de-DE" dirty="0">
                <a:solidFill>
                  <a:srgbClr val="FF0000"/>
                </a:solidFill>
                <a:latin typeface="Comic Sans MS" pitchFamily="66" charset="0"/>
              </a:rPr>
              <a:t>Carmen: </a:t>
            </a:r>
            <a:r>
              <a:rPr lang="de-DE" dirty="0">
                <a:latin typeface="Comic Sans MS" pitchFamily="66" charset="0"/>
              </a:rPr>
              <a:t>Ja, ________ Schultasche ist fertig. Es kann losgehen!</a:t>
            </a:r>
            <a:endParaRPr lang="el-GR" dirty="0">
              <a:latin typeface="Comic Sans MS" pitchFamily="66" charset="0"/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4716016" y="1124744"/>
            <a:ext cx="12442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 smtClean="0">
                <a:solidFill>
                  <a:srgbClr val="FF0000"/>
                </a:solidFill>
                <a:latin typeface="Comic Sans MS" pitchFamily="66" charset="0"/>
              </a:rPr>
              <a:t>deine/eure</a:t>
            </a:r>
            <a:endParaRPr lang="el-GR" sz="1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3923928" y="1484784"/>
            <a:ext cx="1383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00B050"/>
                </a:solidFill>
                <a:latin typeface="Comic Sans MS" pitchFamily="66" charset="0"/>
              </a:rPr>
              <a:t>mein/unser</a:t>
            </a:r>
            <a:endParaRPr lang="el-GR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5580112" y="1844824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  <a:latin typeface="Comic Sans MS" pitchFamily="66" charset="0"/>
              </a:rPr>
              <a:t>meine</a:t>
            </a:r>
            <a:endParaRPr lang="el-GR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5004048" y="2132856"/>
            <a:ext cx="668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FFC000"/>
                </a:solidFill>
                <a:latin typeface="Comic Sans MS" pitchFamily="66" charset="0"/>
              </a:rPr>
              <a:t>eure</a:t>
            </a:r>
            <a:endParaRPr lang="el-GR" b="1" dirty="0">
              <a:solidFill>
                <a:srgbClr val="FFC000"/>
              </a:solidFill>
              <a:latin typeface="Comic Sans MS" pitchFamily="66" charset="0"/>
            </a:endParaRPr>
          </a:p>
        </p:txBody>
      </p:sp>
      <p:sp>
        <p:nvSpPr>
          <p:cNvPr id="9" name="8 - TextBox"/>
          <p:cNvSpPr txBox="1"/>
          <p:nvPr/>
        </p:nvSpPr>
        <p:spPr>
          <a:xfrm>
            <a:off x="5436096" y="2564904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FFC000"/>
                </a:solidFill>
                <a:latin typeface="Comic Sans MS" pitchFamily="66" charset="0"/>
              </a:rPr>
              <a:t>meine</a:t>
            </a:r>
            <a:endParaRPr lang="el-GR" b="1" dirty="0">
              <a:solidFill>
                <a:srgbClr val="FFC000"/>
              </a:solidFill>
              <a:latin typeface="Comic Sans MS" pitchFamily="66" charset="0"/>
            </a:endParaRPr>
          </a:p>
        </p:txBody>
      </p:sp>
      <p:sp>
        <p:nvSpPr>
          <p:cNvPr id="10" name="9 - TextBox"/>
          <p:cNvSpPr txBox="1"/>
          <p:nvPr/>
        </p:nvSpPr>
        <p:spPr>
          <a:xfrm>
            <a:off x="3059832" y="2780928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00B0F0"/>
                </a:solidFill>
                <a:latin typeface="Comic Sans MS" pitchFamily="66" charset="0"/>
              </a:rPr>
              <a:t>unseren</a:t>
            </a:r>
            <a:endParaRPr lang="el-GR" b="1" dirty="0">
              <a:solidFill>
                <a:srgbClr val="00B0F0"/>
              </a:solidFill>
              <a:latin typeface="Comic Sans MS" pitchFamily="66" charset="0"/>
            </a:endParaRPr>
          </a:p>
        </p:txBody>
      </p:sp>
      <p:sp>
        <p:nvSpPr>
          <p:cNvPr id="11" name="10 - TextBox"/>
          <p:cNvSpPr txBox="1"/>
          <p:nvPr/>
        </p:nvSpPr>
        <p:spPr>
          <a:xfrm>
            <a:off x="1187624" y="3140968"/>
            <a:ext cx="686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00B0F0"/>
                </a:solidFill>
                <a:latin typeface="Comic Sans MS" pitchFamily="66" charset="0"/>
              </a:rPr>
              <a:t>Euer</a:t>
            </a:r>
            <a:endParaRPr lang="el-GR" b="1" dirty="0">
              <a:solidFill>
                <a:srgbClr val="00B0F0"/>
              </a:solidFill>
              <a:latin typeface="Comic Sans MS" pitchFamily="66" charset="0"/>
            </a:endParaRPr>
          </a:p>
        </p:txBody>
      </p:sp>
      <p:sp>
        <p:nvSpPr>
          <p:cNvPr id="12" name="11 - TextBox"/>
          <p:cNvSpPr txBox="1"/>
          <p:nvPr/>
        </p:nvSpPr>
        <p:spPr>
          <a:xfrm>
            <a:off x="3347864" y="3573016"/>
            <a:ext cx="950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FFC000"/>
                </a:solidFill>
                <a:latin typeface="Comic Sans MS" pitchFamily="66" charset="0"/>
              </a:rPr>
              <a:t>Unsere</a:t>
            </a:r>
            <a:endParaRPr lang="el-GR" b="1" dirty="0">
              <a:solidFill>
                <a:srgbClr val="FFC000"/>
              </a:solidFill>
              <a:latin typeface="Comic Sans MS" pitchFamily="66" charset="0"/>
            </a:endParaRPr>
          </a:p>
        </p:txBody>
      </p:sp>
      <p:sp>
        <p:nvSpPr>
          <p:cNvPr id="13" name="12 - TextBox"/>
          <p:cNvSpPr txBox="1"/>
          <p:nvPr/>
        </p:nvSpPr>
        <p:spPr>
          <a:xfrm>
            <a:off x="539552" y="3861048"/>
            <a:ext cx="901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  <a:latin typeface="Comic Sans MS" pitchFamily="66" charset="0"/>
              </a:rPr>
              <a:t>unsere</a:t>
            </a:r>
            <a:endParaRPr lang="el-GR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4" name="13 - TextBox"/>
          <p:cNvSpPr txBox="1"/>
          <p:nvPr/>
        </p:nvSpPr>
        <p:spPr>
          <a:xfrm>
            <a:off x="4427984" y="4221088"/>
            <a:ext cx="668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00B0F0"/>
                </a:solidFill>
                <a:latin typeface="Comic Sans MS" pitchFamily="66" charset="0"/>
              </a:rPr>
              <a:t>euer</a:t>
            </a:r>
            <a:endParaRPr lang="el-GR" b="1" dirty="0">
              <a:solidFill>
                <a:srgbClr val="00B0F0"/>
              </a:solidFill>
              <a:latin typeface="Comic Sans MS" pitchFamily="66" charset="0"/>
            </a:endParaRPr>
          </a:p>
        </p:txBody>
      </p:sp>
      <p:sp>
        <p:nvSpPr>
          <p:cNvPr id="15" name="14 - TextBox"/>
          <p:cNvSpPr txBox="1"/>
          <p:nvPr/>
        </p:nvSpPr>
        <p:spPr>
          <a:xfrm>
            <a:off x="395536" y="4509120"/>
            <a:ext cx="668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FFC000"/>
                </a:solidFill>
                <a:latin typeface="Comic Sans MS" pitchFamily="66" charset="0"/>
              </a:rPr>
              <a:t>eure</a:t>
            </a:r>
            <a:endParaRPr lang="el-GR" b="1" dirty="0">
              <a:solidFill>
                <a:srgbClr val="FFC000"/>
              </a:solidFill>
              <a:latin typeface="Comic Sans MS" pitchFamily="66" charset="0"/>
            </a:endParaRPr>
          </a:p>
        </p:txBody>
      </p:sp>
      <p:sp>
        <p:nvSpPr>
          <p:cNvPr id="16" name="15 - TextBox"/>
          <p:cNvSpPr txBox="1"/>
          <p:nvPr/>
        </p:nvSpPr>
        <p:spPr>
          <a:xfrm>
            <a:off x="4932040" y="4509120"/>
            <a:ext cx="1234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00B0F0"/>
                </a:solidFill>
                <a:latin typeface="Comic Sans MS" pitchFamily="66" charset="0"/>
              </a:rPr>
              <a:t>dein/euer</a:t>
            </a:r>
            <a:endParaRPr lang="el-GR" b="1" dirty="0">
              <a:solidFill>
                <a:srgbClr val="00B0F0"/>
              </a:solidFill>
              <a:latin typeface="Comic Sans MS" pitchFamily="66" charset="0"/>
            </a:endParaRPr>
          </a:p>
        </p:txBody>
      </p:sp>
      <p:sp>
        <p:nvSpPr>
          <p:cNvPr id="17" name="16 - TextBox"/>
          <p:cNvSpPr txBox="1"/>
          <p:nvPr/>
        </p:nvSpPr>
        <p:spPr>
          <a:xfrm>
            <a:off x="2411760" y="5157192"/>
            <a:ext cx="1383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00B0F0"/>
                </a:solidFill>
                <a:latin typeface="Comic Sans MS" pitchFamily="66" charset="0"/>
              </a:rPr>
              <a:t>mein/unser</a:t>
            </a:r>
            <a:endParaRPr lang="el-GR" b="1" dirty="0">
              <a:solidFill>
                <a:srgbClr val="00B0F0"/>
              </a:solidFill>
              <a:latin typeface="Comic Sans MS" pitchFamily="66" charset="0"/>
            </a:endParaRPr>
          </a:p>
        </p:txBody>
      </p:sp>
      <p:sp>
        <p:nvSpPr>
          <p:cNvPr id="18" name="17 - TextBox"/>
          <p:cNvSpPr txBox="1"/>
          <p:nvPr/>
        </p:nvSpPr>
        <p:spPr>
          <a:xfrm>
            <a:off x="6228184" y="551723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00B0F0"/>
                </a:solidFill>
                <a:latin typeface="Comic Sans MS" pitchFamily="66" charset="0"/>
              </a:rPr>
              <a:t>deinen</a:t>
            </a:r>
            <a:endParaRPr lang="el-GR" b="1" dirty="0">
              <a:solidFill>
                <a:srgbClr val="00B0F0"/>
              </a:solidFill>
              <a:latin typeface="Comic Sans MS" pitchFamily="66" charset="0"/>
            </a:endParaRPr>
          </a:p>
        </p:txBody>
      </p:sp>
      <p:sp>
        <p:nvSpPr>
          <p:cNvPr id="19" name="18 - TextBox"/>
          <p:cNvSpPr txBox="1"/>
          <p:nvPr/>
        </p:nvSpPr>
        <p:spPr>
          <a:xfrm>
            <a:off x="1547664" y="6093296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  <a:latin typeface="Comic Sans MS" pitchFamily="66" charset="0"/>
              </a:rPr>
              <a:t>meine</a:t>
            </a:r>
            <a:endParaRPr lang="el-GR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71438" y="142875"/>
            <a:ext cx="3598862" cy="369888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chemeClr val="bg1"/>
                </a:solidFill>
                <a:cs typeface="Arial" pitchFamily="34" charset="0"/>
              </a:rPr>
              <a:t>Ποια λέξη ταιριάζει στην εικόνα</a:t>
            </a:r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7075" y="785813"/>
            <a:ext cx="7631113" cy="359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- TextBox"/>
          <p:cNvSpPr txBox="1">
            <a:spLocks noChangeArrowheads="1"/>
          </p:cNvSpPr>
          <p:nvPr/>
        </p:nvSpPr>
        <p:spPr bwMode="auto">
          <a:xfrm>
            <a:off x="3571875" y="4572000"/>
            <a:ext cx="1641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>
                <a:latin typeface="Comic Sans MS" pitchFamily="66" charset="0"/>
              </a:rPr>
              <a:t>frühstücken</a:t>
            </a:r>
            <a:endParaRPr lang="el-GR" sz="2000">
              <a:latin typeface="Comic Sans MS" pitchFamily="66" charset="0"/>
            </a:endParaRPr>
          </a:p>
        </p:txBody>
      </p:sp>
      <p:sp>
        <p:nvSpPr>
          <p:cNvPr id="5" name="4 - TextBox"/>
          <p:cNvSpPr txBox="1">
            <a:spLocks noChangeArrowheads="1"/>
          </p:cNvSpPr>
          <p:nvPr/>
        </p:nvSpPr>
        <p:spPr bwMode="auto">
          <a:xfrm>
            <a:off x="5643563" y="4857750"/>
            <a:ext cx="2403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 b="1" dirty="0">
                <a:solidFill>
                  <a:srgbClr val="00B0F0"/>
                </a:solidFill>
                <a:latin typeface="Comic Sans MS" pitchFamily="66" charset="0"/>
              </a:rPr>
              <a:t>der Hausschlüssel</a:t>
            </a:r>
            <a:endParaRPr lang="el-GR" sz="2000" b="1" dirty="0">
              <a:solidFill>
                <a:srgbClr val="00B0F0"/>
              </a:solidFill>
              <a:latin typeface="Comic Sans MS" pitchFamily="66" charset="0"/>
            </a:endParaRPr>
          </a:p>
        </p:txBody>
      </p:sp>
      <p:sp>
        <p:nvSpPr>
          <p:cNvPr id="6" name="5 - TextBox"/>
          <p:cNvSpPr txBox="1">
            <a:spLocks noChangeArrowheads="1"/>
          </p:cNvSpPr>
          <p:nvPr/>
        </p:nvSpPr>
        <p:spPr bwMode="auto">
          <a:xfrm>
            <a:off x="857250" y="5214938"/>
            <a:ext cx="10461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>
                <a:latin typeface="Comic Sans MS" pitchFamily="66" charset="0"/>
              </a:rPr>
              <a:t>wecken</a:t>
            </a:r>
            <a:endParaRPr lang="el-GR" sz="2000">
              <a:latin typeface="Comic Sans MS" pitchFamily="66" charset="0"/>
            </a:endParaRPr>
          </a:p>
        </p:txBody>
      </p:sp>
      <p:sp>
        <p:nvSpPr>
          <p:cNvPr id="7" name="6 - TextBox"/>
          <p:cNvSpPr txBox="1">
            <a:spLocks noChangeArrowheads="1"/>
          </p:cNvSpPr>
          <p:nvPr/>
        </p:nvSpPr>
        <p:spPr bwMode="auto">
          <a:xfrm>
            <a:off x="5072063" y="5500688"/>
            <a:ext cx="18630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 b="1" dirty="0">
                <a:solidFill>
                  <a:srgbClr val="00B0F0"/>
                </a:solidFill>
                <a:latin typeface="Comic Sans MS" pitchFamily="66" charset="0"/>
              </a:rPr>
              <a:t>der Tierarzt </a:t>
            </a:r>
            <a:endParaRPr lang="el-GR" sz="2000" b="1" dirty="0">
              <a:solidFill>
                <a:srgbClr val="00B0F0"/>
              </a:solidFill>
              <a:latin typeface="Comic Sans MS" pitchFamily="66" charset="0"/>
            </a:endParaRPr>
          </a:p>
        </p:txBody>
      </p:sp>
      <p:sp>
        <p:nvSpPr>
          <p:cNvPr id="8" name="7 - TextBox"/>
          <p:cNvSpPr txBox="1">
            <a:spLocks noChangeArrowheads="1"/>
          </p:cNvSpPr>
          <p:nvPr/>
        </p:nvSpPr>
        <p:spPr bwMode="auto">
          <a:xfrm>
            <a:off x="2786063" y="5429250"/>
            <a:ext cx="13276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 b="1" dirty="0">
                <a:solidFill>
                  <a:srgbClr val="00B0F0"/>
                </a:solidFill>
                <a:latin typeface="Comic Sans MS" pitchFamily="66" charset="0"/>
              </a:rPr>
              <a:t>der Hund</a:t>
            </a:r>
            <a:endParaRPr lang="el-GR" sz="2000" b="1" dirty="0">
              <a:solidFill>
                <a:srgbClr val="00B0F0"/>
              </a:solidFill>
              <a:latin typeface="Comic Sans MS" pitchFamily="66" charset="0"/>
            </a:endParaRPr>
          </a:p>
        </p:txBody>
      </p:sp>
      <p:sp>
        <p:nvSpPr>
          <p:cNvPr id="9" name="8 - TextBox"/>
          <p:cNvSpPr txBox="1">
            <a:spLocks noChangeArrowheads="1"/>
          </p:cNvSpPr>
          <p:nvPr/>
        </p:nvSpPr>
        <p:spPr bwMode="auto">
          <a:xfrm>
            <a:off x="500063" y="4429125"/>
            <a:ext cx="14652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 b="1" dirty="0">
                <a:solidFill>
                  <a:srgbClr val="00B050"/>
                </a:solidFill>
                <a:latin typeface="Comic Sans MS" pitchFamily="66" charset="0"/>
              </a:rPr>
              <a:t>auf</a:t>
            </a:r>
            <a:r>
              <a:rPr lang="de-DE" sz="2000" dirty="0">
                <a:latin typeface="Comic Sans MS" pitchFamily="66" charset="0"/>
              </a:rPr>
              <a:t>stehen </a:t>
            </a:r>
            <a:endParaRPr lang="el-GR" sz="2000" dirty="0">
              <a:latin typeface="Comic Sans MS" pitchFamily="66" charset="0"/>
            </a:endParaRPr>
          </a:p>
        </p:txBody>
      </p:sp>
      <p:sp>
        <p:nvSpPr>
          <p:cNvPr id="10" name="9 - TextBox"/>
          <p:cNvSpPr txBox="1"/>
          <p:nvPr/>
        </p:nvSpPr>
        <p:spPr>
          <a:xfrm>
            <a:off x="688100" y="785794"/>
            <a:ext cx="383438" cy="400110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dirty="0">
                <a:latin typeface="Arial Black" pitchFamily="34" charset="0"/>
              </a:rPr>
              <a:t>A</a:t>
            </a:r>
            <a:endParaRPr lang="el-GR" sz="2000" dirty="0">
              <a:latin typeface="Arial Black" pitchFamily="34" charset="0"/>
            </a:endParaRPr>
          </a:p>
        </p:txBody>
      </p:sp>
      <p:sp>
        <p:nvSpPr>
          <p:cNvPr id="11" name="10 - TextBox"/>
          <p:cNvSpPr txBox="1"/>
          <p:nvPr/>
        </p:nvSpPr>
        <p:spPr>
          <a:xfrm>
            <a:off x="3617058" y="785794"/>
            <a:ext cx="383438" cy="400110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dirty="0">
                <a:latin typeface="Arial Black" pitchFamily="34" charset="0"/>
              </a:rPr>
              <a:t>B</a:t>
            </a:r>
            <a:endParaRPr lang="el-GR" sz="2000" dirty="0">
              <a:latin typeface="Arial Black" pitchFamily="34" charset="0"/>
            </a:endParaRPr>
          </a:p>
        </p:txBody>
      </p:sp>
      <p:sp>
        <p:nvSpPr>
          <p:cNvPr id="12" name="11 - TextBox"/>
          <p:cNvSpPr txBox="1"/>
          <p:nvPr/>
        </p:nvSpPr>
        <p:spPr>
          <a:xfrm>
            <a:off x="6617454" y="785794"/>
            <a:ext cx="383438" cy="400110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dirty="0">
                <a:latin typeface="Arial Black" pitchFamily="34" charset="0"/>
              </a:rPr>
              <a:t>C</a:t>
            </a:r>
            <a:endParaRPr lang="el-GR" sz="2000" dirty="0">
              <a:latin typeface="Arial Black" pitchFamily="34" charset="0"/>
            </a:endParaRPr>
          </a:p>
        </p:txBody>
      </p:sp>
      <p:sp>
        <p:nvSpPr>
          <p:cNvPr id="13" name="12 - TextBox"/>
          <p:cNvSpPr txBox="1"/>
          <p:nvPr/>
        </p:nvSpPr>
        <p:spPr>
          <a:xfrm>
            <a:off x="714348" y="2643182"/>
            <a:ext cx="383438" cy="400110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dirty="0">
                <a:latin typeface="Arial Black" pitchFamily="34" charset="0"/>
              </a:rPr>
              <a:t>D</a:t>
            </a:r>
            <a:endParaRPr lang="el-GR" sz="2000" dirty="0">
              <a:latin typeface="Arial Black" pitchFamily="34" charset="0"/>
            </a:endParaRPr>
          </a:p>
        </p:txBody>
      </p:sp>
      <p:sp>
        <p:nvSpPr>
          <p:cNvPr id="14" name="13 - TextBox"/>
          <p:cNvSpPr txBox="1"/>
          <p:nvPr/>
        </p:nvSpPr>
        <p:spPr>
          <a:xfrm>
            <a:off x="3643306" y="2643182"/>
            <a:ext cx="383438" cy="400110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dirty="0">
                <a:latin typeface="Arial Black" pitchFamily="34" charset="0"/>
              </a:rPr>
              <a:t>E</a:t>
            </a:r>
            <a:endParaRPr lang="el-GR" sz="2000" dirty="0">
              <a:latin typeface="Arial Black" pitchFamily="34" charset="0"/>
            </a:endParaRPr>
          </a:p>
        </p:txBody>
      </p:sp>
      <p:sp>
        <p:nvSpPr>
          <p:cNvPr id="15" name="14 - TextBox"/>
          <p:cNvSpPr txBox="1"/>
          <p:nvPr/>
        </p:nvSpPr>
        <p:spPr>
          <a:xfrm>
            <a:off x="6617454" y="2671700"/>
            <a:ext cx="356188" cy="400110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dirty="0">
                <a:latin typeface="Arial Black" pitchFamily="34" charset="0"/>
              </a:rPr>
              <a:t>F</a:t>
            </a:r>
            <a:endParaRPr lang="el-GR" sz="2000" dirty="0">
              <a:latin typeface="Arial Black" pitchFamily="34" charset="0"/>
            </a:endParaRPr>
          </a:p>
        </p:txBody>
      </p:sp>
      <p:sp>
        <p:nvSpPr>
          <p:cNvPr id="16" name="15 - TextBox"/>
          <p:cNvSpPr txBox="1"/>
          <p:nvPr/>
        </p:nvSpPr>
        <p:spPr>
          <a:xfrm>
            <a:off x="7668344" y="5661248"/>
            <a:ext cx="1225015" cy="1015663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accent1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b="1" dirty="0" smtClean="0">
                <a:latin typeface="Arial" pitchFamily="34" charset="0"/>
                <a:cs typeface="Arial" pitchFamily="34" charset="0"/>
              </a:rPr>
              <a:t>L6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b="1" dirty="0" smtClean="0">
                <a:latin typeface="Arial" pitchFamily="34" charset="0"/>
                <a:cs typeface="Arial" pitchFamily="34" charset="0"/>
              </a:rPr>
              <a:t>AB. S.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70</a:t>
            </a:r>
            <a:endParaRPr lang="de-DE" sz="2000" b="1" dirty="0" smtClean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b="1" dirty="0" smtClean="0">
                <a:latin typeface="Arial" pitchFamily="34" charset="0"/>
                <a:cs typeface="Arial" pitchFamily="34" charset="0"/>
              </a:rPr>
              <a:t>Ü1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1</a:t>
            </a:r>
            <a:endParaRPr lang="el-GR" sz="2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11022E-16 C 0.03247 -0.00069 0.06511 -0.00069 0.09792 -0.00162 C 0.10347 -0.00185 0.10972 -0.00486 0.11528 -0.00602 C 0.1382 -0.01042 0.16094 -0.01505 0.18386 -0.02014 C 0.19202 -0.02407 0.19792 -0.0375 0.204 -0.04606 C 0.20452 -0.04792 0.20486 -0.05 0.20538 -0.05185 C 0.20591 -0.05463 0.20729 -0.06042 0.20729 -0.06019 C 0.20591 -0.14676 0.20486 -0.23287 0.20834 -0.31875 C 0.20834 -0.32014 0.20122 -0.36829 0.21337 -0.37454 C 0.25903 -0.37222 0.29219 -0.37083 0.34219 -0.37014 C 0.45747 -0.37269 0.57275 -0.37083 0.68785 -0.37153 C 0.70434 -0.37407 0.69393 -0.37292 0.71962 -0.37292 " pathEditMode="relative" rAng="0" ptsTypes="fffffffffff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0" y="-18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6.66667E-6 C -0.00208 -0.00856 -0.00364 -0.01782 -0.00746 -0.02546 C -0.00902 -0.03171 -0.01059 -0.03772 -0.0118 -0.04397 C -0.01111 -0.08425 -0.01962 -0.1111 0.00955 -0.12337 C 0.04618 -0.11944 0.08247 -0.12175 0.1191 -0.12337 C 0.13663 -0.12661 0.15348 -0.12939 0.17118 -0.13055 C 0.18056 -0.13217 0.18038 -0.13124 0.18299 -0.14189 C 0.18594 -0.16643 0.18542 -0.19259 0.18611 -0.21712 C 0.18542 -0.29536 0.19115 -0.30717 0.18195 -0.35601 C 0.16771 -0.55624 0.07361 -0.39351 -0.20746 -0.39444 C -0.23298 -0.39397 -0.28402 -0.39305 -0.28402 -0.39305 " pathEditMode="relative" ptsTypes="ffffffffff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11111E-6 C -0.00173 -0.01435 -0.0059 -0.02407 -0.01389 -0.03403 C -0.01423 -0.03542 -0.01423 -0.03704 -0.01493 -0.03819 C -0.0158 -0.03958 -0.01701 -0.03981 -0.01805 -0.04097 C -0.01892 -0.0419 -0.01944 -0.04282 -0.02014 -0.04398 C -0.0217 -0.04676 -0.02274 -0.05 -0.02448 -0.05231 C -0.02621 -0.05463 -0.02969 -0.05949 -0.02969 -0.05949 C -0.03177 -0.0669 -0.03559 -0.07338 -0.03819 -0.08079 C -0.03993 -0.08588 -0.04062 -0.0912 -0.04271 -0.0963 C -0.04392 -0.1044 -0.04548 -0.11227 -0.04896 -0.11898 C -0.05087 -0.12685 -0.05208 -0.13518 -0.0533 -0.14329 C -0.05295 -0.15833 -0.05295 -0.17361 -0.05208 -0.18866 C -0.05173 -0.19537 -0.05 -0.20856 -0.05 -0.20856 C -0.05052 -0.25347 -0.05052 -0.29838 -0.05104 -0.34329 C -0.05104 -0.3456 -0.05191 -0.34792 -0.05208 -0.35023 C -0.05347 -0.37361 -0.05121 -0.40301 -0.06493 -0.4213 C -0.06753 -0.43125 -0.07413 -0.43333 -0.08107 -0.4368 C -0.10469 -0.43611 -0.12673 -0.43611 -0.15 -0.43264 C -0.20746 -0.4331 -0.26493 -0.43403 -0.32239 -0.43403 C -0.34653 -0.43403 -0.37048 -0.43403 -0.39462 -0.43264 C -0.39774 -0.43241 -0.40312 -0.42685 -0.40312 -0.42685 C -0.40642 -0.41389 -0.40243 -0.43102 -0.40538 -0.39861 C -0.40729 -0.37824 -0.41458 -0.35926 -0.41701 -0.33889 C -0.41736 -0.31944 -0.41719 -0.30023 -0.41805 -0.28079 C -0.41857 -0.26829 -0.42274 -0.25602 -0.42448 -0.24398 C -0.42482 -0.23912 -0.42517 -0.23449 -0.42552 -0.22963 C -0.42587 -0.22639 -0.42621 -0.22315 -0.42656 -0.21991 C -0.4276 -0.20671 -0.42708 -0.20648 -0.42864 -0.1956 C -0.42934 -0.19097 -0.43073 -0.17917 -0.43298 -0.17592 C -0.44531 -0.1581 -0.47743 -0.16342 -0.48941 -0.16296 C -0.53437 -0.16088 -0.49427 -0.16157 -0.55416 -0.16157 " pathEditMode="relative" ptsTypes="ffffffffffffffffffffffffffffff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-0.00023 C 0.00017 -0.05203 0.00017 -0.10407 -0.0007 -0.15587 C -0.00104 -0.17183 -0.01077 -0.19195 -0.02188 -0.19727 C -0.03108 -0.21554 -0.05087 -0.22548 -0.06407 -0.23843 C -0.06788 -0.24213 -0.07691 -0.25323 -0.08247 -0.25347 C -0.11945 -0.25462 -0.1566 -0.25462 -0.19358 -0.25532 C -0.19636 -0.25601 -0.19913 -0.25693 -0.20209 -0.25717 C -0.22743 -0.25832 -0.25295 -0.25555 -0.27813 -0.25902 C -0.28143 -0.25948 -0.28525 -0.2685 -0.28525 -0.2685 C -0.28837 -0.28515 -0.2842 -0.26595 -0.29358 -0.29278 C -0.30035 -0.31221 -0.30157 -0.33927 -0.30347 -0.36031 C -0.30295 -0.3691 -0.30313 -0.37789 -0.30209 -0.38667 C -0.30157 -0.39061 -0.30018 -0.39431 -0.29931 -0.39801 C -0.29879 -0.39986 -0.29792 -0.40356 -0.29792 -0.40356 C -0.29705 -0.43015 -0.29913 -0.45444 -0.28802 -0.47664 C -0.28611 -0.48427 -0.2842 -0.49167 -0.28247 -0.4993 C -0.28143 -0.5037 -0.27674 -0.50416 -0.27396 -0.5067 C -0.26979 -0.5104 -0.26459 -0.5141 -0.2599 -0.51618 C -0.12431 -0.50717 0.01528 -0.51433 0.15 -0.51433 " pathEditMode="relative" ptsTypes="ffffffffffffffffffA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7778E-6 5.06938E-6 C 0.1111 -0.03584 0.22673 -0.00647 0.3394 0.00394 C 0.40312 0.02452 0.58784 0.00186 0.68038 5.06938E-6 C 0.68506 -0.00415 0.68628 -0.00878 0.69149 -0.01109 C 0.69617 -0.01734 0.70086 -0.02173 0.70711 -0.02428 C 0.71267 -0.02983 0.71735 -0.03538 0.72117 -0.04301 C 0.72222 -0.04694 0.72517 -0.05018 0.72534 -0.05434 C 0.72656 -0.08649 0.71683 -0.11748 0.71128 -0.14823 C 0.71076 -0.16905 0.7085 -0.19403 0.7085 -0.21576 " pathEditMode="relative" ptsTypes="ffffffffA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5.92044E-6 C 0.00104 -0.0037 0.00191 -0.00763 0.00295 -0.01133 C 0.00347 -0.01318 0.00434 -0.01688 0.00434 -0.01688 C 0.00538 -0.04949 0.00573 -0.08186 0.00712 -0.11447 C 0.00764 -0.12858 0.01285 -0.14222 0.01563 -0.15564 C 0.01684 -0.18223 0.01754 -0.21253 0.02396 -0.2382 C 0.02709 -0.28145 0.02483 -0.2648 0.0283 -0.28885 C 0.02709 -0.35962 0.03403 -0.38598 0.00851 -0.43709 C 0.00712 -0.44518 0.00504 -0.45189 0.00295 -0.45952 C 0.00191 -0.46322 -2.5E-6 -0.47086 -2.5E-6 -0.47086 C -0.00087 -0.48519 0.00052 -0.50716 -0.00989 -0.51595 C -0.01632 -0.52913 -0.01267 -0.52474 -0.01962 -0.53098 C -0.05225 -0.52659 -0.0842 -0.52821 -0.11684 -0.53098 C -0.14496 -0.5296 -0.17205 -0.52705 -0.2 -0.52335 C -0.20955 -0.51827 -0.21927 -0.51456 -0.22951 -0.51225 C -0.2309 -0.51086 -0.23212 -0.50925 -0.23368 -0.50832 C -0.23646 -0.5067 -0.24219 -0.50462 -0.24219 -0.50462 C -0.2493 -0.49051 -0.25486 -0.48196 -0.25903 -0.4653 C -0.2585 -0.43015 -0.25816 -0.39523 -0.25764 -0.36008 C -0.25712 -0.31914 -0.27309 -0.26641 -0.23941 -0.26086 C -0.2125 -0.23543 -0.15052 -0.2567 -0.13802 -0.25693 C -0.13142 -0.25901 -0.1342 -0.25878 -0.12951 -0.25878 " pathEditMode="relative" ptsTypes="fffffffffffffffffffffA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TextBox"/>
          <p:cNvSpPr txBox="1"/>
          <p:nvPr/>
        </p:nvSpPr>
        <p:spPr>
          <a:xfrm>
            <a:off x="2411760" y="3861048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endParaRPr lang="el-G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2987824" y="3861048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endParaRPr lang="el-GR" sz="32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3635896" y="3861048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endParaRPr lang="el-GR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4283968" y="3861048"/>
            <a:ext cx="3209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endParaRPr lang="el-GR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4932040" y="3861048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endParaRPr lang="el-G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5508104" y="3861048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endParaRPr lang="el-GR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8 - TextBox"/>
          <p:cNvSpPr txBox="1"/>
          <p:nvPr/>
        </p:nvSpPr>
        <p:spPr>
          <a:xfrm>
            <a:off x="7164288" y="188640"/>
            <a:ext cx="1154483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accent1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AB S.70</a:t>
            </a:r>
            <a:endParaRPr lang="el-GR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10 - Ευθύγραμμο βέλος σύνδεσης"/>
          <p:cNvCxnSpPr/>
          <p:nvPr/>
        </p:nvCxnSpPr>
        <p:spPr>
          <a:xfrm flipH="1" flipV="1">
            <a:off x="1043608" y="5877272"/>
            <a:ext cx="432048" cy="288032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- Ευθύγραμμο βέλος σύνδεσης"/>
          <p:cNvCxnSpPr/>
          <p:nvPr/>
        </p:nvCxnSpPr>
        <p:spPr>
          <a:xfrm flipH="1">
            <a:off x="1115616" y="6165304"/>
            <a:ext cx="36004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- Ευθύγραμμο βέλος σύνδεσης"/>
          <p:cNvCxnSpPr/>
          <p:nvPr/>
        </p:nvCxnSpPr>
        <p:spPr>
          <a:xfrm>
            <a:off x="2843808" y="6165304"/>
            <a:ext cx="360040" cy="288032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- Ευθύγραμμο βέλος σύνδεσης"/>
          <p:cNvCxnSpPr/>
          <p:nvPr/>
        </p:nvCxnSpPr>
        <p:spPr>
          <a:xfrm flipH="1" flipV="1">
            <a:off x="2555776" y="6021288"/>
            <a:ext cx="288032" cy="14401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36 - Ευθύγραμμο βέλος σύνδεσης"/>
          <p:cNvCxnSpPr/>
          <p:nvPr/>
        </p:nvCxnSpPr>
        <p:spPr>
          <a:xfrm>
            <a:off x="4355976" y="6237312"/>
            <a:ext cx="360040" cy="0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40 - Ευθύγραμμο βέλος σύνδεσης"/>
          <p:cNvCxnSpPr/>
          <p:nvPr/>
        </p:nvCxnSpPr>
        <p:spPr>
          <a:xfrm flipH="1">
            <a:off x="4211960" y="6237312"/>
            <a:ext cx="144016" cy="21602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43 - Ευθύγραμμο βέλος σύνδεσης"/>
          <p:cNvCxnSpPr/>
          <p:nvPr/>
        </p:nvCxnSpPr>
        <p:spPr>
          <a:xfrm>
            <a:off x="5796136" y="6165304"/>
            <a:ext cx="144016" cy="504056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47 - Ευθύγραμμο βέλος σύνδεσης"/>
          <p:cNvCxnSpPr/>
          <p:nvPr/>
        </p:nvCxnSpPr>
        <p:spPr>
          <a:xfrm flipH="1" flipV="1">
            <a:off x="5508104" y="6021288"/>
            <a:ext cx="288032" cy="14401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52 - Ευθύγραμμο βέλος σύνδεσης"/>
          <p:cNvCxnSpPr/>
          <p:nvPr/>
        </p:nvCxnSpPr>
        <p:spPr>
          <a:xfrm flipH="1">
            <a:off x="6804248" y="6165304"/>
            <a:ext cx="432048" cy="0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54 - Ευθύγραμμο βέλος σύνδεσης"/>
          <p:cNvCxnSpPr/>
          <p:nvPr/>
        </p:nvCxnSpPr>
        <p:spPr>
          <a:xfrm flipH="1">
            <a:off x="6948264" y="6165304"/>
            <a:ext cx="288032" cy="21602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58 - Ευθύγραμμο βέλος σύνδεσης"/>
          <p:cNvCxnSpPr/>
          <p:nvPr/>
        </p:nvCxnSpPr>
        <p:spPr>
          <a:xfrm flipH="1">
            <a:off x="8316416" y="6237312"/>
            <a:ext cx="360040" cy="216024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60 - Ευθύγραμμο βέλος σύνδεσης"/>
          <p:cNvCxnSpPr/>
          <p:nvPr/>
        </p:nvCxnSpPr>
        <p:spPr>
          <a:xfrm flipH="1">
            <a:off x="8532440" y="6237312"/>
            <a:ext cx="144016" cy="21602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62 - Ευθύγραμμο βέλος σύνδεσης"/>
          <p:cNvCxnSpPr/>
          <p:nvPr/>
        </p:nvCxnSpPr>
        <p:spPr>
          <a:xfrm flipH="1">
            <a:off x="1547664" y="5229200"/>
            <a:ext cx="1152128" cy="0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67 - Ευθύγραμμο βέλος σύνδεσης"/>
          <p:cNvCxnSpPr/>
          <p:nvPr/>
        </p:nvCxnSpPr>
        <p:spPr>
          <a:xfrm flipH="1">
            <a:off x="3275856" y="5229200"/>
            <a:ext cx="864096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69 - TextBox"/>
          <p:cNvSpPr txBox="1"/>
          <p:nvPr/>
        </p:nvSpPr>
        <p:spPr>
          <a:xfrm>
            <a:off x="1691680" y="4869160"/>
            <a:ext cx="837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λεπτά</a:t>
            </a:r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" name="70 - TextBox"/>
          <p:cNvSpPr txBox="1"/>
          <p:nvPr/>
        </p:nvSpPr>
        <p:spPr>
          <a:xfrm>
            <a:off x="3419872" y="4869160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ώρα</a:t>
            </a:r>
            <a:endParaRPr lang="el-G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TextBox"/>
          <p:cNvSpPr txBox="1"/>
          <p:nvPr/>
        </p:nvSpPr>
        <p:spPr>
          <a:xfrm>
            <a:off x="1763688" y="4365104"/>
            <a:ext cx="30572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muss – kann - darf</a:t>
            </a:r>
            <a:endParaRPr lang="el-GR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1763688" y="5949280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muss–kann-darf</a:t>
            </a:r>
            <a:endParaRPr lang="el-GR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1763688" y="5157192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musst–kannst-darfst</a:t>
            </a:r>
            <a:endParaRPr lang="el-GR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5292080" y="4365104"/>
            <a:ext cx="3770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müssen –können -dürfen</a:t>
            </a:r>
            <a:endParaRPr lang="el-GR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5373416" y="5949280"/>
            <a:ext cx="3770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müssen –können -dürfen</a:t>
            </a:r>
            <a:endParaRPr lang="el-GR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5373416" y="5157192"/>
            <a:ext cx="3203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müsst –könnt -dürft</a:t>
            </a:r>
            <a:endParaRPr lang="el-GR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  <p:sp>
        <p:nvSpPr>
          <p:cNvPr id="3" name="2 - Έλλειψη"/>
          <p:cNvSpPr/>
          <p:nvPr/>
        </p:nvSpPr>
        <p:spPr>
          <a:xfrm>
            <a:off x="7380312" y="3789040"/>
            <a:ext cx="1584176" cy="1152128"/>
          </a:xfrm>
          <a:prstGeom prst="ellipse">
            <a:avLst/>
          </a:prstGeom>
          <a:noFill/>
          <a:ln w="57150"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3 - TextBox"/>
          <p:cNvSpPr txBox="1"/>
          <p:nvPr/>
        </p:nvSpPr>
        <p:spPr>
          <a:xfrm>
            <a:off x="971600" y="2060848"/>
            <a:ext cx="46570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Darf</a:t>
            </a:r>
            <a:r>
              <a:rPr lang="de-DE" sz="2400" b="1" dirty="0" smtClean="0">
                <a:solidFill>
                  <a:srgbClr val="FFFF00"/>
                </a:solidFill>
                <a:latin typeface="Comic Sans MS" pitchFamily="66" charset="0"/>
              </a:rPr>
              <a:t>                     </a:t>
            </a:r>
            <a:r>
              <a:rPr lang="de-DE" sz="2400" b="1" dirty="0" smtClean="0">
                <a:solidFill>
                  <a:srgbClr val="00B0F0"/>
                </a:solidFill>
                <a:latin typeface="Comic Sans MS" pitchFamily="66" charset="0"/>
              </a:rPr>
              <a:t>gehen</a:t>
            </a:r>
            <a:endParaRPr lang="el-GR" sz="2400" b="1" dirty="0">
              <a:solidFill>
                <a:srgbClr val="00B0F0"/>
              </a:solidFill>
              <a:latin typeface="Comic Sans MS" pitchFamily="66" charset="0"/>
            </a:endParaRPr>
          </a:p>
        </p:txBody>
      </p:sp>
      <p:sp>
        <p:nvSpPr>
          <p:cNvPr id="5" name="4 - Έλλειψη"/>
          <p:cNvSpPr/>
          <p:nvPr/>
        </p:nvSpPr>
        <p:spPr>
          <a:xfrm>
            <a:off x="7380312" y="1916832"/>
            <a:ext cx="1584176" cy="1152128"/>
          </a:xfrm>
          <a:prstGeom prst="ellipse">
            <a:avLst/>
          </a:prstGeom>
          <a:noFill/>
          <a:ln w="57150"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5 - TextBox"/>
          <p:cNvSpPr txBox="1"/>
          <p:nvPr/>
        </p:nvSpPr>
        <p:spPr>
          <a:xfrm>
            <a:off x="1187624" y="2852936"/>
            <a:ext cx="49007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musst</a:t>
            </a:r>
            <a:r>
              <a:rPr lang="de-DE" sz="2400" b="1" dirty="0" smtClean="0">
                <a:solidFill>
                  <a:srgbClr val="00B050"/>
                </a:solidFill>
                <a:latin typeface="Comic Sans MS" pitchFamily="66" charset="0"/>
              </a:rPr>
              <a:t> </a:t>
            </a:r>
            <a:r>
              <a:rPr lang="de-DE" sz="2400" b="1" dirty="0" smtClean="0">
                <a:solidFill>
                  <a:srgbClr val="FFFF00"/>
                </a:solidFill>
                <a:latin typeface="Comic Sans MS" pitchFamily="66" charset="0"/>
              </a:rPr>
              <a:t>                    </a:t>
            </a:r>
            <a:r>
              <a:rPr lang="de-DE" sz="2400" b="1" dirty="0" smtClean="0">
                <a:solidFill>
                  <a:srgbClr val="00B0F0"/>
                </a:solidFill>
                <a:latin typeface="Comic Sans MS" pitchFamily="66" charset="0"/>
              </a:rPr>
              <a:t>machen</a:t>
            </a:r>
            <a:endParaRPr lang="el-GR" sz="2400" b="1" dirty="0">
              <a:solidFill>
                <a:srgbClr val="00B0F0"/>
              </a:solidFill>
              <a:latin typeface="Comic Sans MS" pitchFamily="66" charset="0"/>
            </a:endParaRPr>
          </a:p>
        </p:txBody>
      </p:sp>
      <p:sp>
        <p:nvSpPr>
          <p:cNvPr id="7" name="6 - Έλλειψη"/>
          <p:cNvSpPr/>
          <p:nvPr/>
        </p:nvSpPr>
        <p:spPr>
          <a:xfrm>
            <a:off x="7308304" y="5705872"/>
            <a:ext cx="1656184" cy="1152128"/>
          </a:xfrm>
          <a:prstGeom prst="ellipse">
            <a:avLst/>
          </a:prstGeom>
          <a:noFill/>
          <a:ln w="57150"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7 - TextBox"/>
          <p:cNvSpPr txBox="1"/>
          <p:nvPr/>
        </p:nvSpPr>
        <p:spPr>
          <a:xfrm>
            <a:off x="1331640" y="3645024"/>
            <a:ext cx="5001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Könn</a:t>
            </a:r>
            <a:r>
              <a:rPr lang="de-DE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en</a:t>
            </a:r>
            <a:r>
              <a:rPr lang="de-DE" sz="2400" b="1" dirty="0" smtClean="0">
                <a:solidFill>
                  <a:srgbClr val="00B050"/>
                </a:solidFill>
                <a:latin typeface="Comic Sans MS" pitchFamily="66" charset="0"/>
              </a:rPr>
              <a:t> </a:t>
            </a:r>
            <a:r>
              <a:rPr lang="de-DE" sz="2400" b="1" dirty="0" smtClean="0">
                <a:solidFill>
                  <a:srgbClr val="FFFF00"/>
                </a:solidFill>
                <a:latin typeface="Comic Sans MS" pitchFamily="66" charset="0"/>
              </a:rPr>
              <a:t>                </a:t>
            </a:r>
            <a:r>
              <a:rPr lang="de-DE" sz="2400" b="1" dirty="0" smtClean="0">
                <a:solidFill>
                  <a:srgbClr val="00B0F0"/>
                </a:solidFill>
                <a:latin typeface="Comic Sans MS" pitchFamily="66" charset="0"/>
              </a:rPr>
              <a:t>sprechen</a:t>
            </a:r>
            <a:endParaRPr lang="el-GR" sz="2400" b="1" dirty="0">
              <a:solidFill>
                <a:srgbClr val="00B0F0"/>
              </a:solidFill>
              <a:latin typeface="Comic Sans MS" pitchFamily="66" charset="0"/>
            </a:endParaRPr>
          </a:p>
        </p:txBody>
      </p:sp>
      <p:sp>
        <p:nvSpPr>
          <p:cNvPr id="9" name="8 - Έλλειψη"/>
          <p:cNvSpPr/>
          <p:nvPr/>
        </p:nvSpPr>
        <p:spPr>
          <a:xfrm>
            <a:off x="2843808" y="692696"/>
            <a:ext cx="1584176" cy="1152128"/>
          </a:xfrm>
          <a:prstGeom prst="ellipse">
            <a:avLst/>
          </a:prstGeom>
          <a:noFill/>
          <a:ln w="57150"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9 - TextBox"/>
          <p:cNvSpPr txBox="1"/>
          <p:nvPr/>
        </p:nvSpPr>
        <p:spPr>
          <a:xfrm>
            <a:off x="1619672" y="4437112"/>
            <a:ext cx="4232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kann </a:t>
            </a:r>
            <a:r>
              <a:rPr lang="de-DE" sz="2400" b="1" dirty="0" smtClean="0">
                <a:solidFill>
                  <a:srgbClr val="00B050"/>
                </a:solidFill>
                <a:latin typeface="Comic Sans MS" pitchFamily="66" charset="0"/>
              </a:rPr>
              <a:t> </a:t>
            </a:r>
            <a:r>
              <a:rPr lang="de-DE" sz="2400" b="1" dirty="0" smtClean="0">
                <a:solidFill>
                  <a:srgbClr val="FFFF00"/>
                </a:solidFill>
                <a:latin typeface="Comic Sans MS" pitchFamily="66" charset="0"/>
              </a:rPr>
              <a:t>                </a:t>
            </a:r>
            <a:r>
              <a:rPr lang="de-DE" sz="2400" b="1" dirty="0" smtClean="0">
                <a:solidFill>
                  <a:srgbClr val="00B0F0"/>
                </a:solidFill>
                <a:latin typeface="Comic Sans MS" pitchFamily="66" charset="0"/>
              </a:rPr>
              <a:t>spielen</a:t>
            </a:r>
            <a:endParaRPr lang="el-GR" sz="2400" b="1" dirty="0">
              <a:solidFill>
                <a:srgbClr val="00B0F0"/>
              </a:solidFill>
              <a:latin typeface="Comic Sans MS" pitchFamily="66" charset="0"/>
            </a:endParaRPr>
          </a:p>
        </p:txBody>
      </p:sp>
      <p:sp>
        <p:nvSpPr>
          <p:cNvPr id="11" name="10 - Έλλειψη"/>
          <p:cNvSpPr/>
          <p:nvPr/>
        </p:nvSpPr>
        <p:spPr>
          <a:xfrm>
            <a:off x="5580112" y="620688"/>
            <a:ext cx="1584176" cy="1152128"/>
          </a:xfrm>
          <a:prstGeom prst="ellipse">
            <a:avLst/>
          </a:prstGeom>
          <a:noFill/>
          <a:ln w="57150"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11 - TextBox"/>
          <p:cNvSpPr txBox="1"/>
          <p:nvPr/>
        </p:nvSpPr>
        <p:spPr>
          <a:xfrm>
            <a:off x="1043608" y="5301208"/>
            <a:ext cx="5407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Darfst </a:t>
            </a:r>
            <a:r>
              <a:rPr lang="de-DE" sz="2400" b="1" dirty="0" smtClean="0">
                <a:solidFill>
                  <a:srgbClr val="00B050"/>
                </a:solidFill>
                <a:latin typeface="Comic Sans MS" pitchFamily="66" charset="0"/>
              </a:rPr>
              <a:t> </a:t>
            </a:r>
            <a:r>
              <a:rPr lang="de-DE" sz="2400" b="1" dirty="0" smtClean="0">
                <a:solidFill>
                  <a:srgbClr val="FFFF00"/>
                </a:solidFill>
                <a:latin typeface="Comic Sans MS" pitchFamily="66" charset="0"/>
              </a:rPr>
              <a:t>                    </a:t>
            </a:r>
            <a:r>
              <a:rPr lang="de-DE" sz="2400" b="1" dirty="0" smtClean="0">
                <a:solidFill>
                  <a:srgbClr val="00B0F0"/>
                </a:solidFill>
                <a:latin typeface="Comic Sans MS" pitchFamily="66" charset="0"/>
              </a:rPr>
              <a:t>sprechen</a:t>
            </a:r>
            <a:endParaRPr lang="el-GR" sz="2400" b="1" dirty="0">
              <a:solidFill>
                <a:srgbClr val="00B0F0"/>
              </a:solidFill>
              <a:latin typeface="Comic Sans MS" pitchFamily="66" charset="0"/>
            </a:endParaRPr>
          </a:p>
        </p:txBody>
      </p:sp>
      <p:sp>
        <p:nvSpPr>
          <p:cNvPr id="13" name="12 - Έλλειψη"/>
          <p:cNvSpPr/>
          <p:nvPr/>
        </p:nvSpPr>
        <p:spPr>
          <a:xfrm>
            <a:off x="611560" y="548680"/>
            <a:ext cx="1584176" cy="1152128"/>
          </a:xfrm>
          <a:prstGeom prst="ellipse">
            <a:avLst/>
          </a:prstGeom>
          <a:noFill/>
          <a:ln w="57150"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13 - TextBox"/>
          <p:cNvSpPr txBox="1"/>
          <p:nvPr/>
        </p:nvSpPr>
        <p:spPr>
          <a:xfrm>
            <a:off x="1475656" y="6093296"/>
            <a:ext cx="48862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muss</a:t>
            </a:r>
            <a:r>
              <a:rPr lang="de-DE" sz="2400" b="1" dirty="0" smtClean="0">
                <a:solidFill>
                  <a:srgbClr val="00B050"/>
                </a:solidFill>
                <a:latin typeface="Comic Sans MS" pitchFamily="66" charset="0"/>
              </a:rPr>
              <a:t> </a:t>
            </a:r>
            <a:r>
              <a:rPr lang="de-DE" sz="2400" b="1" dirty="0" smtClean="0">
                <a:solidFill>
                  <a:srgbClr val="FFFF00"/>
                </a:solidFill>
                <a:latin typeface="Comic Sans MS" pitchFamily="66" charset="0"/>
              </a:rPr>
              <a:t>                   </a:t>
            </a:r>
            <a:r>
              <a:rPr lang="de-DE" sz="2000" b="1" dirty="0" smtClean="0">
                <a:solidFill>
                  <a:srgbClr val="00B0F0"/>
                </a:solidFill>
                <a:latin typeface="Comic Sans MS" pitchFamily="66" charset="0"/>
              </a:rPr>
              <a:t>korrigieren</a:t>
            </a:r>
            <a:endParaRPr lang="el-GR" sz="2000" b="1" dirty="0">
              <a:solidFill>
                <a:srgbClr val="00B0F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 animBg="1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- TextBox"/>
          <p:cNvSpPr txBox="1"/>
          <p:nvPr/>
        </p:nvSpPr>
        <p:spPr>
          <a:xfrm>
            <a:off x="0" y="0"/>
            <a:ext cx="9144000" cy="39703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de-DE" dirty="0" smtClean="0"/>
              <a:t>Um zwanzig nach sechs stehen Frau </a:t>
            </a:r>
            <a:r>
              <a:rPr lang="en-US" dirty="0" smtClean="0"/>
              <a:t>und Herr </a:t>
            </a:r>
            <a:r>
              <a:rPr lang="en-US" dirty="0" err="1" smtClean="0"/>
              <a:t>Alexiou</a:t>
            </a:r>
            <a:r>
              <a:rPr lang="en-US" dirty="0" smtClean="0"/>
              <a:t> auf. </a:t>
            </a:r>
            <a:r>
              <a:rPr lang="de-DE" dirty="0" smtClean="0"/>
              <a:t>Um zehn vor sieben weckt Frau </a:t>
            </a:r>
            <a:r>
              <a:rPr lang="de-DE" dirty="0" err="1" smtClean="0"/>
              <a:t>Alexiou</a:t>
            </a:r>
            <a:r>
              <a:rPr lang="de-DE" dirty="0" smtClean="0"/>
              <a:t> die Kinder. Herr </a:t>
            </a:r>
            <a:r>
              <a:rPr lang="de-DE" dirty="0" err="1" smtClean="0"/>
              <a:t>Alexiou</a:t>
            </a:r>
            <a:r>
              <a:rPr lang="de-DE" dirty="0" smtClean="0"/>
              <a:t> </a:t>
            </a:r>
            <a:r>
              <a:rPr lang="en-US" dirty="0" err="1" smtClean="0"/>
              <a:t>macht</a:t>
            </a:r>
            <a:r>
              <a:rPr lang="en-US" dirty="0" smtClean="0"/>
              <a:t> das </a:t>
            </a:r>
            <a:r>
              <a:rPr lang="en-US" dirty="0" err="1" smtClean="0"/>
              <a:t>Frühstück</a:t>
            </a:r>
            <a:r>
              <a:rPr lang="en-US" dirty="0" smtClean="0"/>
              <a:t>.</a:t>
            </a:r>
          </a:p>
          <a:p>
            <a:r>
              <a:rPr lang="en-US" sz="1600" b="1" dirty="0" smtClean="0">
                <a:solidFill>
                  <a:srgbClr val="FF0000"/>
                </a:solidFill>
              </a:rPr>
              <a:t>Herr </a:t>
            </a:r>
            <a:r>
              <a:rPr lang="en-US" sz="1600" b="1" dirty="0" err="1" smtClean="0">
                <a:solidFill>
                  <a:srgbClr val="FF0000"/>
                </a:solidFill>
              </a:rPr>
              <a:t>Alexiou</a:t>
            </a:r>
            <a:r>
              <a:rPr lang="en-US" sz="1600" b="1" dirty="0" smtClean="0">
                <a:solidFill>
                  <a:srgbClr val="FF0000"/>
                </a:solidFill>
              </a:rPr>
              <a:t>: </a:t>
            </a:r>
            <a:r>
              <a:rPr lang="en-US" dirty="0" smtClean="0"/>
              <a:t>Kinder,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schon</a:t>
            </a:r>
            <a:r>
              <a:rPr lang="en-US" dirty="0" smtClean="0"/>
              <a:t> </a:t>
            </a:r>
            <a:r>
              <a:rPr lang="en-US" dirty="0" err="1" smtClean="0"/>
              <a:t>Viertel</a:t>
            </a:r>
            <a:r>
              <a:rPr lang="en-US" dirty="0" smtClean="0"/>
              <a:t> </a:t>
            </a:r>
            <a:r>
              <a:rPr lang="en-US" dirty="0" err="1" smtClean="0"/>
              <a:t>nach</a:t>
            </a:r>
            <a:r>
              <a:rPr lang="en-US" dirty="0" smtClean="0"/>
              <a:t> </a:t>
            </a:r>
            <a:r>
              <a:rPr lang="en-US" dirty="0" err="1" smtClean="0"/>
              <a:t>sieben</a:t>
            </a:r>
            <a:r>
              <a:rPr lang="en-US" dirty="0" smtClean="0"/>
              <a:t>, </a:t>
            </a:r>
            <a:r>
              <a:rPr lang="en-US" dirty="0" err="1" smtClean="0"/>
              <a:t>ihr</a:t>
            </a:r>
            <a:r>
              <a:rPr lang="en-US" dirty="0" smtClean="0"/>
              <a:t> </a:t>
            </a:r>
            <a:r>
              <a:rPr lang="en-US" dirty="0" err="1" smtClean="0"/>
              <a:t>müsst</a:t>
            </a:r>
            <a:r>
              <a:rPr lang="en-US" dirty="0" smtClean="0"/>
              <a:t> </a:t>
            </a:r>
            <a:r>
              <a:rPr lang="en-US" dirty="0" err="1" smtClean="0"/>
              <a:t>jetzt</a:t>
            </a:r>
            <a:r>
              <a:rPr lang="en-US" dirty="0" smtClean="0"/>
              <a:t> </a:t>
            </a:r>
            <a:r>
              <a:rPr lang="en-US" dirty="0" err="1" smtClean="0"/>
              <a:t>frühstücken</a:t>
            </a:r>
            <a:r>
              <a:rPr lang="en-US" dirty="0" smtClean="0"/>
              <a:t>!</a:t>
            </a:r>
          </a:p>
          <a:p>
            <a:r>
              <a:rPr lang="en-US" dirty="0" smtClean="0"/>
              <a:t>Carmen </a:t>
            </a:r>
            <a:r>
              <a:rPr lang="en-US" dirty="0" err="1" smtClean="0"/>
              <a:t>darf</a:t>
            </a:r>
            <a:r>
              <a:rPr lang="en-US" dirty="0" smtClean="0"/>
              <a:t> am </a:t>
            </a:r>
            <a:r>
              <a:rPr lang="en-US" dirty="0" err="1" smtClean="0"/>
              <a:t>ersten</a:t>
            </a:r>
            <a:r>
              <a:rPr lang="en-US" dirty="0" smtClean="0"/>
              <a:t> </a:t>
            </a:r>
            <a:r>
              <a:rPr lang="en-US" dirty="0" err="1" smtClean="0"/>
              <a:t>Schultag</a:t>
            </a:r>
            <a:r>
              <a:rPr lang="en-US" dirty="0" smtClean="0"/>
              <a:t> </a:t>
            </a:r>
            <a:r>
              <a:rPr lang="en-US" dirty="0" err="1" smtClean="0"/>
              <a:t>nicht</a:t>
            </a:r>
            <a:r>
              <a:rPr lang="en-US" dirty="0" smtClean="0"/>
              <a:t> </a:t>
            </a:r>
            <a:r>
              <a:rPr lang="en-US" dirty="0" err="1" smtClean="0"/>
              <a:t>zu</a:t>
            </a:r>
            <a:r>
              <a:rPr lang="en-US" dirty="0" smtClean="0"/>
              <a:t> </a:t>
            </a:r>
            <a:r>
              <a:rPr lang="en-US" dirty="0" err="1" smtClean="0"/>
              <a:t>spät</a:t>
            </a:r>
            <a:r>
              <a:rPr lang="en-US" dirty="0" smtClean="0"/>
              <a:t> </a:t>
            </a:r>
            <a:r>
              <a:rPr lang="en-US" dirty="0" err="1" smtClean="0"/>
              <a:t>kommen</a:t>
            </a:r>
            <a:r>
              <a:rPr lang="en-US" dirty="0" smtClean="0"/>
              <a:t>!</a:t>
            </a:r>
          </a:p>
          <a:p>
            <a:r>
              <a:rPr lang="en-US" sz="1600" b="1" dirty="0" smtClean="0">
                <a:solidFill>
                  <a:srgbClr val="FF0000"/>
                </a:solidFill>
              </a:rPr>
              <a:t>Carmen:</a:t>
            </a:r>
            <a:r>
              <a:rPr lang="en-US" dirty="0" smtClean="0"/>
              <a:t> Um </a:t>
            </a:r>
            <a:r>
              <a:rPr lang="en-US" dirty="0" err="1" smtClean="0"/>
              <a:t>wie</a:t>
            </a:r>
            <a:r>
              <a:rPr lang="en-US" dirty="0" smtClean="0"/>
              <a:t> </a:t>
            </a:r>
            <a:r>
              <a:rPr lang="en-US" dirty="0" err="1" smtClean="0"/>
              <a:t>viel</a:t>
            </a:r>
            <a:r>
              <a:rPr lang="en-US" dirty="0" smtClean="0"/>
              <a:t> </a:t>
            </a:r>
            <a:r>
              <a:rPr lang="en-US" dirty="0" err="1" smtClean="0"/>
              <a:t>Uhr</a:t>
            </a:r>
            <a:r>
              <a:rPr lang="en-US" dirty="0" smtClean="0"/>
              <a:t> </a:t>
            </a:r>
            <a:r>
              <a:rPr lang="en-US" dirty="0" err="1" smtClean="0"/>
              <a:t>habt</a:t>
            </a:r>
            <a:r>
              <a:rPr lang="en-US" dirty="0" smtClean="0"/>
              <a:t> </a:t>
            </a:r>
            <a:r>
              <a:rPr lang="en-US" dirty="0" err="1" smtClean="0"/>
              <a:t>ihr</a:t>
            </a:r>
            <a:r>
              <a:rPr lang="en-US" dirty="0" smtClean="0"/>
              <a:t> </a:t>
            </a:r>
            <a:r>
              <a:rPr lang="en-US" dirty="0" err="1" smtClean="0"/>
              <a:t>Schulschluss</a:t>
            </a:r>
            <a:r>
              <a:rPr lang="en-US" dirty="0" smtClean="0"/>
              <a:t>? </a:t>
            </a:r>
            <a:r>
              <a:rPr lang="en-US" dirty="0" err="1" smtClean="0"/>
              <a:t>Können</a:t>
            </a:r>
            <a:r>
              <a:rPr lang="en-US" dirty="0" smtClean="0"/>
              <a:t> </a:t>
            </a:r>
            <a:r>
              <a:rPr lang="en-US" dirty="0" err="1" smtClean="0"/>
              <a:t>wir</a:t>
            </a:r>
            <a:r>
              <a:rPr lang="en-US" dirty="0" smtClean="0"/>
              <a:t> </a:t>
            </a:r>
            <a:r>
              <a:rPr lang="en-US" dirty="0" err="1" smtClean="0"/>
              <a:t>zusammen</a:t>
            </a:r>
            <a:r>
              <a:rPr lang="en-US" dirty="0" smtClean="0"/>
              <a:t> </a:t>
            </a:r>
            <a:r>
              <a:rPr lang="en-US" dirty="0" err="1" smtClean="0"/>
              <a:t>nach</a:t>
            </a:r>
            <a:r>
              <a:rPr lang="en-US" dirty="0" smtClean="0"/>
              <a:t> </a:t>
            </a:r>
            <a:r>
              <a:rPr lang="en-US" dirty="0" err="1" smtClean="0"/>
              <a:t>Hause</a:t>
            </a:r>
            <a:r>
              <a:rPr lang="en-US" dirty="0" smtClean="0"/>
              <a:t> </a:t>
            </a:r>
            <a:r>
              <a:rPr lang="en-US" dirty="0" err="1" smtClean="0"/>
              <a:t>gehen</a:t>
            </a:r>
            <a:r>
              <a:rPr lang="en-US" dirty="0" smtClean="0"/>
              <a:t> </a:t>
            </a:r>
            <a:r>
              <a:rPr lang="en-US" dirty="0" err="1" smtClean="0"/>
              <a:t>oder</a:t>
            </a:r>
            <a:r>
              <a:rPr lang="en-US" dirty="0" smtClean="0"/>
              <a:t> </a:t>
            </a:r>
            <a:r>
              <a:rPr lang="de-DE" dirty="0" smtClean="0"/>
              <a:t>müsst ihr länger in der </a:t>
            </a:r>
            <a:r>
              <a:rPr lang="en-US" dirty="0" err="1" smtClean="0"/>
              <a:t>Schule</a:t>
            </a:r>
            <a:r>
              <a:rPr lang="en-US" dirty="0" smtClean="0"/>
              <a:t> </a:t>
            </a:r>
            <a:r>
              <a:rPr lang="en-US" dirty="0" err="1" smtClean="0"/>
              <a:t>bleiben</a:t>
            </a:r>
            <a:r>
              <a:rPr lang="en-US" dirty="0" smtClean="0"/>
              <a:t>?</a:t>
            </a:r>
          </a:p>
          <a:p>
            <a:r>
              <a:rPr lang="en-US" sz="1600" b="1" dirty="0" err="1" smtClean="0">
                <a:solidFill>
                  <a:srgbClr val="FF0000"/>
                </a:solidFill>
              </a:rPr>
              <a:t>M.-Chr</a:t>
            </a:r>
            <a:r>
              <a:rPr lang="en-US" sz="1600" b="1" dirty="0" smtClean="0">
                <a:solidFill>
                  <a:srgbClr val="FF0000"/>
                </a:solidFill>
              </a:rPr>
              <a:t>.: </a:t>
            </a:r>
            <a:r>
              <a:rPr lang="de-DE" dirty="0" smtClean="0"/>
              <a:t>Du darfst schon um halb zwölf nach Hause. Wir haben bis halb zwei Unterricht, und dann </a:t>
            </a:r>
            <a:r>
              <a:rPr lang="en-US" dirty="0" err="1" smtClean="0"/>
              <a:t>habe</a:t>
            </a:r>
            <a:r>
              <a:rPr lang="en-US" dirty="0" smtClean="0"/>
              <a:t> </a:t>
            </a:r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Keramik</a:t>
            </a:r>
            <a:r>
              <a:rPr lang="en-US" dirty="0" smtClean="0"/>
              <a:t>.</a:t>
            </a:r>
          </a:p>
          <a:p>
            <a:r>
              <a:rPr lang="en-US" sz="1600" b="1" dirty="0" smtClean="0">
                <a:solidFill>
                  <a:srgbClr val="FF0000"/>
                </a:solidFill>
              </a:rPr>
              <a:t>Herr </a:t>
            </a:r>
            <a:r>
              <a:rPr lang="en-US" sz="1600" b="1" dirty="0" err="1" smtClean="0">
                <a:solidFill>
                  <a:srgbClr val="FF0000"/>
                </a:solidFill>
              </a:rPr>
              <a:t>Alexiou</a:t>
            </a:r>
            <a:r>
              <a:rPr lang="en-US" sz="1600" b="1" dirty="0" smtClean="0">
                <a:solidFill>
                  <a:srgbClr val="FF0000"/>
                </a:solidFill>
              </a:rPr>
              <a:t>: </a:t>
            </a:r>
            <a:r>
              <a:rPr lang="en-US" dirty="0" smtClean="0"/>
              <a:t>Carmen, du </a:t>
            </a:r>
            <a:r>
              <a:rPr lang="en-US" dirty="0" err="1" smtClean="0"/>
              <a:t>brauchst</a:t>
            </a:r>
            <a:r>
              <a:rPr lang="en-US" dirty="0" smtClean="0"/>
              <a:t> </a:t>
            </a:r>
            <a:r>
              <a:rPr lang="en-US" dirty="0" err="1" smtClean="0"/>
              <a:t>noch</a:t>
            </a:r>
            <a:r>
              <a:rPr lang="en-US" dirty="0" smtClean="0"/>
              <a:t> </a:t>
            </a:r>
            <a:r>
              <a:rPr lang="en-US" dirty="0" err="1" smtClean="0"/>
              <a:t>einen</a:t>
            </a:r>
            <a:r>
              <a:rPr lang="en-US" dirty="0" smtClean="0"/>
              <a:t> </a:t>
            </a:r>
            <a:r>
              <a:rPr lang="en-US" dirty="0" err="1" smtClean="0"/>
              <a:t>Hausschlüssel</a:t>
            </a:r>
            <a:r>
              <a:rPr lang="en-US" dirty="0" smtClean="0"/>
              <a:t>! Macht </a:t>
            </a:r>
            <a:r>
              <a:rPr lang="en-US" dirty="0" err="1" smtClean="0"/>
              <a:t>schnell</a:t>
            </a:r>
            <a:r>
              <a:rPr lang="en-US" dirty="0" smtClean="0"/>
              <a:t>,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schon</a:t>
            </a:r>
            <a:r>
              <a:rPr lang="en-US" dirty="0" smtClean="0"/>
              <a:t> </a:t>
            </a:r>
            <a:r>
              <a:rPr lang="en-US" dirty="0" err="1" smtClean="0"/>
              <a:t>halb</a:t>
            </a:r>
            <a:r>
              <a:rPr lang="en-US" dirty="0" smtClean="0"/>
              <a:t> </a:t>
            </a:r>
            <a:r>
              <a:rPr lang="en-US" dirty="0" err="1" smtClean="0"/>
              <a:t>acht</a:t>
            </a:r>
            <a:r>
              <a:rPr lang="en-US" dirty="0" smtClean="0"/>
              <a:t>!  </a:t>
            </a:r>
          </a:p>
          <a:p>
            <a:r>
              <a:rPr lang="en-US" sz="1600" b="1" dirty="0" smtClean="0">
                <a:solidFill>
                  <a:srgbClr val="FF0000"/>
                </a:solidFill>
              </a:rPr>
              <a:t>Herr </a:t>
            </a:r>
            <a:r>
              <a:rPr lang="en-US" sz="1600" b="1" dirty="0" err="1" smtClean="0">
                <a:solidFill>
                  <a:srgbClr val="FF0000"/>
                </a:solidFill>
              </a:rPr>
              <a:t>Alexiou</a:t>
            </a:r>
            <a:r>
              <a:rPr lang="en-US" sz="1600" b="1" dirty="0" smtClean="0">
                <a:solidFill>
                  <a:srgbClr val="FF0000"/>
                </a:solidFill>
              </a:rPr>
              <a:t>: </a:t>
            </a:r>
            <a:r>
              <a:rPr lang="de-DE" dirty="0" smtClean="0"/>
              <a:t>Könnt ihr um Viertel nach fünf den Hund zum Tierarzt bringen? Ich muss heute lange </a:t>
            </a:r>
            <a:r>
              <a:rPr lang="en-US" dirty="0" err="1" smtClean="0"/>
              <a:t>arbeiten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n-US" sz="1600" b="1" dirty="0" smtClean="0">
                <a:solidFill>
                  <a:srgbClr val="FF0000"/>
                </a:solidFill>
              </a:rPr>
              <a:t>M.-</a:t>
            </a:r>
            <a:r>
              <a:rPr lang="en-US" sz="1600" b="1" dirty="0" err="1" smtClean="0">
                <a:solidFill>
                  <a:srgbClr val="FF0000"/>
                </a:solidFill>
              </a:rPr>
              <a:t>Chr</a:t>
            </a:r>
            <a:r>
              <a:rPr lang="en-US" sz="1600" b="1" dirty="0" smtClean="0">
                <a:solidFill>
                  <a:srgbClr val="FF0000"/>
                </a:solidFill>
              </a:rPr>
              <a:t>.:</a:t>
            </a:r>
            <a:r>
              <a:rPr lang="de-DE" sz="1600" b="1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/>
              <a:t>Kannst</a:t>
            </a:r>
            <a:r>
              <a:rPr lang="en-US" dirty="0" smtClean="0"/>
              <a:t> du das </a:t>
            </a:r>
            <a:r>
              <a:rPr lang="en-US" dirty="0" err="1" smtClean="0"/>
              <a:t>machen</a:t>
            </a:r>
            <a:r>
              <a:rPr lang="en-US" dirty="0" smtClean="0"/>
              <a:t>, Andreas? </a:t>
            </a:r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darf</a:t>
            </a:r>
            <a:r>
              <a:rPr lang="en-US" dirty="0" smtClean="0"/>
              <a:t> die AG </a:t>
            </a:r>
            <a:r>
              <a:rPr lang="en-US" dirty="0" err="1" smtClean="0"/>
              <a:t>Keramik</a:t>
            </a:r>
            <a:r>
              <a:rPr lang="en-US" dirty="0" smtClean="0"/>
              <a:t> </a:t>
            </a:r>
            <a:r>
              <a:rPr lang="en-US" dirty="0" err="1" smtClean="0"/>
              <a:t>nicht</a:t>
            </a:r>
            <a:r>
              <a:rPr lang="en-US" dirty="0" smtClean="0"/>
              <a:t> </a:t>
            </a:r>
            <a:r>
              <a:rPr lang="en-US" dirty="0" err="1" smtClean="0"/>
              <a:t>verpassen</a:t>
            </a:r>
            <a:r>
              <a:rPr lang="en-US" dirty="0" smtClean="0"/>
              <a:t>!</a:t>
            </a:r>
          </a:p>
          <a:p>
            <a:r>
              <a:rPr lang="en-US" sz="1600" b="1" dirty="0" smtClean="0">
                <a:solidFill>
                  <a:srgbClr val="FF0000"/>
                </a:solidFill>
              </a:rPr>
              <a:t>Andreas:</a:t>
            </a:r>
            <a:r>
              <a:rPr lang="en-US" dirty="0" smtClean="0"/>
              <a:t> </a:t>
            </a:r>
            <a:r>
              <a:rPr lang="de-DE" dirty="0" smtClean="0"/>
              <a:t>Okay. Wie spät ist es jetzt? Oh, schon Viertel vor acht, jetzt aber </a:t>
            </a:r>
            <a:r>
              <a:rPr lang="en-US" dirty="0" err="1" smtClean="0"/>
              <a:t>schnell</a:t>
            </a:r>
            <a:r>
              <a:rPr lang="en-US" dirty="0" smtClean="0"/>
              <a:t>!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05064"/>
            <a:ext cx="8604250" cy="285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2 - TextBox"/>
          <p:cNvSpPr txBox="1"/>
          <p:nvPr/>
        </p:nvSpPr>
        <p:spPr>
          <a:xfrm>
            <a:off x="0" y="3933056"/>
            <a:ext cx="4170362" cy="369888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b="1" dirty="0">
                <a:solidFill>
                  <a:schemeClr val="bg1"/>
                </a:solidFill>
                <a:cs typeface="Arial" pitchFamily="34" charset="0"/>
              </a:rPr>
              <a:t>Richtig oder falsch ? </a:t>
            </a:r>
            <a:r>
              <a:rPr lang="el-GR" sz="1600" b="1" dirty="0">
                <a:solidFill>
                  <a:schemeClr val="bg1"/>
                </a:solidFill>
                <a:cs typeface="Arial" pitchFamily="34" charset="0"/>
              </a:rPr>
              <a:t>(σωστό ή λάθος</a:t>
            </a:r>
            <a:r>
              <a:rPr lang="el-GR" b="1" dirty="0">
                <a:solidFill>
                  <a:schemeClr val="bg1"/>
                </a:solidFill>
                <a:cs typeface="Arial" pitchFamily="34" charset="0"/>
              </a:rPr>
              <a:t>)</a:t>
            </a:r>
          </a:p>
        </p:txBody>
      </p:sp>
      <p:sp>
        <p:nvSpPr>
          <p:cNvPr id="4" name="3 - Πολλαπλασιασμός"/>
          <p:cNvSpPr/>
          <p:nvPr/>
        </p:nvSpPr>
        <p:spPr>
          <a:xfrm>
            <a:off x="7884368" y="4221088"/>
            <a:ext cx="285750" cy="357188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5" name="4 - Πολλαπλασιασμός"/>
          <p:cNvSpPr/>
          <p:nvPr/>
        </p:nvSpPr>
        <p:spPr>
          <a:xfrm>
            <a:off x="7884368" y="4581128"/>
            <a:ext cx="285750" cy="357188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6" name="5 - Πολλαπλασιασμός"/>
          <p:cNvSpPr/>
          <p:nvPr/>
        </p:nvSpPr>
        <p:spPr>
          <a:xfrm>
            <a:off x="8388424" y="4869160"/>
            <a:ext cx="285750" cy="357187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7" name="6 - Πολλαπλασιασμός"/>
          <p:cNvSpPr/>
          <p:nvPr/>
        </p:nvSpPr>
        <p:spPr>
          <a:xfrm>
            <a:off x="8388424" y="5229200"/>
            <a:ext cx="285750" cy="357187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8" name="7 - Πολλαπλασιασμός"/>
          <p:cNvSpPr/>
          <p:nvPr/>
        </p:nvSpPr>
        <p:spPr>
          <a:xfrm>
            <a:off x="7884368" y="5517232"/>
            <a:ext cx="285750" cy="357188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9" name="8 - Πολλαπλασιασμός"/>
          <p:cNvSpPr/>
          <p:nvPr/>
        </p:nvSpPr>
        <p:spPr>
          <a:xfrm>
            <a:off x="7884368" y="6237312"/>
            <a:ext cx="285750" cy="357188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10" name="9 - Πολλαπλασιασμός"/>
          <p:cNvSpPr/>
          <p:nvPr/>
        </p:nvSpPr>
        <p:spPr>
          <a:xfrm>
            <a:off x="8388424" y="6500812"/>
            <a:ext cx="285750" cy="357188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11" name="10 - TextBox"/>
          <p:cNvSpPr txBox="1"/>
          <p:nvPr/>
        </p:nvSpPr>
        <p:spPr>
          <a:xfrm>
            <a:off x="8460432" y="332656"/>
            <a:ext cx="683568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dirty="0" smtClean="0">
                <a:latin typeface="Arial" pitchFamily="34" charset="0"/>
                <a:cs typeface="Arial" pitchFamily="34" charset="0"/>
              </a:rPr>
              <a:t>L6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dirty="0" smtClean="0">
                <a:latin typeface="Arial" pitchFamily="34" charset="0"/>
                <a:cs typeface="Arial" pitchFamily="34" charset="0"/>
              </a:rPr>
              <a:t>AB. S.</a:t>
            </a:r>
            <a:r>
              <a:rPr lang="el-GR" sz="1200" dirty="0" smtClean="0">
                <a:latin typeface="Arial" pitchFamily="34" charset="0"/>
                <a:cs typeface="Arial" pitchFamily="34" charset="0"/>
              </a:rPr>
              <a:t>134</a:t>
            </a:r>
            <a:endParaRPr lang="de-DE" sz="1200" dirty="0" smtClean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dirty="0" smtClean="0">
                <a:latin typeface="Arial" pitchFamily="34" charset="0"/>
                <a:cs typeface="Arial" pitchFamily="34" charset="0"/>
              </a:rPr>
              <a:t>Ü</a:t>
            </a:r>
            <a:r>
              <a:rPr lang="el-GR" sz="1200" dirty="0" smtClean="0">
                <a:latin typeface="Arial" pitchFamily="34" charset="0"/>
                <a:cs typeface="Arial" pitchFamily="34" charset="0"/>
              </a:rPr>
              <a:t>7</a:t>
            </a:r>
            <a:endParaRPr lang="el-GR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TextBox"/>
          <p:cNvSpPr txBox="1"/>
          <p:nvPr/>
        </p:nvSpPr>
        <p:spPr>
          <a:xfrm>
            <a:off x="971600" y="548680"/>
            <a:ext cx="881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muss</a:t>
            </a:r>
            <a:endParaRPr lang="el-GR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5652120" y="548680"/>
            <a:ext cx="8418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darf</a:t>
            </a:r>
            <a:endParaRPr lang="el-GR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1835696" y="1556792"/>
            <a:ext cx="12153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müssen</a:t>
            </a:r>
            <a:endParaRPr lang="el-GR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2267744" y="5373216"/>
            <a:ext cx="8467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kann</a:t>
            </a:r>
            <a:endParaRPr lang="el-GR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6372200" y="1556792"/>
            <a:ext cx="12153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müssen</a:t>
            </a:r>
            <a:endParaRPr lang="el-GR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8 - TextBox"/>
          <p:cNvSpPr txBox="1"/>
          <p:nvPr/>
        </p:nvSpPr>
        <p:spPr>
          <a:xfrm>
            <a:off x="1835696" y="2492896"/>
            <a:ext cx="12153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müssen</a:t>
            </a:r>
            <a:endParaRPr lang="el-GR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0" name="9 - TextBox"/>
          <p:cNvSpPr txBox="1"/>
          <p:nvPr/>
        </p:nvSpPr>
        <p:spPr>
          <a:xfrm>
            <a:off x="6444208" y="2492896"/>
            <a:ext cx="12153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müssen</a:t>
            </a:r>
            <a:endParaRPr lang="el-GR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1" name="10 - TextBox"/>
          <p:cNvSpPr txBox="1"/>
          <p:nvPr/>
        </p:nvSpPr>
        <p:spPr>
          <a:xfrm>
            <a:off x="1115616" y="3429000"/>
            <a:ext cx="8418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darf</a:t>
            </a:r>
            <a:endParaRPr lang="el-GR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2" name="11 - TextBox"/>
          <p:cNvSpPr txBox="1"/>
          <p:nvPr/>
        </p:nvSpPr>
        <p:spPr>
          <a:xfrm>
            <a:off x="5724128" y="3429000"/>
            <a:ext cx="8418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darf</a:t>
            </a:r>
            <a:endParaRPr lang="el-GR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3" name="12 - TextBox"/>
          <p:cNvSpPr txBox="1"/>
          <p:nvPr/>
        </p:nvSpPr>
        <p:spPr>
          <a:xfrm>
            <a:off x="899592" y="4869160"/>
            <a:ext cx="883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Darf</a:t>
            </a:r>
            <a:endParaRPr lang="el-GR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4" name="13 - TextBox"/>
          <p:cNvSpPr txBox="1"/>
          <p:nvPr/>
        </p:nvSpPr>
        <p:spPr>
          <a:xfrm>
            <a:off x="1547664" y="5877272"/>
            <a:ext cx="8418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darf</a:t>
            </a:r>
            <a:endParaRPr lang="el-GR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5" name="14 - TextBox"/>
          <p:cNvSpPr txBox="1"/>
          <p:nvPr/>
        </p:nvSpPr>
        <p:spPr>
          <a:xfrm>
            <a:off x="3059832" y="6396335"/>
            <a:ext cx="8467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kann</a:t>
            </a:r>
            <a:endParaRPr lang="el-GR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- TextBox"/>
          <p:cNvSpPr txBox="1"/>
          <p:nvPr/>
        </p:nvSpPr>
        <p:spPr>
          <a:xfrm>
            <a:off x="7018097" y="6488668"/>
            <a:ext cx="2125903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b="1" dirty="0">
                <a:latin typeface="Comic Sans MS" pitchFamily="66" charset="0"/>
                <a:cs typeface="Arial" pitchFamily="34" charset="0"/>
              </a:rPr>
              <a:t>AB. </a:t>
            </a:r>
            <a:r>
              <a:rPr lang="de-DE" b="1" dirty="0" smtClean="0">
                <a:latin typeface="Comic Sans MS" pitchFamily="66" charset="0"/>
                <a:cs typeface="Arial" pitchFamily="34" charset="0"/>
              </a:rPr>
              <a:t>Üb.20, </a:t>
            </a:r>
            <a:r>
              <a:rPr lang="de-DE" b="1" dirty="0">
                <a:latin typeface="Comic Sans MS" pitchFamily="66" charset="0"/>
                <a:cs typeface="Arial" pitchFamily="34" charset="0"/>
              </a:rPr>
              <a:t>S.73</a:t>
            </a:r>
            <a:endParaRPr lang="el-GR" b="1" dirty="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395536" y="1052736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Machen Sie Sport</a:t>
            </a:r>
            <a:r>
              <a:rPr lang="de-DE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?</a:t>
            </a:r>
            <a:endParaRPr lang="el-GR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467544" y="1988840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Macht Ihre Frau Kick Boxen?</a:t>
            </a:r>
            <a:endParaRPr lang="el-GR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539552" y="2996952"/>
            <a:ext cx="3506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Wann schwimmen Sie?</a:t>
            </a:r>
            <a:endParaRPr lang="el-GR" sz="24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539552" y="3933056"/>
            <a:ext cx="5088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Wie oft machen Sie Kick Boxen?</a:t>
            </a:r>
            <a:endParaRPr lang="el-GR" sz="24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683568" y="4869160"/>
            <a:ext cx="43380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Wie lange dauert Ihr Kurs?</a:t>
            </a:r>
            <a:endParaRPr lang="el-GR" sz="24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8 - TextBox"/>
          <p:cNvSpPr txBox="1"/>
          <p:nvPr/>
        </p:nvSpPr>
        <p:spPr>
          <a:xfrm>
            <a:off x="395536" y="5805264"/>
            <a:ext cx="4971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Machen Sie am Samstag Sport?</a:t>
            </a:r>
            <a:endParaRPr lang="el-GR" sz="24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- Ορθογώνιο"/>
          <p:cNvSpPr/>
          <p:nvPr/>
        </p:nvSpPr>
        <p:spPr>
          <a:xfrm>
            <a:off x="2123728" y="692696"/>
            <a:ext cx="1584176" cy="2592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8" y="711200"/>
            <a:ext cx="5521325" cy="257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TextBox"/>
          <p:cNvSpPr txBox="1">
            <a:spLocks noChangeArrowheads="1"/>
          </p:cNvSpPr>
          <p:nvPr/>
        </p:nvSpPr>
        <p:spPr bwMode="auto">
          <a:xfrm>
            <a:off x="500063" y="1285875"/>
            <a:ext cx="11080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b="1">
                <a:solidFill>
                  <a:srgbClr val="FF0000"/>
                </a:solidFill>
                <a:cs typeface="Arial" charset="0"/>
              </a:rPr>
              <a:t>Carmen,</a:t>
            </a:r>
            <a:endParaRPr lang="el-GR" b="1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6" name="5 - TextBox"/>
          <p:cNvSpPr txBox="1">
            <a:spLocks noChangeArrowheads="1"/>
          </p:cNvSpPr>
          <p:nvPr/>
        </p:nvSpPr>
        <p:spPr bwMode="auto">
          <a:xfrm>
            <a:off x="642938" y="1857375"/>
            <a:ext cx="9667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b="1">
                <a:solidFill>
                  <a:srgbClr val="FF0000"/>
                </a:solidFill>
                <a:cs typeface="Arial" charset="0"/>
              </a:rPr>
              <a:t>Kinder,</a:t>
            </a:r>
            <a:endParaRPr lang="el-GR" b="1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7" name="6 - TextBox"/>
          <p:cNvSpPr txBox="1">
            <a:spLocks noChangeArrowheads="1"/>
          </p:cNvSpPr>
          <p:nvPr/>
        </p:nvSpPr>
        <p:spPr bwMode="auto">
          <a:xfrm>
            <a:off x="428625" y="2416175"/>
            <a:ext cx="1492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b="1">
                <a:solidFill>
                  <a:srgbClr val="FF0000"/>
                </a:solidFill>
                <a:cs typeface="Arial" charset="0"/>
              </a:rPr>
              <a:t>Frau Lübke,</a:t>
            </a:r>
            <a:endParaRPr lang="el-GR" b="1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2054" name="7 - TextBox"/>
          <p:cNvSpPr txBox="1">
            <a:spLocks noChangeArrowheads="1"/>
          </p:cNvSpPr>
          <p:nvPr/>
        </p:nvSpPr>
        <p:spPr bwMode="auto">
          <a:xfrm>
            <a:off x="142875" y="142875"/>
            <a:ext cx="39100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>
                <a:cs typeface="Arial" charset="0"/>
              </a:rPr>
              <a:t>Σε ποιους απευθύνεται ο δάσκαλος ;</a:t>
            </a:r>
          </a:p>
        </p:txBody>
      </p:sp>
      <p:sp>
        <p:nvSpPr>
          <p:cNvPr id="9" name="8 - TextBox"/>
          <p:cNvSpPr txBox="1"/>
          <p:nvPr/>
        </p:nvSpPr>
        <p:spPr>
          <a:xfrm>
            <a:off x="7226300" y="71438"/>
            <a:ext cx="1774825" cy="3698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latin typeface="Arial" pitchFamily="34" charset="0"/>
                <a:cs typeface="Arial" pitchFamily="34" charset="0"/>
              </a:rPr>
              <a:t>AB. Üb.21 S.73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- TextBox"/>
          <p:cNvSpPr txBox="1">
            <a:spLocks noChangeArrowheads="1"/>
          </p:cNvSpPr>
          <p:nvPr/>
        </p:nvSpPr>
        <p:spPr bwMode="auto">
          <a:xfrm>
            <a:off x="2484438" y="612775"/>
            <a:ext cx="11080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cs typeface="Arial" charset="0"/>
              </a:rPr>
              <a:t>Carmen,</a:t>
            </a:r>
            <a:endParaRPr lang="el-GR">
              <a:cs typeface="Arial" charset="0"/>
            </a:endParaRPr>
          </a:p>
        </p:txBody>
      </p:sp>
      <p:sp>
        <p:nvSpPr>
          <p:cNvPr id="11" name="10 - TextBox"/>
          <p:cNvSpPr txBox="1">
            <a:spLocks noChangeArrowheads="1"/>
          </p:cNvSpPr>
          <p:nvPr/>
        </p:nvSpPr>
        <p:spPr bwMode="auto">
          <a:xfrm>
            <a:off x="2160588" y="936625"/>
            <a:ext cx="14144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cs typeface="Arial" charset="0"/>
              </a:rPr>
              <a:t>Frau Lübke,</a:t>
            </a:r>
            <a:endParaRPr lang="el-GR">
              <a:cs typeface="Arial" charset="0"/>
            </a:endParaRPr>
          </a:p>
        </p:txBody>
      </p:sp>
      <p:sp>
        <p:nvSpPr>
          <p:cNvPr id="12" name="11 - TextBox"/>
          <p:cNvSpPr txBox="1">
            <a:spLocks noChangeArrowheads="1"/>
          </p:cNvSpPr>
          <p:nvPr/>
        </p:nvSpPr>
        <p:spPr bwMode="auto">
          <a:xfrm>
            <a:off x="2663825" y="1295400"/>
            <a:ext cx="9032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cs typeface="Arial" charset="0"/>
              </a:rPr>
              <a:t>Kinder,</a:t>
            </a:r>
            <a:endParaRPr lang="el-GR">
              <a:cs typeface="Arial" charset="0"/>
            </a:endParaRPr>
          </a:p>
        </p:txBody>
      </p:sp>
      <p:sp>
        <p:nvSpPr>
          <p:cNvPr id="13" name="12 - TextBox"/>
          <p:cNvSpPr txBox="1">
            <a:spLocks noChangeArrowheads="1"/>
          </p:cNvSpPr>
          <p:nvPr/>
        </p:nvSpPr>
        <p:spPr bwMode="auto">
          <a:xfrm>
            <a:off x="2668588" y="1630363"/>
            <a:ext cx="9032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cs typeface="Arial" charset="0"/>
              </a:rPr>
              <a:t>Kinder,</a:t>
            </a:r>
            <a:endParaRPr lang="el-GR">
              <a:cs typeface="Arial" charset="0"/>
            </a:endParaRPr>
          </a:p>
        </p:txBody>
      </p:sp>
      <p:sp>
        <p:nvSpPr>
          <p:cNvPr id="14" name="13 - TextBox"/>
          <p:cNvSpPr txBox="1">
            <a:spLocks noChangeArrowheads="1"/>
          </p:cNvSpPr>
          <p:nvPr/>
        </p:nvSpPr>
        <p:spPr bwMode="auto">
          <a:xfrm>
            <a:off x="2519363" y="1979613"/>
            <a:ext cx="11080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cs typeface="Arial" charset="0"/>
              </a:rPr>
              <a:t>Carmen,</a:t>
            </a:r>
            <a:endParaRPr lang="el-GR">
              <a:cs typeface="Arial" charset="0"/>
            </a:endParaRPr>
          </a:p>
        </p:txBody>
      </p:sp>
      <p:sp>
        <p:nvSpPr>
          <p:cNvPr id="15" name="14 - TextBox"/>
          <p:cNvSpPr txBox="1">
            <a:spLocks noChangeArrowheads="1"/>
          </p:cNvSpPr>
          <p:nvPr/>
        </p:nvSpPr>
        <p:spPr bwMode="auto">
          <a:xfrm>
            <a:off x="2155825" y="2286000"/>
            <a:ext cx="14160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cs typeface="Arial" charset="0"/>
              </a:rPr>
              <a:t>Frau Lübke,</a:t>
            </a:r>
            <a:endParaRPr lang="el-GR">
              <a:cs typeface="Arial" charset="0"/>
            </a:endParaRPr>
          </a:p>
        </p:txBody>
      </p:sp>
      <p:sp>
        <p:nvSpPr>
          <p:cNvPr id="16" name="15 - TextBox"/>
          <p:cNvSpPr txBox="1">
            <a:spLocks noChangeArrowheads="1"/>
          </p:cNvSpPr>
          <p:nvPr/>
        </p:nvSpPr>
        <p:spPr bwMode="auto">
          <a:xfrm>
            <a:off x="2500313" y="2643188"/>
            <a:ext cx="11080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cs typeface="Arial" charset="0"/>
              </a:rPr>
              <a:t>Carmen,</a:t>
            </a:r>
            <a:endParaRPr lang="el-GR">
              <a:cs typeface="Arial" charset="0"/>
            </a:endParaRPr>
          </a:p>
        </p:txBody>
      </p:sp>
      <p:sp>
        <p:nvSpPr>
          <p:cNvPr id="17" name="16 - TextBox"/>
          <p:cNvSpPr txBox="1">
            <a:spLocks noChangeArrowheads="1"/>
          </p:cNvSpPr>
          <p:nvPr/>
        </p:nvSpPr>
        <p:spPr bwMode="auto">
          <a:xfrm>
            <a:off x="2668588" y="2952750"/>
            <a:ext cx="9032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cs typeface="Arial" charset="0"/>
              </a:rPr>
              <a:t>Kinder,</a:t>
            </a:r>
            <a:endParaRPr lang="el-GR">
              <a:cs typeface="Arial" charset="0"/>
            </a:endParaRPr>
          </a:p>
        </p:txBody>
      </p:sp>
      <p:sp>
        <p:nvSpPr>
          <p:cNvPr id="19" name="18 - Ορθογώνιο"/>
          <p:cNvSpPr/>
          <p:nvPr/>
        </p:nvSpPr>
        <p:spPr>
          <a:xfrm>
            <a:off x="3491880" y="692696"/>
            <a:ext cx="216024" cy="2592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64 -1.85185E-6 C 0.06423 -0.00069 0.12517 0.00556 0.18559 -0.00231 C 0.19097 -0.00301 0.18594 -0.0169 0.18715 -0.02407 C 0.18837 -0.03102 0.19375 -0.04375 0.19375 -0.04352 C 0.19913 -0.12291 0.18524 -0.08287 0.20191 -0.09375 C 0.2026 -0.09444 0.20312 -0.09537 0.20364 -0.09606 " pathEditMode="fixed" rAng="0" ptsTypes="fffffA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-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16 3.33333E-6 C 0.04705 -0.0007 0.11111 0.00393 0.14931 -0.0044 C 0.15486 -0.00926 0.15643 -0.00764 0.15886 -0.01713 C 0.15955 -0.03866 0.15886 -0.04908 0.1632 -0.06667 C 0.16354 -0.08727 0.16129 -0.10926 0.16632 -0.12917 C 0.16754 -0.15186 0.16146 -0.18357 0.17066 -0.20162 C 0.17118 -0.20394 0.17466 -0.20996 0.17275 -0.20996 " pathEditMode="relative" rAng="0" ptsTypes="ffffffA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" y="-1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94 4.81481E-6 C 0.0165 0.00185 0.0224 0.00648 0.02796 0.00717 C 0.05139 0.00995 0.07101 0.01064 0.09601 0.01134 C 0.11667 0.01666 0.10296 0.01365 0.14931 0.01134 C 0.15469 0.01111 0.16511 0.00717 0.16511 0.0074 C 0.16771 0.00509 0.1698 0.00185 0.17257 4.81481E-6 C 0.17865 -0.00417 0.18282 -0.0051 0.18855 -0.01135 C 0.19236 -0.01551 0.19566 -0.02084 0.19931 -0.02547 C 0.20018 -0.03125 0.20122 -0.03704 0.20243 -0.0426 C 0.20313 -0.04538 0.20452 -0.05093 0.20452 -0.0507 C 0.20556 -0.07801 0.20052 -0.0794 0.21736 -0.0794 " pathEditMode="relative" rAng="0" ptsTypes="ffffffffffA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" y="-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autoRev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-0.00788 C 0.01319 -0.00371 0.01771 0.00254 0.02309 0.00486 C 0.02951 0.01666 0.02101 0.00277 0.02847 0.01064 C 0.03229 0.01481 0.0349 0.02106 0.03906 0.02476 C 0.04115 0.02662 0.04549 0.03032 0.04549 0.03055 C 0.05035 0.0405 0.05833 0.05023 0.06458 0.05879 C 0.07083 0.06736 0.06858 0.07037 0.07847 0.07291 C 0.08299 0.07685 0.08576 0.07754 0.09132 0.0787 C 0.10035 0.0868 0.11181 0.08148 0.12205 0.08009 C 0.12917 0.07708 0.13507 0.07037 0.14236 0.06736 C 0.14722 0.06273 0.15365 0.05856 0.15938 0.05601 C 0.16285 0.05277 0.16632 0.05138 0.16997 0.04884 C 0.17413 0.04606 0.17674 0.04097 0.18056 0.0375 C 0.18229 0.03055 0.18733 0.028 0.19132 0.02337 C 0.19497 0.01921 0.19861 0.01388 0.20191 0.00902 C 0.2026 0.00625 0.2033 0.00347 0.20399 0.00069 C 0.20434 -0.0007 0.20504 -0.00371 0.20504 -0.00348 C 0.20538 -0.01088 0.20608 -0.01783 0.20608 -0.025 C 0.20608 -0.02825 0.20365 -0.03218 0.20504 -0.03473 C 0.20625 -0.03704 0.20938 -0.03473 0.21146 -0.03473 " pathEditMode="relative" rAng="0" ptsTypes="fffffffffffffffffffA">
                                      <p:cBhvr>
                                        <p:cTn id="4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" y="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autoRev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2 -1.85185E-6 C 0.025 0.00671 0.04323 0.00162 0.05972 0.00347 C 0.0684 0.00741 0.07361 0.01065 0.08003 0.01921 C 0.08264 0.02269 0.0868 0.03056 0.0868 0.03079 C 0.09288 0.05417 0.07569 0.09699 0.09271 0.10509 C 0.09913 0.11366 0.10243 0.11412 0.11146 0.11528 C 0.1217 0.12014 0.12986 0.11713 0.14201 0.11644 C 0.14722 0.11412 0.15191 0.11088 0.15712 0.10857 C 0.15885 0.10787 0.16232 0.10625 0.16232 0.10648 C 0.20347 0.10764 0.18715 0.10741 0.21146 0.10741 " pathEditMode="relative" rAng="0" ptsTypes="fffffffffA">
                                      <p:cBhvr>
                                        <p:cTn id="5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" y="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autoRev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2 3.33333E-6 C 0.01285 0.00139 0.0165 0.00301 0.02014 0.00439 C 0.02309 0.00393 0.03229 0.00393 0.03716 0.00115 C 0.04063 -0.00093 0.04219 -0.00417 0.04566 -0.00579 C 0.04618 -0.00695 0.0467 -0.00811 0.0474 -0.00903 C 0.04809 -0.00973 0.04931 -0.00926 0.04983 -0.01019 C 0.05608 -0.02176 0.04775 -0.01343 0.05417 -0.01922 C 0.06233 -0.01875 0.07049 -0.01852 0.07865 -0.01806 C 0.08906 -0.01736 0.11007 -0.01598 0.11007 -0.01574 C 0.13959 -0.01088 0.11459 -0.01482 0.18542 -0.01482 " pathEditMode="relative" rAng="0" ptsTypes="fffffffffA">
                                      <p:cBhvr>
                                        <p:cTn id="6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" y="-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autoRev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024 0.0007 0.01736 -0.00046 0.02621 0.00347 C 0.03073 0.00949 0.03593 0.01482 0.04149 0.01921 C 0.0434 0.02292 0.04566 0.02662 0.04739 0.03056 C 0.04861 0.03357 0.05086 0.03958 0.05086 0.03958 C 0.05277 0.05 0.05573 0.05972 0.05763 0.07014 C 0.05694 0.07847 0.0559 0.08542 0.05503 0.09375 C 0.05451 0.11134 0.05538 0.12107 0.05243 0.13565 C 0.05225 0.14468 0.05225 0.1537 0.05173 0.16273 C 0.05156 0.16667 0.05 0.17407 0.05 0.17407 C 0.05086 0.2037 0.04635 0.20602 0.06354 0.21366 C 0.08611 0.2132 0.10868 0.2132 0.13125 0.2125 C 0.13941 0.21227 0.14739 0.20602 0.1559 0.20579 C 0.17395 0.20556 0.19201 0.20579 0.21007 0.20579 " pathEditMode="relative" ptsTypes="fffffffffffffA">
                                      <p:cBhvr>
                                        <p:cTn id="7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0" presetClass="path" presetSubtype="0" accel="50000" decel="50000" autoRev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694 0.00116 0.01336 0.00416 0.02031 0.00578 C 0.02743 0.01157 0.03073 0.01921 0.03645 0.02708 C 0.03836 0.02986 0.04236 0.03518 0.04236 0.03518 C 0.04427 0.04259 0.04149 0.03379 0.04652 0.0419 C 0.04878 0.0456 0.04965 0.05139 0.05173 0.05532 C 0.0526 0.05926 0.05312 0.06203 0.05503 0.06551 C 0.05573 0.06805 0.05763 0.06991 0.05763 0.07245 C 0.05816 0.09467 0.05798 0.09491 0.0559 0.10856 C 0.05677 0.14491 0.05416 0.13171 0.0585 0.1493 C 0.05972 0.15416 0.06857 0.15602 0.06857 0.15602 C 0.10277 0.19861 0.19687 0.16389 0.21093 0.16389 " pathEditMode="relative" ptsTypes="fffffffffffA">
                                      <p:cBhvr>
                                        <p:cTn id="8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000"/>
                            </p:stCondLst>
                            <p:childTnLst>
                              <p:par>
                                <p:cTn id="8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5" grpId="0"/>
      <p:bldP spid="5" grpId="1"/>
      <p:bldP spid="5" grpId="2"/>
      <p:bldP spid="6" grpId="0"/>
      <p:bldP spid="6" grpId="1"/>
      <p:bldP spid="6" grpId="2"/>
      <p:bldP spid="7" grpId="0"/>
      <p:bldP spid="7" grpId="1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142875"/>
            <a:ext cx="3906838" cy="232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" name="4 - TextBox"/>
          <p:cNvSpPr txBox="1">
            <a:spLocks noChangeArrowheads="1"/>
          </p:cNvSpPr>
          <p:nvPr/>
        </p:nvSpPr>
        <p:spPr bwMode="auto">
          <a:xfrm>
            <a:off x="0" y="2564904"/>
            <a:ext cx="1441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 b="1" dirty="0">
                <a:cs typeface="Arial" charset="0"/>
              </a:rPr>
              <a:t>Mathematik :</a:t>
            </a:r>
            <a:endParaRPr lang="el-GR" sz="1600" b="1" dirty="0">
              <a:cs typeface="Arial" charset="0"/>
            </a:endParaRPr>
          </a:p>
        </p:txBody>
      </p:sp>
      <p:sp>
        <p:nvSpPr>
          <p:cNvPr id="6" name="5 - TextBox"/>
          <p:cNvSpPr txBox="1">
            <a:spLocks noChangeArrowheads="1"/>
          </p:cNvSpPr>
          <p:nvPr/>
        </p:nvSpPr>
        <p:spPr bwMode="auto">
          <a:xfrm>
            <a:off x="0" y="2996952"/>
            <a:ext cx="9715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 b="1" dirty="0">
                <a:cs typeface="Arial" charset="0"/>
              </a:rPr>
              <a:t>Physik :</a:t>
            </a:r>
            <a:endParaRPr lang="el-GR" sz="1600" b="1" dirty="0">
              <a:cs typeface="Arial" charset="0"/>
            </a:endParaRPr>
          </a:p>
        </p:txBody>
      </p:sp>
      <p:sp>
        <p:nvSpPr>
          <p:cNvPr id="7" name="6 - TextBox"/>
          <p:cNvSpPr txBox="1">
            <a:spLocks noChangeArrowheads="1"/>
          </p:cNvSpPr>
          <p:nvPr/>
        </p:nvSpPr>
        <p:spPr bwMode="auto">
          <a:xfrm>
            <a:off x="0" y="3645024"/>
            <a:ext cx="86836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600" b="1" dirty="0">
                <a:cs typeface="Arial" charset="0"/>
              </a:rPr>
              <a:t>Schul :</a:t>
            </a:r>
            <a:endParaRPr lang="el-GR" sz="1600" b="1" dirty="0">
              <a:cs typeface="Arial" charset="0"/>
            </a:endParaRPr>
          </a:p>
        </p:txBody>
      </p:sp>
      <p:sp>
        <p:nvSpPr>
          <p:cNvPr id="8" name="7 - TextBox"/>
          <p:cNvSpPr txBox="1">
            <a:spLocks noChangeArrowheads="1"/>
          </p:cNvSpPr>
          <p:nvPr/>
        </p:nvSpPr>
        <p:spPr bwMode="auto">
          <a:xfrm>
            <a:off x="0" y="4005064"/>
            <a:ext cx="12795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 b="1" dirty="0">
                <a:cs typeface="Arial" charset="0"/>
              </a:rPr>
              <a:t>Computer :</a:t>
            </a:r>
            <a:endParaRPr lang="el-GR" sz="1600" b="1" dirty="0">
              <a:cs typeface="Arial" charset="0"/>
            </a:endParaRPr>
          </a:p>
        </p:txBody>
      </p:sp>
      <p:sp>
        <p:nvSpPr>
          <p:cNvPr id="9" name="8 - TextBox"/>
          <p:cNvSpPr txBox="1">
            <a:spLocks noChangeArrowheads="1"/>
          </p:cNvSpPr>
          <p:nvPr/>
        </p:nvSpPr>
        <p:spPr bwMode="auto">
          <a:xfrm>
            <a:off x="0" y="4509120"/>
            <a:ext cx="10969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 b="1" dirty="0">
                <a:cs typeface="Arial" charset="0"/>
              </a:rPr>
              <a:t>Klassen :</a:t>
            </a:r>
            <a:endParaRPr lang="el-GR" sz="1600" b="1" dirty="0">
              <a:cs typeface="Arial" charset="0"/>
            </a:endParaRPr>
          </a:p>
        </p:txBody>
      </p:sp>
      <p:sp>
        <p:nvSpPr>
          <p:cNvPr id="10" name="9 - TextBox"/>
          <p:cNvSpPr txBox="1">
            <a:spLocks noChangeArrowheads="1"/>
          </p:cNvSpPr>
          <p:nvPr/>
        </p:nvSpPr>
        <p:spPr bwMode="auto">
          <a:xfrm>
            <a:off x="0" y="5229200"/>
            <a:ext cx="84613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 b="1" dirty="0">
                <a:cs typeface="Arial" charset="0"/>
              </a:rPr>
              <a:t>Sport :</a:t>
            </a:r>
            <a:endParaRPr lang="el-GR" sz="1600" b="1" dirty="0">
              <a:cs typeface="Arial" charset="0"/>
            </a:endParaRPr>
          </a:p>
        </p:txBody>
      </p:sp>
      <p:sp>
        <p:nvSpPr>
          <p:cNvPr id="11" name="10 - TextBox"/>
          <p:cNvSpPr txBox="1">
            <a:spLocks noChangeArrowheads="1"/>
          </p:cNvSpPr>
          <p:nvPr/>
        </p:nvSpPr>
        <p:spPr bwMode="auto">
          <a:xfrm>
            <a:off x="0" y="5877272"/>
            <a:ext cx="111918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 b="1" dirty="0">
                <a:cs typeface="Arial" charset="0"/>
              </a:rPr>
              <a:t>Deutsch :</a:t>
            </a:r>
            <a:endParaRPr lang="el-GR" sz="1600" b="1" dirty="0">
              <a:cs typeface="Arial" charset="0"/>
            </a:endParaRPr>
          </a:p>
        </p:txBody>
      </p:sp>
      <p:sp>
        <p:nvSpPr>
          <p:cNvPr id="12" name="11 - TextBox"/>
          <p:cNvSpPr txBox="1">
            <a:spLocks noChangeArrowheads="1"/>
          </p:cNvSpPr>
          <p:nvPr/>
        </p:nvSpPr>
        <p:spPr bwMode="auto">
          <a:xfrm>
            <a:off x="1343467" y="2564904"/>
            <a:ext cx="780053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 b="1" dirty="0">
                <a:solidFill>
                  <a:schemeClr val="tx2"/>
                </a:solidFill>
                <a:latin typeface="Comic Sans MS" pitchFamily="66" charset="0"/>
              </a:rPr>
              <a:t>der Mathelehrer, </a:t>
            </a:r>
            <a:r>
              <a:rPr lang="de-DE" sz="1600" b="1" dirty="0">
                <a:solidFill>
                  <a:srgbClr val="FF0000"/>
                </a:solidFill>
                <a:latin typeface="Comic Sans MS" pitchFamily="66" charset="0"/>
              </a:rPr>
              <a:t>die Mathelehrerin</a:t>
            </a:r>
            <a:r>
              <a:rPr lang="de-DE" sz="1600" b="1" dirty="0">
                <a:solidFill>
                  <a:schemeClr val="tx2"/>
                </a:solidFill>
                <a:latin typeface="Comic Sans MS" pitchFamily="66" charset="0"/>
              </a:rPr>
              <a:t>, </a:t>
            </a:r>
            <a:r>
              <a:rPr lang="de-DE" sz="1600" b="1" dirty="0">
                <a:solidFill>
                  <a:srgbClr val="00B050"/>
                </a:solidFill>
                <a:latin typeface="Comic Sans MS" pitchFamily="66" charset="0"/>
              </a:rPr>
              <a:t>das </a:t>
            </a:r>
            <a:r>
              <a:rPr lang="de-DE" sz="1600" b="1" dirty="0" err="1">
                <a:solidFill>
                  <a:srgbClr val="00B050"/>
                </a:solidFill>
                <a:latin typeface="Comic Sans MS" pitchFamily="66" charset="0"/>
              </a:rPr>
              <a:t>Mathebuch</a:t>
            </a:r>
            <a:r>
              <a:rPr lang="de-DE" sz="1600" b="1" dirty="0">
                <a:solidFill>
                  <a:schemeClr val="tx2"/>
                </a:solidFill>
                <a:latin typeface="Comic Sans MS" pitchFamily="66" charset="0"/>
              </a:rPr>
              <a:t>, der </a:t>
            </a:r>
            <a:r>
              <a:rPr lang="de-DE" sz="1600" b="1" dirty="0" err="1">
                <a:solidFill>
                  <a:schemeClr val="tx2"/>
                </a:solidFill>
                <a:latin typeface="Comic Sans MS" pitchFamily="66" charset="0"/>
              </a:rPr>
              <a:t>Matheunterricht</a:t>
            </a:r>
            <a:r>
              <a:rPr lang="de-DE" sz="1600" b="1" dirty="0">
                <a:solidFill>
                  <a:schemeClr val="tx2"/>
                </a:solidFill>
                <a:latin typeface="Comic Sans MS" pitchFamily="66" charset="0"/>
              </a:rPr>
              <a:t> </a:t>
            </a:r>
            <a:endParaRPr lang="el-GR" sz="1600" b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3" name="12 - TextBox"/>
          <p:cNvSpPr txBox="1">
            <a:spLocks noChangeArrowheads="1"/>
          </p:cNvSpPr>
          <p:nvPr/>
        </p:nvSpPr>
        <p:spPr bwMode="auto">
          <a:xfrm>
            <a:off x="1085850" y="3000375"/>
            <a:ext cx="78786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600" b="1" dirty="0">
                <a:solidFill>
                  <a:schemeClr val="tx2"/>
                </a:solidFill>
                <a:latin typeface="Comic Sans MS" pitchFamily="66" charset="0"/>
              </a:rPr>
              <a:t>der Physiklehrer, </a:t>
            </a:r>
            <a:r>
              <a:rPr lang="de-DE" sz="1600" b="1" dirty="0">
                <a:solidFill>
                  <a:srgbClr val="FF0000"/>
                </a:solidFill>
                <a:latin typeface="Comic Sans MS" pitchFamily="66" charset="0"/>
              </a:rPr>
              <a:t>die Physiklehrerin</a:t>
            </a:r>
            <a:r>
              <a:rPr lang="de-DE" sz="1600" b="1" dirty="0">
                <a:solidFill>
                  <a:schemeClr val="tx2"/>
                </a:solidFill>
                <a:latin typeface="Comic Sans MS" pitchFamily="66" charset="0"/>
              </a:rPr>
              <a:t>, </a:t>
            </a:r>
            <a:r>
              <a:rPr lang="de-DE" sz="1600" b="1" dirty="0">
                <a:solidFill>
                  <a:srgbClr val="00B050"/>
                </a:solidFill>
                <a:latin typeface="Comic Sans MS" pitchFamily="66" charset="0"/>
              </a:rPr>
              <a:t>das Physikbuch</a:t>
            </a:r>
            <a:r>
              <a:rPr lang="de-DE" sz="1600" b="1" dirty="0">
                <a:solidFill>
                  <a:schemeClr val="tx2"/>
                </a:solidFill>
                <a:latin typeface="Comic Sans MS" pitchFamily="66" charset="0"/>
              </a:rPr>
              <a:t>, der Physikraum, </a:t>
            </a:r>
            <a:endParaRPr lang="de-DE" sz="1600" b="1" dirty="0" smtClean="0">
              <a:solidFill>
                <a:schemeClr val="tx2"/>
              </a:solidFill>
              <a:latin typeface="Comic Sans MS" pitchFamily="66" charset="0"/>
            </a:endParaRPr>
          </a:p>
          <a:p>
            <a:r>
              <a:rPr lang="de-DE" sz="1600" b="1" dirty="0" smtClean="0">
                <a:solidFill>
                  <a:schemeClr val="tx2"/>
                </a:solidFill>
                <a:latin typeface="Comic Sans MS" pitchFamily="66" charset="0"/>
              </a:rPr>
              <a:t>der </a:t>
            </a:r>
            <a:r>
              <a:rPr lang="de-DE" sz="1600" b="1" dirty="0">
                <a:solidFill>
                  <a:schemeClr val="tx2"/>
                </a:solidFill>
                <a:latin typeface="Comic Sans MS" pitchFamily="66" charset="0"/>
              </a:rPr>
              <a:t>Physikunterricht </a:t>
            </a:r>
            <a:endParaRPr lang="el-GR" sz="1600" b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4" name="13 - TextBox"/>
          <p:cNvSpPr txBox="1">
            <a:spLocks noChangeArrowheads="1"/>
          </p:cNvSpPr>
          <p:nvPr/>
        </p:nvSpPr>
        <p:spPr bwMode="auto">
          <a:xfrm>
            <a:off x="971600" y="3645024"/>
            <a:ext cx="642034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 b="1" dirty="0">
                <a:solidFill>
                  <a:schemeClr val="tx2"/>
                </a:solidFill>
                <a:latin typeface="Comic Sans MS" pitchFamily="66" charset="0"/>
              </a:rPr>
              <a:t>der Schulhof, der Schultag, </a:t>
            </a:r>
            <a:r>
              <a:rPr lang="de-DE" sz="1600" b="1" dirty="0">
                <a:solidFill>
                  <a:srgbClr val="FFC000"/>
                </a:solidFill>
                <a:latin typeface="Comic Sans MS" pitchFamily="66" charset="0"/>
              </a:rPr>
              <a:t>die Schulsachen</a:t>
            </a:r>
            <a:r>
              <a:rPr lang="de-DE" sz="1600" b="1" dirty="0">
                <a:solidFill>
                  <a:schemeClr val="tx2"/>
                </a:solidFill>
                <a:latin typeface="Comic Sans MS" pitchFamily="66" charset="0"/>
              </a:rPr>
              <a:t>, </a:t>
            </a:r>
            <a:r>
              <a:rPr lang="de-DE" sz="1600" b="1" dirty="0">
                <a:solidFill>
                  <a:srgbClr val="FF0000"/>
                </a:solidFill>
                <a:latin typeface="Comic Sans MS" pitchFamily="66" charset="0"/>
              </a:rPr>
              <a:t>die Schultasche</a:t>
            </a:r>
            <a:endParaRPr lang="el-GR" sz="1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5" name="14 - TextBox"/>
          <p:cNvSpPr txBox="1">
            <a:spLocks noChangeArrowheads="1"/>
          </p:cNvSpPr>
          <p:nvPr/>
        </p:nvSpPr>
        <p:spPr bwMode="auto">
          <a:xfrm>
            <a:off x="1331640" y="4005064"/>
            <a:ext cx="200888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 b="1" dirty="0">
                <a:solidFill>
                  <a:schemeClr val="tx2"/>
                </a:solidFill>
                <a:latin typeface="Comic Sans MS" pitchFamily="66" charset="0"/>
              </a:rPr>
              <a:t>der Computerraum</a:t>
            </a:r>
            <a:endParaRPr lang="el-GR" sz="1600" b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6" name="15 - TextBox"/>
          <p:cNvSpPr txBox="1">
            <a:spLocks noChangeArrowheads="1"/>
          </p:cNvSpPr>
          <p:nvPr/>
        </p:nvSpPr>
        <p:spPr bwMode="auto">
          <a:xfrm>
            <a:off x="1187624" y="4509120"/>
            <a:ext cx="577914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 b="1" dirty="0">
                <a:solidFill>
                  <a:schemeClr val="tx2"/>
                </a:solidFill>
                <a:latin typeface="Comic Sans MS" pitchFamily="66" charset="0"/>
              </a:rPr>
              <a:t>der Klassenlehrer, </a:t>
            </a:r>
            <a:r>
              <a:rPr lang="de-DE" sz="1600" b="1" dirty="0">
                <a:solidFill>
                  <a:srgbClr val="FF0000"/>
                </a:solidFill>
                <a:latin typeface="Comic Sans MS" pitchFamily="66" charset="0"/>
              </a:rPr>
              <a:t>die Klassenlehrerin</a:t>
            </a:r>
            <a:r>
              <a:rPr lang="de-DE" sz="1600" b="1" dirty="0">
                <a:solidFill>
                  <a:schemeClr val="tx2"/>
                </a:solidFill>
                <a:latin typeface="Comic Sans MS" pitchFamily="66" charset="0"/>
              </a:rPr>
              <a:t>, der Klassenraum</a:t>
            </a:r>
            <a:endParaRPr lang="el-GR" sz="1600" b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7" name="16 - TextBox"/>
          <p:cNvSpPr txBox="1">
            <a:spLocks noChangeArrowheads="1"/>
          </p:cNvSpPr>
          <p:nvPr/>
        </p:nvSpPr>
        <p:spPr bwMode="auto">
          <a:xfrm>
            <a:off x="1048892" y="5157192"/>
            <a:ext cx="809510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600" b="1" dirty="0">
                <a:solidFill>
                  <a:schemeClr val="tx2"/>
                </a:solidFill>
                <a:latin typeface="Comic Sans MS" pitchFamily="66" charset="0"/>
              </a:rPr>
              <a:t>der Sportlehrer, </a:t>
            </a:r>
            <a:r>
              <a:rPr lang="de-DE" sz="1600" b="1" dirty="0">
                <a:solidFill>
                  <a:srgbClr val="FF0000"/>
                </a:solidFill>
                <a:latin typeface="Comic Sans MS" pitchFamily="66" charset="0"/>
              </a:rPr>
              <a:t>die </a:t>
            </a:r>
            <a:r>
              <a:rPr lang="de-DE" sz="1600" b="1" dirty="0" smtClean="0">
                <a:solidFill>
                  <a:srgbClr val="FF0000"/>
                </a:solidFill>
                <a:latin typeface="Comic Sans MS" pitchFamily="66" charset="0"/>
              </a:rPr>
              <a:t>Sportlehrerin</a:t>
            </a:r>
            <a:r>
              <a:rPr lang="de-DE" sz="1600" b="1" dirty="0">
                <a:solidFill>
                  <a:schemeClr val="tx2"/>
                </a:solidFill>
                <a:latin typeface="Comic Sans MS" pitchFamily="66" charset="0"/>
              </a:rPr>
              <a:t>, </a:t>
            </a:r>
            <a:r>
              <a:rPr lang="de-DE" sz="1600" b="1" dirty="0">
                <a:solidFill>
                  <a:srgbClr val="FFC000"/>
                </a:solidFill>
                <a:latin typeface="Comic Sans MS" pitchFamily="66" charset="0"/>
              </a:rPr>
              <a:t>die Sportsachen</a:t>
            </a:r>
            <a:r>
              <a:rPr lang="de-DE" sz="1600" b="1" dirty="0">
                <a:solidFill>
                  <a:schemeClr val="tx2"/>
                </a:solidFill>
                <a:latin typeface="Comic Sans MS" pitchFamily="66" charset="0"/>
              </a:rPr>
              <a:t>, </a:t>
            </a:r>
            <a:r>
              <a:rPr lang="de-DE" sz="1600" b="1" dirty="0">
                <a:solidFill>
                  <a:srgbClr val="FF0000"/>
                </a:solidFill>
                <a:latin typeface="Comic Sans MS" pitchFamily="66" charset="0"/>
              </a:rPr>
              <a:t>die Sporttasche</a:t>
            </a:r>
            <a:r>
              <a:rPr lang="de-DE" sz="1600" b="1" dirty="0">
                <a:solidFill>
                  <a:schemeClr val="tx2"/>
                </a:solidFill>
                <a:latin typeface="Comic Sans MS" pitchFamily="66" charset="0"/>
              </a:rPr>
              <a:t>, </a:t>
            </a:r>
            <a:endParaRPr lang="de-DE" sz="1600" b="1" dirty="0" smtClean="0">
              <a:solidFill>
                <a:schemeClr val="tx2"/>
              </a:solidFill>
              <a:latin typeface="Comic Sans MS" pitchFamily="66" charset="0"/>
            </a:endParaRPr>
          </a:p>
          <a:p>
            <a:r>
              <a:rPr lang="de-DE" sz="1600" b="1" dirty="0" smtClean="0">
                <a:solidFill>
                  <a:srgbClr val="FF0000"/>
                </a:solidFill>
                <a:latin typeface="Comic Sans MS" pitchFamily="66" charset="0"/>
              </a:rPr>
              <a:t>die </a:t>
            </a:r>
            <a:r>
              <a:rPr lang="de-DE" sz="1600" b="1" dirty="0">
                <a:solidFill>
                  <a:srgbClr val="FF0000"/>
                </a:solidFill>
                <a:latin typeface="Comic Sans MS" pitchFamily="66" charset="0"/>
              </a:rPr>
              <a:t>Sporthalle</a:t>
            </a:r>
            <a:endParaRPr lang="el-GR" sz="1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8" name="17 - TextBox"/>
          <p:cNvSpPr txBox="1">
            <a:spLocks noChangeArrowheads="1"/>
          </p:cNvSpPr>
          <p:nvPr/>
        </p:nvSpPr>
        <p:spPr bwMode="auto">
          <a:xfrm>
            <a:off x="1227138" y="5805264"/>
            <a:ext cx="79168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600" b="1" dirty="0">
                <a:solidFill>
                  <a:schemeClr val="tx2"/>
                </a:solidFill>
                <a:latin typeface="Comic Sans MS" pitchFamily="66" charset="0"/>
              </a:rPr>
              <a:t>der Deutschlehrer, </a:t>
            </a:r>
            <a:r>
              <a:rPr lang="de-DE" sz="1600" b="1" dirty="0">
                <a:solidFill>
                  <a:srgbClr val="FF0000"/>
                </a:solidFill>
                <a:latin typeface="Comic Sans MS" pitchFamily="66" charset="0"/>
              </a:rPr>
              <a:t>die Deutschlehrerin</a:t>
            </a:r>
            <a:r>
              <a:rPr lang="de-DE" sz="1600" b="1" dirty="0">
                <a:solidFill>
                  <a:schemeClr val="tx2"/>
                </a:solidFill>
                <a:latin typeface="Comic Sans MS" pitchFamily="66" charset="0"/>
              </a:rPr>
              <a:t>, </a:t>
            </a:r>
            <a:r>
              <a:rPr lang="de-DE" sz="1600" b="1" dirty="0">
                <a:solidFill>
                  <a:srgbClr val="00B050"/>
                </a:solidFill>
                <a:latin typeface="Comic Sans MS" pitchFamily="66" charset="0"/>
              </a:rPr>
              <a:t>das Deutschbuch</a:t>
            </a:r>
            <a:r>
              <a:rPr lang="de-DE" sz="1600" b="1" dirty="0">
                <a:solidFill>
                  <a:schemeClr val="tx2"/>
                </a:solidFill>
                <a:latin typeface="Comic Sans MS" pitchFamily="66" charset="0"/>
              </a:rPr>
              <a:t>, </a:t>
            </a:r>
            <a:endParaRPr lang="de-DE" sz="1600" b="1" dirty="0" smtClean="0">
              <a:solidFill>
                <a:schemeClr val="tx2"/>
              </a:solidFill>
              <a:latin typeface="Comic Sans MS" pitchFamily="66" charset="0"/>
            </a:endParaRPr>
          </a:p>
          <a:p>
            <a:r>
              <a:rPr lang="de-DE" sz="1600" b="1" dirty="0" smtClean="0">
                <a:solidFill>
                  <a:schemeClr val="tx2"/>
                </a:solidFill>
                <a:latin typeface="Comic Sans MS" pitchFamily="66" charset="0"/>
              </a:rPr>
              <a:t>der </a:t>
            </a:r>
            <a:r>
              <a:rPr lang="de-DE" sz="1600" b="1" dirty="0">
                <a:solidFill>
                  <a:schemeClr val="tx2"/>
                </a:solidFill>
                <a:latin typeface="Comic Sans MS" pitchFamily="66" charset="0"/>
              </a:rPr>
              <a:t>Deutschunterricht</a:t>
            </a:r>
            <a:endParaRPr lang="el-GR" sz="1600" b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9" name="18 - TextBox"/>
          <p:cNvSpPr txBox="1"/>
          <p:nvPr/>
        </p:nvSpPr>
        <p:spPr>
          <a:xfrm>
            <a:off x="8016768" y="0"/>
            <a:ext cx="1127232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L6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AB S.65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Ü1</a:t>
            </a:r>
            <a:endParaRPr lang="el-G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20" name="19 - Επεξήγηση με σύννεφο"/>
          <p:cNvSpPr/>
          <p:nvPr/>
        </p:nvSpPr>
        <p:spPr>
          <a:xfrm>
            <a:off x="4857750" y="285750"/>
            <a:ext cx="3214688" cy="1214438"/>
          </a:xfrm>
          <a:prstGeom prst="cloudCallout">
            <a:avLst>
              <a:gd name="adj1" fmla="val -68552"/>
              <a:gd name="adj2" fmla="val 38373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latin typeface="Arial" pitchFamily="34" charset="0"/>
                <a:cs typeface="Arial" pitchFamily="34" charset="0"/>
              </a:rPr>
              <a:t>Φτιάξε σύνθετες λέξεις…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2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23 - TextBox"/>
          <p:cNvSpPr txBox="1"/>
          <p:nvPr/>
        </p:nvSpPr>
        <p:spPr>
          <a:xfrm>
            <a:off x="2267744" y="443711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bring</a:t>
            </a:r>
            <a:r>
              <a:rPr lang="de-DE" b="1" dirty="0" smtClean="0">
                <a:solidFill>
                  <a:srgbClr val="FF0000"/>
                </a:solidFill>
              </a:rPr>
              <a:t>st</a:t>
            </a:r>
            <a:endParaRPr lang="el-GR" b="1" dirty="0" smtClean="0">
              <a:solidFill>
                <a:srgbClr val="FF0000"/>
              </a:solidFill>
            </a:endParaRPr>
          </a:p>
        </p:txBody>
      </p:sp>
      <p:sp>
        <p:nvSpPr>
          <p:cNvPr id="2" name="1 - TextBox"/>
          <p:cNvSpPr txBox="1"/>
          <p:nvPr/>
        </p:nvSpPr>
        <p:spPr>
          <a:xfrm>
            <a:off x="7226300" y="71438"/>
            <a:ext cx="1774825" cy="3698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latin typeface="Arial" pitchFamily="34" charset="0"/>
                <a:cs typeface="Arial" pitchFamily="34" charset="0"/>
              </a:rPr>
              <a:t>AB. Üb.22 S.73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714375"/>
            <a:ext cx="8891588" cy="172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- TextBox"/>
          <p:cNvSpPr txBox="1">
            <a:spLocks noChangeArrowheads="1"/>
          </p:cNvSpPr>
          <p:nvPr/>
        </p:nvSpPr>
        <p:spPr bwMode="auto">
          <a:xfrm>
            <a:off x="3214688" y="571500"/>
            <a:ext cx="9239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 b="1">
                <a:solidFill>
                  <a:schemeClr val="tx2"/>
                </a:solidFill>
                <a:latin typeface="Comic Sans MS" pitchFamily="66" charset="0"/>
              </a:rPr>
              <a:t>bringt</a:t>
            </a:r>
            <a:endParaRPr lang="el-GR" sz="2000" b="1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5" name="4 - TextBox"/>
          <p:cNvSpPr txBox="1">
            <a:spLocks noChangeArrowheads="1"/>
          </p:cNvSpPr>
          <p:nvPr/>
        </p:nvSpPr>
        <p:spPr bwMode="auto">
          <a:xfrm>
            <a:off x="1285875" y="987425"/>
            <a:ext cx="7445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b="1">
                <a:solidFill>
                  <a:schemeClr val="tx2"/>
                </a:solidFill>
                <a:latin typeface="Comic Sans MS" pitchFamily="66" charset="0"/>
              </a:rPr>
              <a:t>mach</a:t>
            </a:r>
            <a:endParaRPr lang="el-GR" b="1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6" name="5 - TextBox"/>
          <p:cNvSpPr txBox="1">
            <a:spLocks noChangeArrowheads="1"/>
          </p:cNvSpPr>
          <p:nvPr/>
        </p:nvSpPr>
        <p:spPr bwMode="auto">
          <a:xfrm>
            <a:off x="1000125" y="1314450"/>
            <a:ext cx="6492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 b="1">
                <a:solidFill>
                  <a:schemeClr val="tx2"/>
                </a:solidFill>
                <a:latin typeface="Comic Sans MS" pitchFamily="66" charset="0"/>
              </a:rPr>
              <a:t>Geh</a:t>
            </a:r>
            <a:endParaRPr lang="el-GR" sz="2000" b="1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7" name="6 - TextBox"/>
          <p:cNvSpPr txBox="1">
            <a:spLocks noChangeArrowheads="1"/>
          </p:cNvSpPr>
          <p:nvPr/>
        </p:nvSpPr>
        <p:spPr bwMode="auto">
          <a:xfrm>
            <a:off x="3143250" y="1714500"/>
            <a:ext cx="12271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 b="1">
                <a:solidFill>
                  <a:schemeClr val="tx2"/>
                </a:solidFill>
                <a:latin typeface="Comic Sans MS" pitchFamily="66" charset="0"/>
              </a:rPr>
              <a:t>verpasst</a:t>
            </a:r>
            <a:endParaRPr lang="el-GR" sz="2000" b="1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8" name="7 - TextBox"/>
          <p:cNvSpPr txBox="1">
            <a:spLocks noChangeArrowheads="1"/>
          </p:cNvSpPr>
          <p:nvPr/>
        </p:nvSpPr>
        <p:spPr bwMode="auto">
          <a:xfrm>
            <a:off x="1414463" y="2100263"/>
            <a:ext cx="7889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 b="1">
                <a:solidFill>
                  <a:schemeClr val="tx2"/>
                </a:solidFill>
                <a:latin typeface="Comic Sans MS" pitchFamily="66" charset="0"/>
              </a:rPr>
              <a:t>nimm</a:t>
            </a:r>
            <a:endParaRPr lang="el-GR" sz="2000" b="1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9" name="8 - TextBox"/>
          <p:cNvSpPr txBox="1"/>
          <p:nvPr/>
        </p:nvSpPr>
        <p:spPr>
          <a:xfrm>
            <a:off x="428596" y="3000372"/>
            <a:ext cx="1268296" cy="461665"/>
          </a:xfrm>
          <a:prstGeom prst="rect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b="1" dirty="0">
                <a:solidFill>
                  <a:schemeClr val="tx2"/>
                </a:solidFill>
                <a:latin typeface="Comic Sans MS" pitchFamily="66" charset="0"/>
              </a:rPr>
              <a:t>nehmen</a:t>
            </a:r>
            <a:endParaRPr lang="el-GR" sz="2400" b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0" name="9 - TextBox"/>
          <p:cNvSpPr txBox="1"/>
          <p:nvPr/>
        </p:nvSpPr>
        <p:spPr>
          <a:xfrm>
            <a:off x="1946382" y="3000372"/>
            <a:ext cx="1260281" cy="461665"/>
          </a:xfrm>
          <a:prstGeom prst="rect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b="1" dirty="0">
                <a:solidFill>
                  <a:schemeClr val="tx2"/>
                </a:solidFill>
                <a:latin typeface="Comic Sans MS" pitchFamily="66" charset="0"/>
              </a:rPr>
              <a:t>bringen</a:t>
            </a:r>
            <a:endParaRPr lang="el-GR" sz="2400" b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1" name="10 - TextBox"/>
          <p:cNvSpPr txBox="1"/>
          <p:nvPr/>
        </p:nvSpPr>
        <p:spPr>
          <a:xfrm>
            <a:off x="3592662" y="3000372"/>
            <a:ext cx="1265090" cy="461665"/>
          </a:xfrm>
          <a:prstGeom prst="rect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b="1" dirty="0">
                <a:solidFill>
                  <a:schemeClr val="tx2"/>
                </a:solidFill>
                <a:latin typeface="Comic Sans MS" pitchFamily="66" charset="0"/>
              </a:rPr>
              <a:t>machen</a:t>
            </a:r>
            <a:endParaRPr lang="el-GR" sz="2400" b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2" name="11 - TextBox"/>
          <p:cNvSpPr txBox="1"/>
          <p:nvPr/>
        </p:nvSpPr>
        <p:spPr>
          <a:xfrm>
            <a:off x="5112585" y="3000372"/>
            <a:ext cx="1031051" cy="461665"/>
          </a:xfrm>
          <a:prstGeom prst="rect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b="1" dirty="0">
                <a:solidFill>
                  <a:schemeClr val="tx2"/>
                </a:solidFill>
                <a:latin typeface="Comic Sans MS" pitchFamily="66" charset="0"/>
              </a:rPr>
              <a:t>gehen</a:t>
            </a:r>
            <a:endParaRPr lang="el-GR" sz="2400" b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3" name="12 - TextBox"/>
          <p:cNvSpPr txBox="1"/>
          <p:nvPr/>
        </p:nvSpPr>
        <p:spPr>
          <a:xfrm>
            <a:off x="6380067" y="3000372"/>
            <a:ext cx="1620957" cy="461665"/>
          </a:xfrm>
          <a:prstGeom prst="rect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b="1" dirty="0">
                <a:solidFill>
                  <a:schemeClr val="tx2"/>
                </a:solidFill>
                <a:latin typeface="Comic Sans MS" pitchFamily="66" charset="0"/>
              </a:rPr>
              <a:t>verpassen</a:t>
            </a:r>
            <a:endParaRPr lang="el-GR" sz="2400" b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graphicFrame>
        <p:nvGraphicFramePr>
          <p:cNvPr id="16" name="15 - Πίνακας"/>
          <p:cNvGraphicFramePr>
            <a:graphicFrameLocks noGrp="1"/>
          </p:cNvGraphicFramePr>
          <p:nvPr/>
        </p:nvGraphicFramePr>
        <p:xfrm>
          <a:off x="1115616" y="3501008"/>
          <a:ext cx="7000926" cy="31763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03317"/>
                <a:gridCol w="1103317"/>
                <a:gridCol w="1103317"/>
                <a:gridCol w="1103317"/>
                <a:gridCol w="1301774"/>
                <a:gridCol w="1285884"/>
              </a:tblGrid>
              <a:tr h="433162">
                <a:tc>
                  <a:txBody>
                    <a:bodyPr/>
                    <a:lstStyle/>
                    <a:p>
                      <a:pPr algn="ctr"/>
                      <a:endParaRPr lang="el-GR" sz="16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/>
                        <a:t>bringen</a:t>
                      </a:r>
                      <a:endParaRPr lang="el-G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1" dirty="0" smtClean="0"/>
                        <a:t>machen</a:t>
                      </a:r>
                      <a:endParaRPr lang="el-G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1" dirty="0" smtClean="0"/>
                        <a:t>gehen</a:t>
                      </a:r>
                      <a:endParaRPr lang="el-G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1" dirty="0" smtClean="0"/>
                        <a:t>verpassen</a:t>
                      </a:r>
                      <a:endParaRPr lang="el-G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1" dirty="0" smtClean="0"/>
                        <a:t>nehmen</a:t>
                      </a:r>
                      <a:endParaRPr lang="el-GR" sz="2000" b="1" dirty="0"/>
                    </a:p>
                  </a:txBody>
                  <a:tcPr/>
                </a:tc>
              </a:tr>
              <a:tr h="43316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600" dirty="0" smtClean="0">
                          <a:latin typeface="Comic Sans MS" pitchFamily="66" charset="0"/>
                        </a:rPr>
                        <a:t>ich</a:t>
                      </a:r>
                      <a:endParaRPr lang="el-GR" sz="16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43316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600" dirty="0" smtClean="0">
                          <a:latin typeface="Comic Sans MS" pitchFamily="66" charset="0"/>
                        </a:rPr>
                        <a:t>du</a:t>
                      </a:r>
                      <a:endParaRPr lang="el-GR" sz="16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2400" b="1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24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24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24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24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3316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600" dirty="0" smtClean="0">
                          <a:latin typeface="Comic Sans MS" pitchFamily="66" charset="0"/>
                        </a:rPr>
                        <a:t>er/sie/es</a:t>
                      </a:r>
                      <a:endParaRPr lang="el-GR" sz="16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2000" b="1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43316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600" dirty="0" smtClean="0">
                          <a:latin typeface="Comic Sans MS" pitchFamily="66" charset="0"/>
                        </a:rPr>
                        <a:t>wir</a:t>
                      </a:r>
                      <a:endParaRPr lang="el-GR" sz="16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2000" b="1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43316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600" dirty="0" smtClean="0">
                          <a:latin typeface="Comic Sans MS" pitchFamily="66" charset="0"/>
                        </a:rPr>
                        <a:t>ihr</a:t>
                      </a:r>
                      <a:endParaRPr lang="el-GR" sz="16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2000" b="1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20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20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20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20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3316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600" dirty="0" smtClean="0">
                          <a:latin typeface="Comic Sans MS" pitchFamily="66" charset="0"/>
                        </a:rPr>
                        <a:t>sie/Sie</a:t>
                      </a:r>
                      <a:endParaRPr lang="el-GR" sz="16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l-GR" sz="20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20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20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20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20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16 - Στρογγυλεμένο ορθογώνιο"/>
          <p:cNvSpPr/>
          <p:nvPr/>
        </p:nvSpPr>
        <p:spPr>
          <a:xfrm>
            <a:off x="1115616" y="4437112"/>
            <a:ext cx="1080120" cy="360040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17 - Στρογγυλεμένο ορθογώνιο"/>
          <p:cNvSpPr/>
          <p:nvPr/>
        </p:nvSpPr>
        <p:spPr>
          <a:xfrm>
            <a:off x="1187624" y="5805264"/>
            <a:ext cx="1008112" cy="432048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18 - Στρογγυλεμένο ορθογώνιο"/>
          <p:cNvSpPr/>
          <p:nvPr/>
        </p:nvSpPr>
        <p:spPr>
          <a:xfrm>
            <a:off x="1187624" y="6237312"/>
            <a:ext cx="1008112" cy="432048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" name="19 - Πολλαπλασιασμός"/>
          <p:cNvSpPr/>
          <p:nvPr/>
        </p:nvSpPr>
        <p:spPr>
          <a:xfrm>
            <a:off x="2843808" y="4437112"/>
            <a:ext cx="432048" cy="50405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1" name="20 - Πολλαπλασιασμός"/>
          <p:cNvSpPr/>
          <p:nvPr/>
        </p:nvSpPr>
        <p:spPr>
          <a:xfrm>
            <a:off x="1475656" y="5733256"/>
            <a:ext cx="360040" cy="50405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" name="21 - Καμπύλο βέλος προς τα επάνω"/>
          <p:cNvSpPr/>
          <p:nvPr/>
        </p:nvSpPr>
        <p:spPr>
          <a:xfrm>
            <a:off x="1835696" y="6597352"/>
            <a:ext cx="1440160" cy="26064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23" name="22 - TextBox"/>
          <p:cNvSpPr txBox="1"/>
          <p:nvPr/>
        </p:nvSpPr>
        <p:spPr>
          <a:xfrm>
            <a:off x="2195736" y="400506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bring</a:t>
            </a:r>
            <a:r>
              <a:rPr lang="de-DE" b="1" dirty="0" smtClean="0">
                <a:solidFill>
                  <a:srgbClr val="FF0000"/>
                </a:solidFill>
              </a:rPr>
              <a:t>e</a:t>
            </a:r>
            <a:endParaRPr lang="el-GR" b="1" dirty="0" smtClean="0">
              <a:solidFill>
                <a:srgbClr val="FF0000"/>
              </a:solidFill>
            </a:endParaRPr>
          </a:p>
        </p:txBody>
      </p:sp>
      <p:sp>
        <p:nvSpPr>
          <p:cNvPr id="25" name="24 - TextBox"/>
          <p:cNvSpPr txBox="1"/>
          <p:nvPr/>
        </p:nvSpPr>
        <p:spPr>
          <a:xfrm>
            <a:off x="2267744" y="4869160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bring</a:t>
            </a:r>
            <a:r>
              <a:rPr lang="de-DE" b="1" dirty="0" smtClean="0">
                <a:solidFill>
                  <a:srgbClr val="FF0000"/>
                </a:solidFill>
              </a:rPr>
              <a:t>t</a:t>
            </a:r>
            <a:endParaRPr lang="el-GR" b="1" dirty="0" smtClean="0">
              <a:solidFill>
                <a:srgbClr val="FF0000"/>
              </a:solidFill>
            </a:endParaRPr>
          </a:p>
        </p:txBody>
      </p:sp>
      <p:sp>
        <p:nvSpPr>
          <p:cNvPr id="26" name="25 - TextBox"/>
          <p:cNvSpPr txBox="1"/>
          <p:nvPr/>
        </p:nvSpPr>
        <p:spPr>
          <a:xfrm>
            <a:off x="2195736" y="5373216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bring</a:t>
            </a:r>
            <a:r>
              <a:rPr lang="de-DE" b="1" dirty="0" smtClean="0">
                <a:solidFill>
                  <a:srgbClr val="FF0000"/>
                </a:solidFill>
              </a:rPr>
              <a:t>en</a:t>
            </a:r>
            <a:endParaRPr lang="el-GR" b="1" dirty="0" smtClean="0">
              <a:solidFill>
                <a:srgbClr val="FF0000"/>
              </a:solidFill>
            </a:endParaRPr>
          </a:p>
        </p:txBody>
      </p:sp>
      <p:sp>
        <p:nvSpPr>
          <p:cNvPr id="27" name="26 - TextBox"/>
          <p:cNvSpPr txBox="1"/>
          <p:nvPr/>
        </p:nvSpPr>
        <p:spPr>
          <a:xfrm>
            <a:off x="2195736" y="5805264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bring</a:t>
            </a:r>
            <a:r>
              <a:rPr lang="de-DE" b="1" dirty="0" smtClean="0">
                <a:solidFill>
                  <a:srgbClr val="FF0000"/>
                </a:solidFill>
              </a:rPr>
              <a:t>t</a:t>
            </a:r>
            <a:endParaRPr lang="el-GR" b="1" dirty="0" smtClean="0">
              <a:solidFill>
                <a:srgbClr val="FF0000"/>
              </a:solidFill>
            </a:endParaRPr>
          </a:p>
        </p:txBody>
      </p:sp>
      <p:sp>
        <p:nvSpPr>
          <p:cNvPr id="28" name="27 - TextBox"/>
          <p:cNvSpPr txBox="1"/>
          <p:nvPr/>
        </p:nvSpPr>
        <p:spPr>
          <a:xfrm>
            <a:off x="2195736" y="6237312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bring</a:t>
            </a:r>
            <a:r>
              <a:rPr lang="de-DE" b="1" dirty="0" smtClean="0">
                <a:solidFill>
                  <a:srgbClr val="FF0000"/>
                </a:solidFill>
              </a:rPr>
              <a:t>en</a:t>
            </a:r>
            <a:endParaRPr lang="el-GR" b="1" dirty="0" smtClean="0">
              <a:solidFill>
                <a:srgbClr val="FF0000"/>
              </a:solidFill>
            </a:endParaRPr>
          </a:p>
        </p:txBody>
      </p:sp>
      <p:sp>
        <p:nvSpPr>
          <p:cNvPr id="29" name="28 - TextBox"/>
          <p:cNvSpPr txBox="1"/>
          <p:nvPr/>
        </p:nvSpPr>
        <p:spPr>
          <a:xfrm>
            <a:off x="3419872" y="4437112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mach</a:t>
            </a:r>
            <a:r>
              <a:rPr lang="de-DE" b="1" dirty="0" smtClean="0">
                <a:solidFill>
                  <a:srgbClr val="FF0000"/>
                </a:solidFill>
              </a:rPr>
              <a:t>st</a:t>
            </a:r>
            <a:endParaRPr lang="el-GR" b="1" dirty="0" smtClean="0">
              <a:solidFill>
                <a:srgbClr val="FF0000"/>
              </a:solidFill>
            </a:endParaRPr>
          </a:p>
        </p:txBody>
      </p:sp>
      <p:sp>
        <p:nvSpPr>
          <p:cNvPr id="30" name="29 - TextBox"/>
          <p:cNvSpPr txBox="1"/>
          <p:nvPr/>
        </p:nvSpPr>
        <p:spPr>
          <a:xfrm>
            <a:off x="3419872" y="5805264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mach</a:t>
            </a:r>
            <a:r>
              <a:rPr lang="de-DE" b="1" dirty="0" smtClean="0">
                <a:solidFill>
                  <a:srgbClr val="FF0000"/>
                </a:solidFill>
              </a:rPr>
              <a:t>t</a:t>
            </a:r>
            <a:endParaRPr lang="el-GR" b="1" dirty="0" smtClean="0">
              <a:solidFill>
                <a:srgbClr val="FF0000"/>
              </a:solidFill>
            </a:endParaRPr>
          </a:p>
        </p:txBody>
      </p:sp>
      <p:sp>
        <p:nvSpPr>
          <p:cNvPr id="31" name="30 - TextBox"/>
          <p:cNvSpPr txBox="1"/>
          <p:nvPr/>
        </p:nvSpPr>
        <p:spPr>
          <a:xfrm>
            <a:off x="3419872" y="6237312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mach</a:t>
            </a:r>
            <a:r>
              <a:rPr lang="de-DE" b="1" dirty="0" smtClean="0">
                <a:solidFill>
                  <a:srgbClr val="FF0000"/>
                </a:solidFill>
              </a:rPr>
              <a:t>en</a:t>
            </a:r>
            <a:endParaRPr lang="el-GR" b="1" dirty="0" smtClean="0">
              <a:solidFill>
                <a:srgbClr val="FF0000"/>
              </a:solidFill>
            </a:endParaRPr>
          </a:p>
        </p:txBody>
      </p:sp>
      <p:sp>
        <p:nvSpPr>
          <p:cNvPr id="32" name="31 - Πολλαπλασιασμός"/>
          <p:cNvSpPr/>
          <p:nvPr/>
        </p:nvSpPr>
        <p:spPr>
          <a:xfrm>
            <a:off x="3995936" y="4365104"/>
            <a:ext cx="432048" cy="50405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3" name="32 - TextBox"/>
          <p:cNvSpPr txBox="1"/>
          <p:nvPr/>
        </p:nvSpPr>
        <p:spPr>
          <a:xfrm>
            <a:off x="4572000" y="4437112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geh</a:t>
            </a:r>
            <a:r>
              <a:rPr lang="de-DE" b="1" dirty="0" smtClean="0">
                <a:solidFill>
                  <a:srgbClr val="FF0000"/>
                </a:solidFill>
              </a:rPr>
              <a:t>st</a:t>
            </a:r>
            <a:endParaRPr lang="el-GR" b="1" dirty="0" smtClean="0">
              <a:solidFill>
                <a:srgbClr val="FF0000"/>
              </a:solidFill>
            </a:endParaRPr>
          </a:p>
        </p:txBody>
      </p:sp>
      <p:sp>
        <p:nvSpPr>
          <p:cNvPr id="34" name="33 - TextBox"/>
          <p:cNvSpPr txBox="1"/>
          <p:nvPr/>
        </p:nvSpPr>
        <p:spPr>
          <a:xfrm>
            <a:off x="4572000" y="580526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geh</a:t>
            </a:r>
            <a:r>
              <a:rPr lang="de-DE" b="1" dirty="0" smtClean="0">
                <a:solidFill>
                  <a:srgbClr val="FF0000"/>
                </a:solidFill>
              </a:rPr>
              <a:t>t</a:t>
            </a:r>
            <a:endParaRPr lang="el-GR" b="1" dirty="0" smtClean="0">
              <a:solidFill>
                <a:srgbClr val="FF0000"/>
              </a:solidFill>
            </a:endParaRPr>
          </a:p>
        </p:txBody>
      </p:sp>
      <p:sp>
        <p:nvSpPr>
          <p:cNvPr id="35" name="34 - TextBox"/>
          <p:cNvSpPr txBox="1"/>
          <p:nvPr/>
        </p:nvSpPr>
        <p:spPr>
          <a:xfrm>
            <a:off x="4499992" y="6237312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geh</a:t>
            </a:r>
            <a:r>
              <a:rPr lang="de-DE" b="1" dirty="0" smtClean="0">
                <a:solidFill>
                  <a:srgbClr val="FF0000"/>
                </a:solidFill>
              </a:rPr>
              <a:t>en</a:t>
            </a:r>
            <a:endParaRPr lang="el-GR" b="1" dirty="0" smtClean="0">
              <a:solidFill>
                <a:srgbClr val="FF0000"/>
              </a:solidFill>
            </a:endParaRPr>
          </a:p>
        </p:txBody>
      </p:sp>
      <p:sp>
        <p:nvSpPr>
          <p:cNvPr id="36" name="35 - Πολλαπλασιασμός"/>
          <p:cNvSpPr/>
          <p:nvPr/>
        </p:nvSpPr>
        <p:spPr>
          <a:xfrm>
            <a:off x="5004048" y="4437112"/>
            <a:ext cx="432048" cy="50405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7" name="36 - TextBox"/>
          <p:cNvSpPr txBox="1"/>
          <p:nvPr/>
        </p:nvSpPr>
        <p:spPr>
          <a:xfrm>
            <a:off x="5580112" y="4437112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verpas</a:t>
            </a:r>
            <a:r>
              <a:rPr lang="de-DE" b="1" dirty="0" smtClean="0">
                <a:solidFill>
                  <a:srgbClr val="FF0000"/>
                </a:solidFill>
              </a:rPr>
              <a:t>st</a:t>
            </a:r>
            <a:endParaRPr lang="el-GR" b="1" dirty="0" smtClean="0">
              <a:solidFill>
                <a:srgbClr val="FF0000"/>
              </a:solidFill>
            </a:endParaRPr>
          </a:p>
        </p:txBody>
      </p:sp>
      <p:sp>
        <p:nvSpPr>
          <p:cNvPr id="38" name="37 - TextBox"/>
          <p:cNvSpPr txBox="1"/>
          <p:nvPr/>
        </p:nvSpPr>
        <p:spPr>
          <a:xfrm>
            <a:off x="5580112" y="5805264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verpass</a:t>
            </a:r>
            <a:r>
              <a:rPr lang="de-DE" b="1" dirty="0" smtClean="0">
                <a:solidFill>
                  <a:srgbClr val="FF0000"/>
                </a:solidFill>
              </a:rPr>
              <a:t>t</a:t>
            </a:r>
            <a:endParaRPr lang="el-GR" b="1" dirty="0" smtClean="0">
              <a:solidFill>
                <a:srgbClr val="FF0000"/>
              </a:solidFill>
            </a:endParaRPr>
          </a:p>
        </p:txBody>
      </p:sp>
      <p:sp>
        <p:nvSpPr>
          <p:cNvPr id="39" name="38 - TextBox"/>
          <p:cNvSpPr txBox="1"/>
          <p:nvPr/>
        </p:nvSpPr>
        <p:spPr>
          <a:xfrm>
            <a:off x="5508104" y="6237312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verpass</a:t>
            </a:r>
            <a:r>
              <a:rPr lang="de-DE" b="1" dirty="0" smtClean="0">
                <a:solidFill>
                  <a:srgbClr val="FF0000"/>
                </a:solidFill>
              </a:rPr>
              <a:t>en</a:t>
            </a:r>
            <a:endParaRPr lang="el-GR" b="1" dirty="0" smtClean="0">
              <a:solidFill>
                <a:srgbClr val="FF0000"/>
              </a:solidFill>
            </a:endParaRPr>
          </a:p>
        </p:txBody>
      </p:sp>
      <p:sp>
        <p:nvSpPr>
          <p:cNvPr id="40" name="39 - Πολλαπλασιασμός"/>
          <p:cNvSpPr/>
          <p:nvPr/>
        </p:nvSpPr>
        <p:spPr>
          <a:xfrm>
            <a:off x="6300192" y="4437112"/>
            <a:ext cx="432048" cy="50405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1" name="40 - TextBox"/>
          <p:cNvSpPr txBox="1"/>
          <p:nvPr/>
        </p:nvSpPr>
        <p:spPr>
          <a:xfrm>
            <a:off x="6948264" y="4437112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nimm</a:t>
            </a:r>
            <a:r>
              <a:rPr lang="de-DE" b="1" dirty="0" smtClean="0">
                <a:solidFill>
                  <a:srgbClr val="FF0000"/>
                </a:solidFill>
              </a:rPr>
              <a:t>st</a:t>
            </a:r>
            <a:endParaRPr lang="el-GR" b="1" dirty="0" smtClean="0">
              <a:solidFill>
                <a:srgbClr val="FF0000"/>
              </a:solidFill>
            </a:endParaRPr>
          </a:p>
        </p:txBody>
      </p:sp>
      <p:sp>
        <p:nvSpPr>
          <p:cNvPr id="42" name="41 - TextBox"/>
          <p:cNvSpPr txBox="1"/>
          <p:nvPr/>
        </p:nvSpPr>
        <p:spPr>
          <a:xfrm>
            <a:off x="6876256" y="5805264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nehm</a:t>
            </a:r>
            <a:r>
              <a:rPr lang="de-DE" b="1" dirty="0" smtClean="0">
                <a:solidFill>
                  <a:srgbClr val="FF0000"/>
                </a:solidFill>
              </a:rPr>
              <a:t>t</a:t>
            </a:r>
            <a:endParaRPr lang="el-GR" b="1" dirty="0" smtClean="0">
              <a:solidFill>
                <a:srgbClr val="FF0000"/>
              </a:solidFill>
            </a:endParaRPr>
          </a:p>
        </p:txBody>
      </p:sp>
      <p:sp>
        <p:nvSpPr>
          <p:cNvPr id="43" name="42 - TextBox"/>
          <p:cNvSpPr txBox="1"/>
          <p:nvPr/>
        </p:nvSpPr>
        <p:spPr>
          <a:xfrm>
            <a:off x="6876256" y="6237312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nehm</a:t>
            </a:r>
            <a:r>
              <a:rPr lang="de-DE" b="1" dirty="0" smtClean="0">
                <a:solidFill>
                  <a:srgbClr val="FF0000"/>
                </a:solidFill>
              </a:rPr>
              <a:t>en</a:t>
            </a:r>
            <a:endParaRPr lang="el-GR" b="1" dirty="0" smtClean="0">
              <a:solidFill>
                <a:srgbClr val="FF0000"/>
              </a:solidFill>
            </a:endParaRPr>
          </a:p>
        </p:txBody>
      </p:sp>
      <p:sp>
        <p:nvSpPr>
          <p:cNvPr id="44" name="43 - Πολλαπλασιασμός"/>
          <p:cNvSpPr/>
          <p:nvPr/>
        </p:nvSpPr>
        <p:spPr>
          <a:xfrm>
            <a:off x="7524328" y="4437112"/>
            <a:ext cx="432048" cy="50405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4" grpId="0"/>
      <p:bldP spid="4" grpId="0"/>
      <p:bldP spid="5" grpId="0"/>
      <p:bldP spid="6" grpId="0"/>
      <p:bldP spid="7" grpId="0"/>
      <p:bldP spid="8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 animBg="1"/>
      <p:bldP spid="33" grpId="0"/>
      <p:bldP spid="34" grpId="0"/>
      <p:bldP spid="35" grpId="0"/>
      <p:bldP spid="36" grpId="0" animBg="1"/>
      <p:bldP spid="37" grpId="0"/>
      <p:bldP spid="38" grpId="0"/>
      <p:bldP spid="39" grpId="0"/>
      <p:bldP spid="40" grpId="0" animBg="1"/>
      <p:bldP spid="41" grpId="0"/>
      <p:bldP spid="42" grpId="0"/>
      <p:bldP spid="43" grpId="0"/>
      <p:bldP spid="4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TextBox"/>
          <p:cNvSpPr txBox="1"/>
          <p:nvPr/>
        </p:nvSpPr>
        <p:spPr>
          <a:xfrm>
            <a:off x="4860032" y="1340768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</a:t>
            </a:r>
            <a:endParaRPr lang="el-GR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7092280" y="1340768"/>
            <a:ext cx="1688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</a:t>
            </a:r>
            <a:endParaRPr lang="el-GR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3131840" y="1340768"/>
            <a:ext cx="3690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</a:t>
            </a:r>
            <a:endParaRPr lang="el-GR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6300192" y="1772816"/>
            <a:ext cx="3962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</a:t>
            </a:r>
            <a:endParaRPr lang="el-GR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4644008" y="177281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</a:t>
            </a:r>
            <a:endParaRPr lang="el-GR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1835696" y="3429000"/>
            <a:ext cx="24481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Andreas sucht </a:t>
            </a:r>
          </a:p>
          <a:p>
            <a:r>
              <a:rPr lang="de-DE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das Wort</a:t>
            </a:r>
            <a:endParaRPr lang="el-GR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8 - TextBox"/>
          <p:cNvSpPr txBox="1"/>
          <p:nvPr/>
        </p:nvSpPr>
        <p:spPr>
          <a:xfrm>
            <a:off x="1835696" y="5589240"/>
            <a:ext cx="27158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Mutter weckt </a:t>
            </a:r>
          </a:p>
          <a:p>
            <a:r>
              <a:rPr lang="de-DE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Andreas</a:t>
            </a:r>
            <a:endParaRPr lang="el-GR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9 - TextBox"/>
          <p:cNvSpPr txBox="1"/>
          <p:nvPr/>
        </p:nvSpPr>
        <p:spPr>
          <a:xfrm>
            <a:off x="2699792" y="4581128"/>
            <a:ext cx="4357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Carmen versteht den Dialog.</a:t>
            </a:r>
            <a:endParaRPr lang="el-GR" sz="24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10 - TextBox"/>
          <p:cNvSpPr txBox="1"/>
          <p:nvPr/>
        </p:nvSpPr>
        <p:spPr>
          <a:xfrm>
            <a:off x="7596336" y="2996952"/>
            <a:ext cx="1677062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Die Kinder</a:t>
            </a:r>
          </a:p>
          <a:p>
            <a:r>
              <a:rPr lang="de-DE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lesen</a:t>
            </a:r>
          </a:p>
          <a:p>
            <a:r>
              <a:rPr lang="de-DE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den Text.</a:t>
            </a:r>
            <a:endParaRPr lang="el-GR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2" name="11 - TextBox"/>
          <p:cNvSpPr txBox="1"/>
          <p:nvPr/>
        </p:nvSpPr>
        <p:spPr>
          <a:xfrm>
            <a:off x="7596336" y="5589240"/>
            <a:ext cx="171553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Carmen </a:t>
            </a:r>
          </a:p>
          <a:p>
            <a:r>
              <a:rPr lang="de-DE" sz="2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wiederholt </a:t>
            </a:r>
          </a:p>
          <a:p>
            <a:r>
              <a:rPr lang="de-DE" sz="2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Wörter.</a:t>
            </a:r>
            <a:endParaRPr lang="el-GR" sz="22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0" y="0"/>
            <a:ext cx="9144000" cy="563231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Ergänze euer / eure / euren und antworte auf die Fragen!</a:t>
            </a:r>
          </a:p>
          <a:p>
            <a:r>
              <a:rPr lang="en-US" sz="2400" dirty="0" smtClean="0"/>
              <a:t>1. </a:t>
            </a:r>
            <a:r>
              <a:rPr lang="en-US" sz="2400" dirty="0" err="1" smtClean="0"/>
              <a:t>Wie</a:t>
            </a:r>
            <a:r>
              <a:rPr lang="en-US" sz="2400" dirty="0" smtClean="0"/>
              <a:t> </a:t>
            </a:r>
            <a:r>
              <a:rPr lang="en-US" sz="2400" dirty="0" err="1" smtClean="0"/>
              <a:t>heißt</a:t>
            </a:r>
            <a:r>
              <a:rPr lang="en-US" sz="2400" dirty="0" smtClean="0"/>
              <a:t> _____ </a:t>
            </a:r>
            <a:r>
              <a:rPr lang="en-US" sz="2400" dirty="0" smtClean="0">
                <a:solidFill>
                  <a:srgbClr val="FF0000"/>
                </a:solidFill>
              </a:rPr>
              <a:t>Schule</a:t>
            </a:r>
            <a:r>
              <a:rPr lang="en-US" sz="2400" dirty="0" smtClean="0"/>
              <a:t>?</a:t>
            </a:r>
          </a:p>
          <a:p>
            <a:r>
              <a:rPr lang="el-GR" sz="2400" dirty="0" smtClean="0"/>
              <a:t>____________________________________________________</a:t>
            </a:r>
          </a:p>
          <a:p>
            <a:r>
              <a:rPr lang="en-US" sz="2400" dirty="0" smtClean="0"/>
              <a:t>2. Was </a:t>
            </a:r>
            <a:r>
              <a:rPr lang="en-US" sz="2400" dirty="0" err="1" smtClean="0"/>
              <a:t>ist</a:t>
            </a:r>
            <a:r>
              <a:rPr lang="en-US" sz="2400" dirty="0" smtClean="0"/>
              <a:t> _____ </a:t>
            </a:r>
            <a:r>
              <a:rPr lang="en-US" sz="2400" dirty="0" err="1" smtClean="0">
                <a:solidFill>
                  <a:srgbClr val="00B050"/>
                </a:solidFill>
              </a:rPr>
              <a:t>Lieblingsfach</a:t>
            </a:r>
            <a:r>
              <a:rPr lang="en-US" sz="2400" dirty="0" smtClean="0"/>
              <a:t>?</a:t>
            </a:r>
          </a:p>
          <a:p>
            <a:r>
              <a:rPr lang="el-GR" sz="2400" dirty="0" smtClean="0"/>
              <a:t>____________________________________________________</a:t>
            </a:r>
          </a:p>
          <a:p>
            <a:r>
              <a:rPr lang="de-DE" sz="2400" dirty="0" smtClean="0"/>
              <a:t>3. Ist ____ </a:t>
            </a:r>
            <a:r>
              <a:rPr lang="de-DE" sz="2400" dirty="0" smtClean="0">
                <a:solidFill>
                  <a:srgbClr val="00B0F0"/>
                </a:solidFill>
              </a:rPr>
              <a:t>Mathelehrer </a:t>
            </a:r>
            <a:r>
              <a:rPr lang="de-DE" sz="2400" dirty="0" smtClean="0"/>
              <a:t> / ____  </a:t>
            </a:r>
            <a:r>
              <a:rPr lang="de-DE" sz="2400" dirty="0" smtClean="0">
                <a:solidFill>
                  <a:srgbClr val="FF0000"/>
                </a:solidFill>
              </a:rPr>
              <a:t>Mathelehrerin</a:t>
            </a:r>
            <a:r>
              <a:rPr lang="de-DE" sz="2400" dirty="0" smtClean="0"/>
              <a:t> streng?</a:t>
            </a:r>
          </a:p>
          <a:p>
            <a:r>
              <a:rPr lang="el-GR" sz="2400" dirty="0" smtClean="0"/>
              <a:t>____________________________________________________</a:t>
            </a:r>
          </a:p>
          <a:p>
            <a:r>
              <a:rPr lang="de-DE" sz="2400" dirty="0" smtClean="0"/>
              <a:t>4. Wie findet ihr ______ </a:t>
            </a:r>
            <a:r>
              <a:rPr lang="de-DE" sz="2400" dirty="0" smtClean="0">
                <a:solidFill>
                  <a:srgbClr val="00B0F0"/>
                </a:solidFill>
              </a:rPr>
              <a:t>Physiklehrer</a:t>
            </a:r>
            <a:r>
              <a:rPr lang="de-DE" sz="2400" dirty="0" smtClean="0"/>
              <a:t> / _____ </a:t>
            </a:r>
            <a:r>
              <a:rPr lang="de-DE" sz="2400" dirty="0" smtClean="0">
                <a:solidFill>
                  <a:srgbClr val="FF0000"/>
                </a:solidFill>
              </a:rPr>
              <a:t>Physiklehrerin</a:t>
            </a:r>
            <a:r>
              <a:rPr lang="de-DE" sz="2400" dirty="0" smtClean="0"/>
              <a:t>?</a:t>
            </a:r>
          </a:p>
          <a:p>
            <a:r>
              <a:rPr lang="el-GR" sz="2400" dirty="0" smtClean="0"/>
              <a:t>____________________________________________________</a:t>
            </a:r>
          </a:p>
          <a:p>
            <a:r>
              <a:rPr lang="de-DE" sz="2400" dirty="0" smtClean="0"/>
              <a:t>5. Ist ______ </a:t>
            </a:r>
            <a:r>
              <a:rPr lang="de-DE" sz="2400" dirty="0" smtClean="0">
                <a:solidFill>
                  <a:srgbClr val="00B0F0"/>
                </a:solidFill>
              </a:rPr>
              <a:t>Deutschlehrer</a:t>
            </a:r>
            <a:r>
              <a:rPr lang="de-DE" sz="2400" dirty="0" smtClean="0"/>
              <a:t> / _______ </a:t>
            </a:r>
            <a:r>
              <a:rPr lang="de-DE" sz="2400" dirty="0" smtClean="0">
                <a:solidFill>
                  <a:srgbClr val="FF0000"/>
                </a:solidFill>
              </a:rPr>
              <a:t>Deutschlehrerin</a:t>
            </a:r>
            <a:r>
              <a:rPr lang="de-DE" sz="2400" dirty="0" smtClean="0"/>
              <a:t> nett?</a:t>
            </a:r>
          </a:p>
          <a:p>
            <a:r>
              <a:rPr lang="el-GR" sz="2400" dirty="0" smtClean="0"/>
              <a:t>____________________________________________________</a:t>
            </a:r>
          </a:p>
          <a:p>
            <a:r>
              <a:rPr lang="de-DE" sz="2400" dirty="0" smtClean="0"/>
              <a:t>6. Ist _____ erste große </a:t>
            </a:r>
            <a:r>
              <a:rPr lang="de-DE" sz="2400" dirty="0" smtClean="0">
                <a:solidFill>
                  <a:srgbClr val="FF0000"/>
                </a:solidFill>
              </a:rPr>
              <a:t>Pause</a:t>
            </a:r>
            <a:r>
              <a:rPr lang="de-DE" sz="2400" dirty="0" smtClean="0"/>
              <a:t> auch um 9.35 Uhr?</a:t>
            </a:r>
          </a:p>
          <a:p>
            <a:r>
              <a:rPr lang="el-GR" sz="2400" dirty="0" smtClean="0"/>
              <a:t>____________________________________________________</a:t>
            </a:r>
          </a:p>
          <a:p>
            <a:r>
              <a:rPr lang="de-DE" sz="2400" dirty="0" smtClean="0"/>
              <a:t>7. Dauert ____ </a:t>
            </a:r>
            <a:r>
              <a:rPr lang="de-DE" sz="2400" dirty="0" smtClean="0">
                <a:solidFill>
                  <a:srgbClr val="00B0F0"/>
                </a:solidFill>
              </a:rPr>
              <a:t>Unterricht</a:t>
            </a:r>
            <a:r>
              <a:rPr lang="de-DE" sz="2400" dirty="0" smtClean="0"/>
              <a:t> auch bis 13.30 Uhr?</a:t>
            </a:r>
          </a:p>
          <a:p>
            <a:r>
              <a:rPr lang="el-GR" sz="2400" dirty="0" smtClean="0"/>
              <a:t>____________________________________________________</a:t>
            </a:r>
            <a:endParaRPr lang="el-GR" sz="2400" dirty="0"/>
          </a:p>
        </p:txBody>
      </p:sp>
      <p:sp>
        <p:nvSpPr>
          <p:cNvPr id="3" name="2 - TextBox"/>
          <p:cNvSpPr txBox="1"/>
          <p:nvPr/>
        </p:nvSpPr>
        <p:spPr>
          <a:xfrm>
            <a:off x="1835696" y="332656"/>
            <a:ext cx="801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eure</a:t>
            </a:r>
            <a:endParaRPr lang="el-GR" sz="2400" dirty="0"/>
          </a:p>
        </p:txBody>
      </p:sp>
      <p:sp>
        <p:nvSpPr>
          <p:cNvPr id="4" name="3 - TextBox"/>
          <p:cNvSpPr txBox="1"/>
          <p:nvPr/>
        </p:nvSpPr>
        <p:spPr>
          <a:xfrm>
            <a:off x="3059832" y="764704"/>
            <a:ext cx="5912855" cy="40011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DE" sz="2000" dirty="0" smtClean="0"/>
              <a:t>Unsere Schule heißt 8.(achtes) Gymnasium </a:t>
            </a:r>
            <a:r>
              <a:rPr lang="de-DE" sz="2000" dirty="0" err="1" smtClean="0"/>
              <a:t>Kalamaria</a:t>
            </a:r>
            <a:r>
              <a:rPr lang="de-DE" sz="2000" dirty="0" smtClean="0"/>
              <a:t>.</a:t>
            </a:r>
            <a:endParaRPr lang="el-GR" sz="2000" dirty="0"/>
          </a:p>
        </p:txBody>
      </p:sp>
      <p:sp>
        <p:nvSpPr>
          <p:cNvPr id="5" name="4 - TextBox"/>
          <p:cNvSpPr txBox="1"/>
          <p:nvPr/>
        </p:nvSpPr>
        <p:spPr>
          <a:xfrm>
            <a:off x="1547664" y="1052736"/>
            <a:ext cx="801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euer</a:t>
            </a:r>
            <a:endParaRPr lang="el-GR" sz="2400" dirty="0"/>
          </a:p>
        </p:txBody>
      </p:sp>
      <p:sp>
        <p:nvSpPr>
          <p:cNvPr id="6" name="5 - TextBox"/>
          <p:cNvSpPr txBox="1"/>
          <p:nvPr/>
        </p:nvSpPr>
        <p:spPr>
          <a:xfrm>
            <a:off x="4788024" y="1412776"/>
            <a:ext cx="3085460" cy="46166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sz="2000" dirty="0" smtClean="0"/>
              <a:t>Unser Lieblingsfach ist</a:t>
            </a:r>
            <a:r>
              <a:rPr lang="de-DE" sz="2400" dirty="0" smtClean="0"/>
              <a:t>……..</a:t>
            </a:r>
            <a:endParaRPr lang="el-GR" sz="2400" dirty="0"/>
          </a:p>
        </p:txBody>
      </p:sp>
      <p:sp>
        <p:nvSpPr>
          <p:cNvPr id="7" name="6 - TextBox"/>
          <p:cNvSpPr txBox="1"/>
          <p:nvPr/>
        </p:nvSpPr>
        <p:spPr>
          <a:xfrm>
            <a:off x="755576" y="1844824"/>
            <a:ext cx="801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euer</a:t>
            </a:r>
            <a:endParaRPr lang="el-GR" sz="2400" dirty="0"/>
          </a:p>
        </p:txBody>
      </p:sp>
      <p:sp>
        <p:nvSpPr>
          <p:cNvPr id="8" name="7 - TextBox"/>
          <p:cNvSpPr txBox="1"/>
          <p:nvPr/>
        </p:nvSpPr>
        <p:spPr>
          <a:xfrm>
            <a:off x="3635896" y="1844824"/>
            <a:ext cx="801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eure</a:t>
            </a:r>
            <a:endParaRPr lang="el-GR" sz="2400" dirty="0"/>
          </a:p>
        </p:txBody>
      </p:sp>
      <p:sp>
        <p:nvSpPr>
          <p:cNvPr id="9" name="8 - TextBox"/>
          <p:cNvSpPr txBox="1"/>
          <p:nvPr/>
        </p:nvSpPr>
        <p:spPr>
          <a:xfrm>
            <a:off x="2195736" y="2564904"/>
            <a:ext cx="973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euren</a:t>
            </a:r>
            <a:endParaRPr lang="el-GR" sz="2400" dirty="0"/>
          </a:p>
        </p:txBody>
      </p:sp>
      <p:sp>
        <p:nvSpPr>
          <p:cNvPr id="10" name="9 - TextBox"/>
          <p:cNvSpPr txBox="1"/>
          <p:nvPr/>
        </p:nvSpPr>
        <p:spPr>
          <a:xfrm>
            <a:off x="5292080" y="2564904"/>
            <a:ext cx="801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eure</a:t>
            </a:r>
            <a:endParaRPr lang="el-GR" sz="2400" dirty="0"/>
          </a:p>
        </p:txBody>
      </p:sp>
      <p:sp>
        <p:nvSpPr>
          <p:cNvPr id="11" name="10 - TextBox"/>
          <p:cNvSpPr txBox="1"/>
          <p:nvPr/>
        </p:nvSpPr>
        <p:spPr>
          <a:xfrm>
            <a:off x="827584" y="3284984"/>
            <a:ext cx="801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euer</a:t>
            </a:r>
            <a:endParaRPr lang="el-GR" sz="2400" dirty="0"/>
          </a:p>
        </p:txBody>
      </p:sp>
      <p:sp>
        <p:nvSpPr>
          <p:cNvPr id="12" name="11 - TextBox"/>
          <p:cNvSpPr txBox="1"/>
          <p:nvPr/>
        </p:nvSpPr>
        <p:spPr>
          <a:xfrm>
            <a:off x="4211960" y="3284984"/>
            <a:ext cx="801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eure</a:t>
            </a:r>
            <a:endParaRPr lang="el-GR" sz="2400" dirty="0"/>
          </a:p>
        </p:txBody>
      </p:sp>
      <p:sp>
        <p:nvSpPr>
          <p:cNvPr id="13" name="12 - TextBox"/>
          <p:cNvSpPr txBox="1"/>
          <p:nvPr/>
        </p:nvSpPr>
        <p:spPr>
          <a:xfrm>
            <a:off x="827584" y="4005064"/>
            <a:ext cx="801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eure</a:t>
            </a:r>
            <a:endParaRPr lang="el-GR" sz="2400" dirty="0"/>
          </a:p>
        </p:txBody>
      </p:sp>
      <p:sp>
        <p:nvSpPr>
          <p:cNvPr id="14" name="13 - TextBox"/>
          <p:cNvSpPr txBox="1"/>
          <p:nvPr/>
        </p:nvSpPr>
        <p:spPr>
          <a:xfrm>
            <a:off x="1403648" y="4725144"/>
            <a:ext cx="801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euer</a:t>
            </a:r>
            <a:endParaRPr lang="el-GR" sz="2400" dirty="0"/>
          </a:p>
        </p:txBody>
      </p:sp>
      <p:sp>
        <p:nvSpPr>
          <p:cNvPr id="15" name="14 - TextBox"/>
          <p:cNvSpPr txBox="1"/>
          <p:nvPr/>
        </p:nvSpPr>
        <p:spPr>
          <a:xfrm>
            <a:off x="3802473" y="2204864"/>
            <a:ext cx="5341527" cy="46166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sz="2400" dirty="0" smtClean="0"/>
              <a:t>Ja</a:t>
            </a:r>
            <a:r>
              <a:rPr lang="de-DE" sz="2000" dirty="0" smtClean="0"/>
              <a:t>, er/sie ist streng. – Nein, er/sie ist nicht streng.</a:t>
            </a:r>
            <a:endParaRPr lang="el-GR" sz="2000" dirty="0"/>
          </a:p>
        </p:txBody>
      </p:sp>
      <p:sp>
        <p:nvSpPr>
          <p:cNvPr id="16" name="15 - TextBox"/>
          <p:cNvSpPr txBox="1"/>
          <p:nvPr/>
        </p:nvSpPr>
        <p:spPr>
          <a:xfrm>
            <a:off x="323528" y="2996952"/>
            <a:ext cx="7337265" cy="40011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sz="2000" dirty="0" smtClean="0"/>
              <a:t>Wir finden unseren Physiklehrer / unsere Physiklehrerin ………</a:t>
            </a:r>
            <a:endParaRPr lang="el-GR" sz="2000" dirty="0"/>
          </a:p>
        </p:txBody>
      </p:sp>
      <p:sp>
        <p:nvSpPr>
          <p:cNvPr id="17" name="16 - TextBox"/>
          <p:cNvSpPr txBox="1"/>
          <p:nvPr/>
        </p:nvSpPr>
        <p:spPr>
          <a:xfrm>
            <a:off x="4211960" y="3717032"/>
            <a:ext cx="4681090" cy="40011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sz="2000" dirty="0" smtClean="0"/>
              <a:t>Unser Deutschlehrer ist nett / nicht nett.</a:t>
            </a:r>
            <a:endParaRPr lang="el-GR" sz="2000" dirty="0"/>
          </a:p>
        </p:txBody>
      </p:sp>
      <p:sp>
        <p:nvSpPr>
          <p:cNvPr id="18" name="17 - TextBox"/>
          <p:cNvSpPr txBox="1"/>
          <p:nvPr/>
        </p:nvSpPr>
        <p:spPr>
          <a:xfrm>
            <a:off x="4283968" y="4437112"/>
            <a:ext cx="4671472" cy="40011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DE" sz="2000" dirty="0" smtClean="0"/>
              <a:t>Nein, unsere große Pause ist um 11:30 Uhr.</a:t>
            </a:r>
            <a:endParaRPr lang="el-GR" sz="2000" dirty="0"/>
          </a:p>
        </p:txBody>
      </p:sp>
      <p:sp>
        <p:nvSpPr>
          <p:cNvPr id="19" name="18 - TextBox"/>
          <p:cNvSpPr txBox="1"/>
          <p:nvPr/>
        </p:nvSpPr>
        <p:spPr>
          <a:xfrm>
            <a:off x="4211960" y="5157192"/>
            <a:ext cx="4755213" cy="40011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sz="2000" dirty="0" smtClean="0"/>
              <a:t>Nein, unser Unterricht dauert bis 14:00 Uhr.</a:t>
            </a:r>
            <a:endParaRPr lang="el-GR" sz="2000" dirty="0"/>
          </a:p>
        </p:txBody>
      </p:sp>
      <p:sp>
        <p:nvSpPr>
          <p:cNvPr id="20" name="19 - TextBox"/>
          <p:cNvSpPr txBox="1"/>
          <p:nvPr/>
        </p:nvSpPr>
        <p:spPr>
          <a:xfrm>
            <a:off x="6876256" y="5949280"/>
            <a:ext cx="2016224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latin typeface="Arial" pitchFamily="34" charset="0"/>
                <a:cs typeface="Arial" pitchFamily="34" charset="0"/>
              </a:rPr>
              <a:t>AB. 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Üb.4,  S.132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6" grpId="0" animBg="1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 animBg="1"/>
      <p:bldP spid="16" grpId="0" animBg="1"/>
      <p:bldP spid="17" grpId="0" animBg="1"/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37 - Ορθογώνιο"/>
          <p:cNvSpPr/>
          <p:nvPr/>
        </p:nvSpPr>
        <p:spPr>
          <a:xfrm>
            <a:off x="2571750" y="1817688"/>
            <a:ext cx="4714875" cy="78581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graphicFrame>
        <p:nvGraphicFramePr>
          <p:cNvPr id="4" name="3 - Πίνακας"/>
          <p:cNvGraphicFramePr>
            <a:graphicFrameLocks noGrp="1"/>
          </p:cNvGraphicFramePr>
          <p:nvPr/>
        </p:nvGraphicFramePr>
        <p:xfrm>
          <a:off x="357188" y="857250"/>
          <a:ext cx="7000926" cy="31763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03317"/>
                <a:gridCol w="1103317"/>
                <a:gridCol w="1103317"/>
                <a:gridCol w="1103317"/>
                <a:gridCol w="1301774"/>
                <a:gridCol w="1285884"/>
              </a:tblGrid>
              <a:tr h="433162">
                <a:tc>
                  <a:txBody>
                    <a:bodyPr/>
                    <a:lstStyle/>
                    <a:p>
                      <a:pPr algn="ctr"/>
                      <a:endParaRPr lang="el-GR" sz="16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43316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600" dirty="0" smtClean="0">
                          <a:latin typeface="Comic Sans MS" pitchFamily="66" charset="0"/>
                        </a:rPr>
                        <a:t>ich</a:t>
                      </a:r>
                      <a:endParaRPr lang="el-GR" sz="16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 smtClean="0"/>
                        <a:t>spiel</a:t>
                      </a:r>
                      <a:r>
                        <a:rPr lang="de-DE" sz="2000" b="1" dirty="0" smtClean="0">
                          <a:solidFill>
                            <a:srgbClr val="FF0000"/>
                          </a:solidFill>
                        </a:rPr>
                        <a:t>e</a:t>
                      </a:r>
                      <a:endParaRPr lang="el-GR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43316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600" dirty="0" smtClean="0">
                          <a:latin typeface="Comic Sans MS" pitchFamily="66" charset="0"/>
                        </a:rPr>
                        <a:t>du</a:t>
                      </a:r>
                      <a:endParaRPr lang="el-GR" sz="16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spiel</a:t>
                      </a:r>
                      <a:r>
                        <a:rPr lang="de-DE" sz="20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st</a:t>
                      </a:r>
                      <a:endParaRPr lang="el-GR" sz="2000" b="1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43316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600" dirty="0" smtClean="0">
                          <a:latin typeface="Comic Sans MS" pitchFamily="66" charset="0"/>
                        </a:rPr>
                        <a:t>er/sie/es</a:t>
                      </a:r>
                      <a:endParaRPr lang="el-GR" sz="16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spiel</a:t>
                      </a:r>
                      <a:r>
                        <a:rPr lang="de-DE" sz="20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endParaRPr lang="el-GR" sz="2000" b="1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43316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600" dirty="0" smtClean="0">
                          <a:latin typeface="Comic Sans MS" pitchFamily="66" charset="0"/>
                        </a:rPr>
                        <a:t>wir</a:t>
                      </a:r>
                      <a:endParaRPr lang="el-GR" sz="16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spiel</a:t>
                      </a:r>
                      <a:r>
                        <a:rPr lang="de-DE" sz="20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en</a:t>
                      </a:r>
                      <a:endParaRPr lang="el-GR" sz="2000" b="1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43316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600" dirty="0" smtClean="0">
                          <a:latin typeface="Comic Sans MS" pitchFamily="66" charset="0"/>
                        </a:rPr>
                        <a:t>ihr</a:t>
                      </a:r>
                      <a:endParaRPr lang="el-GR" sz="16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spiel</a:t>
                      </a:r>
                      <a:r>
                        <a:rPr lang="de-DE" sz="20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endParaRPr lang="el-GR" sz="2000" b="1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43316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600" dirty="0" smtClean="0">
                          <a:latin typeface="Comic Sans MS" pitchFamily="66" charset="0"/>
                        </a:rPr>
                        <a:t>sie/Sie</a:t>
                      </a:r>
                      <a:endParaRPr lang="el-GR" sz="16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spiel</a:t>
                      </a:r>
                      <a:r>
                        <a:rPr lang="de-DE" sz="20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en</a:t>
                      </a:r>
                      <a:endParaRPr lang="el-GR" sz="20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4 - TextBox"/>
          <p:cNvSpPr txBox="1"/>
          <p:nvPr/>
        </p:nvSpPr>
        <p:spPr>
          <a:xfrm>
            <a:off x="1571625" y="908050"/>
            <a:ext cx="915988" cy="36830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spielen</a:t>
            </a:r>
            <a:endParaRPr lang="el-GR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2643188" y="889000"/>
            <a:ext cx="838200" cy="369888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hren</a:t>
            </a:r>
            <a:endParaRPr lang="el-GR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3786188" y="889000"/>
            <a:ext cx="812800" cy="369888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hen</a:t>
            </a:r>
            <a:endParaRPr lang="el-GR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4857750" y="889000"/>
            <a:ext cx="1133475" cy="369888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spr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chen</a:t>
            </a:r>
            <a:endParaRPr lang="el-GR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- TextBox"/>
          <p:cNvSpPr txBox="1"/>
          <p:nvPr/>
        </p:nvSpPr>
        <p:spPr>
          <a:xfrm>
            <a:off x="6227763" y="889000"/>
            <a:ext cx="800100" cy="369888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ssen</a:t>
            </a:r>
            <a:endParaRPr lang="el-GR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15 - Ομάδα"/>
          <p:cNvGrpSpPr>
            <a:grpSpLocks/>
          </p:cNvGrpSpPr>
          <p:nvPr/>
        </p:nvGrpSpPr>
        <p:grpSpPr bwMode="auto">
          <a:xfrm>
            <a:off x="2571750" y="1408113"/>
            <a:ext cx="831850" cy="2481262"/>
            <a:chOff x="3214678" y="1947438"/>
            <a:chExt cx="832279" cy="2481694"/>
          </a:xfrm>
        </p:grpSpPr>
        <p:sp>
          <p:nvSpPr>
            <p:cNvPr id="2139" name="9 - TextBox"/>
            <p:cNvSpPr txBox="1">
              <a:spLocks noChangeArrowheads="1"/>
            </p:cNvSpPr>
            <p:nvPr/>
          </p:nvSpPr>
          <p:spPr bwMode="auto">
            <a:xfrm>
              <a:off x="3214678" y="1947438"/>
              <a:ext cx="72487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600">
                  <a:latin typeface="Comic Sans MS" pitchFamily="66" charset="0"/>
                </a:rPr>
                <a:t>fahre</a:t>
              </a:r>
              <a:endParaRPr lang="el-GR" sz="1600">
                <a:latin typeface="Comic Sans MS" pitchFamily="66" charset="0"/>
              </a:endParaRPr>
            </a:p>
          </p:txBody>
        </p:sp>
        <p:sp>
          <p:nvSpPr>
            <p:cNvPr id="2140" name="10 - TextBox"/>
            <p:cNvSpPr txBox="1">
              <a:spLocks noChangeArrowheads="1"/>
            </p:cNvSpPr>
            <p:nvPr/>
          </p:nvSpPr>
          <p:spPr bwMode="auto">
            <a:xfrm>
              <a:off x="3214678" y="2357430"/>
              <a:ext cx="816249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600">
                  <a:latin typeface="Comic Sans MS" pitchFamily="66" charset="0"/>
                </a:rPr>
                <a:t>f</a:t>
              </a:r>
              <a:r>
                <a:rPr lang="de-DE" sz="1600" b="1">
                  <a:solidFill>
                    <a:srgbClr val="FF0000"/>
                  </a:solidFill>
                  <a:latin typeface="Comic Sans MS" pitchFamily="66" charset="0"/>
                </a:rPr>
                <a:t>ä</a:t>
              </a:r>
              <a:r>
                <a:rPr lang="de-DE" sz="1600">
                  <a:latin typeface="Comic Sans MS" pitchFamily="66" charset="0"/>
                </a:rPr>
                <a:t>hrst</a:t>
              </a:r>
              <a:endParaRPr lang="el-GR" sz="1600">
                <a:latin typeface="Comic Sans MS" pitchFamily="66" charset="0"/>
              </a:endParaRPr>
            </a:p>
          </p:txBody>
        </p:sp>
        <p:sp>
          <p:nvSpPr>
            <p:cNvPr id="2141" name="11 - TextBox"/>
            <p:cNvSpPr txBox="1">
              <a:spLocks noChangeArrowheads="1"/>
            </p:cNvSpPr>
            <p:nvPr/>
          </p:nvSpPr>
          <p:spPr bwMode="auto">
            <a:xfrm>
              <a:off x="3214678" y="2786058"/>
              <a:ext cx="72487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600">
                  <a:latin typeface="Comic Sans MS" pitchFamily="66" charset="0"/>
                </a:rPr>
                <a:t>f</a:t>
              </a:r>
              <a:r>
                <a:rPr lang="de-DE" sz="1600" b="1">
                  <a:solidFill>
                    <a:srgbClr val="FF0000"/>
                  </a:solidFill>
                  <a:latin typeface="Comic Sans MS" pitchFamily="66" charset="0"/>
                </a:rPr>
                <a:t>ä</a:t>
              </a:r>
              <a:r>
                <a:rPr lang="de-DE" sz="1600">
                  <a:latin typeface="Comic Sans MS" pitchFamily="66" charset="0"/>
                </a:rPr>
                <a:t>hrt</a:t>
              </a:r>
              <a:endParaRPr lang="el-GR" sz="1600">
                <a:latin typeface="Comic Sans MS" pitchFamily="66" charset="0"/>
              </a:endParaRPr>
            </a:p>
          </p:txBody>
        </p:sp>
        <p:sp>
          <p:nvSpPr>
            <p:cNvPr id="2142" name="12 - TextBox"/>
            <p:cNvSpPr txBox="1">
              <a:spLocks noChangeArrowheads="1"/>
            </p:cNvSpPr>
            <p:nvPr/>
          </p:nvSpPr>
          <p:spPr bwMode="auto">
            <a:xfrm>
              <a:off x="3214678" y="3214686"/>
              <a:ext cx="832279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600">
                  <a:latin typeface="Comic Sans MS" pitchFamily="66" charset="0"/>
                </a:rPr>
                <a:t>fahren</a:t>
              </a:r>
              <a:endParaRPr lang="el-GR" sz="1600">
                <a:latin typeface="Comic Sans MS" pitchFamily="66" charset="0"/>
              </a:endParaRPr>
            </a:p>
          </p:txBody>
        </p:sp>
        <p:sp>
          <p:nvSpPr>
            <p:cNvPr id="2143" name="13 - TextBox"/>
            <p:cNvSpPr txBox="1">
              <a:spLocks noChangeArrowheads="1"/>
            </p:cNvSpPr>
            <p:nvPr/>
          </p:nvSpPr>
          <p:spPr bwMode="auto">
            <a:xfrm>
              <a:off x="3214678" y="3661950"/>
              <a:ext cx="72487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600">
                  <a:latin typeface="Comic Sans MS" pitchFamily="66" charset="0"/>
                </a:rPr>
                <a:t>fahrt</a:t>
              </a:r>
              <a:endParaRPr lang="el-GR" sz="1600">
                <a:latin typeface="Comic Sans MS" pitchFamily="66" charset="0"/>
              </a:endParaRPr>
            </a:p>
          </p:txBody>
        </p:sp>
        <p:sp>
          <p:nvSpPr>
            <p:cNvPr id="2144" name="14 - TextBox"/>
            <p:cNvSpPr txBox="1">
              <a:spLocks noChangeArrowheads="1"/>
            </p:cNvSpPr>
            <p:nvPr/>
          </p:nvSpPr>
          <p:spPr bwMode="auto">
            <a:xfrm>
              <a:off x="3214678" y="4090578"/>
              <a:ext cx="832279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600" dirty="0">
                  <a:latin typeface="Comic Sans MS" pitchFamily="66" charset="0"/>
                </a:rPr>
                <a:t>fahren</a:t>
              </a:r>
              <a:endParaRPr lang="el-GR" sz="1600" dirty="0">
                <a:latin typeface="Comic Sans MS" pitchFamily="66" charset="0"/>
              </a:endParaRPr>
            </a:p>
          </p:txBody>
        </p:sp>
      </p:grpSp>
      <p:grpSp>
        <p:nvGrpSpPr>
          <p:cNvPr id="3" name="16 - Ομάδα"/>
          <p:cNvGrpSpPr>
            <a:grpSpLocks/>
          </p:cNvGrpSpPr>
          <p:nvPr/>
        </p:nvGrpSpPr>
        <p:grpSpPr bwMode="auto">
          <a:xfrm>
            <a:off x="3740150" y="1408113"/>
            <a:ext cx="768350" cy="2481262"/>
            <a:chOff x="3214678" y="1947438"/>
            <a:chExt cx="768159" cy="2481694"/>
          </a:xfrm>
        </p:grpSpPr>
        <p:sp>
          <p:nvSpPr>
            <p:cNvPr id="2133" name="17 - TextBox"/>
            <p:cNvSpPr txBox="1">
              <a:spLocks noChangeArrowheads="1"/>
            </p:cNvSpPr>
            <p:nvPr/>
          </p:nvSpPr>
          <p:spPr bwMode="auto">
            <a:xfrm>
              <a:off x="3214678" y="1947438"/>
              <a:ext cx="62709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600">
                  <a:latin typeface="Comic Sans MS" pitchFamily="66" charset="0"/>
                </a:rPr>
                <a:t>sehe</a:t>
              </a:r>
              <a:endParaRPr lang="el-GR" sz="1600">
                <a:latin typeface="Comic Sans MS" pitchFamily="66" charset="0"/>
              </a:endParaRPr>
            </a:p>
          </p:txBody>
        </p:sp>
        <p:sp>
          <p:nvSpPr>
            <p:cNvPr id="2134" name="18 - TextBox"/>
            <p:cNvSpPr txBox="1">
              <a:spLocks noChangeArrowheads="1"/>
            </p:cNvSpPr>
            <p:nvPr/>
          </p:nvSpPr>
          <p:spPr bwMode="auto">
            <a:xfrm>
              <a:off x="3214678" y="2357430"/>
              <a:ext cx="768159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600">
                  <a:latin typeface="Comic Sans MS" pitchFamily="66" charset="0"/>
                </a:rPr>
                <a:t>s</a:t>
              </a:r>
              <a:r>
                <a:rPr lang="de-DE" sz="1600" b="1">
                  <a:solidFill>
                    <a:srgbClr val="FF0000"/>
                  </a:solidFill>
                  <a:latin typeface="Comic Sans MS" pitchFamily="66" charset="0"/>
                </a:rPr>
                <a:t>ie</a:t>
              </a:r>
              <a:r>
                <a:rPr lang="de-DE" sz="1600">
                  <a:latin typeface="Comic Sans MS" pitchFamily="66" charset="0"/>
                </a:rPr>
                <a:t>hst</a:t>
              </a:r>
              <a:endParaRPr lang="el-GR" sz="1600">
                <a:latin typeface="Comic Sans MS" pitchFamily="66" charset="0"/>
              </a:endParaRPr>
            </a:p>
          </p:txBody>
        </p:sp>
        <p:sp>
          <p:nvSpPr>
            <p:cNvPr id="2135" name="19 - TextBox"/>
            <p:cNvSpPr txBox="1">
              <a:spLocks noChangeArrowheads="1"/>
            </p:cNvSpPr>
            <p:nvPr/>
          </p:nvSpPr>
          <p:spPr bwMode="auto">
            <a:xfrm>
              <a:off x="3214678" y="2786058"/>
              <a:ext cx="66877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600">
                  <a:latin typeface="Comic Sans MS" pitchFamily="66" charset="0"/>
                </a:rPr>
                <a:t>s</a:t>
              </a:r>
              <a:r>
                <a:rPr lang="de-DE" sz="1600" b="1">
                  <a:solidFill>
                    <a:srgbClr val="FF0000"/>
                  </a:solidFill>
                  <a:latin typeface="Comic Sans MS" pitchFamily="66" charset="0"/>
                </a:rPr>
                <a:t>ie</a:t>
              </a:r>
              <a:r>
                <a:rPr lang="de-DE" sz="1600">
                  <a:latin typeface="Comic Sans MS" pitchFamily="66" charset="0"/>
                </a:rPr>
                <a:t>ht</a:t>
              </a:r>
              <a:endParaRPr lang="el-GR" sz="1600">
                <a:latin typeface="Comic Sans MS" pitchFamily="66" charset="0"/>
              </a:endParaRPr>
            </a:p>
          </p:txBody>
        </p:sp>
        <p:sp>
          <p:nvSpPr>
            <p:cNvPr id="2136" name="20 - TextBox"/>
            <p:cNvSpPr txBox="1">
              <a:spLocks noChangeArrowheads="1"/>
            </p:cNvSpPr>
            <p:nvPr/>
          </p:nvSpPr>
          <p:spPr bwMode="auto">
            <a:xfrm>
              <a:off x="3214678" y="3214686"/>
              <a:ext cx="73449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600">
                  <a:latin typeface="Comic Sans MS" pitchFamily="66" charset="0"/>
                </a:rPr>
                <a:t>sehen</a:t>
              </a:r>
              <a:endParaRPr lang="el-GR" sz="1600">
                <a:latin typeface="Comic Sans MS" pitchFamily="66" charset="0"/>
              </a:endParaRPr>
            </a:p>
          </p:txBody>
        </p:sp>
        <p:sp>
          <p:nvSpPr>
            <p:cNvPr id="2137" name="21 - TextBox"/>
            <p:cNvSpPr txBox="1">
              <a:spLocks noChangeArrowheads="1"/>
            </p:cNvSpPr>
            <p:nvPr/>
          </p:nvSpPr>
          <p:spPr bwMode="auto">
            <a:xfrm>
              <a:off x="3214678" y="3661950"/>
              <a:ext cx="61106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600">
                  <a:latin typeface="Comic Sans MS" pitchFamily="66" charset="0"/>
                </a:rPr>
                <a:t>seht</a:t>
              </a:r>
              <a:endParaRPr lang="el-GR" sz="1600">
                <a:latin typeface="Comic Sans MS" pitchFamily="66" charset="0"/>
              </a:endParaRPr>
            </a:p>
          </p:txBody>
        </p:sp>
        <p:sp>
          <p:nvSpPr>
            <p:cNvPr id="2138" name="22 - TextBox"/>
            <p:cNvSpPr txBox="1">
              <a:spLocks noChangeArrowheads="1"/>
            </p:cNvSpPr>
            <p:nvPr/>
          </p:nvSpPr>
          <p:spPr bwMode="auto">
            <a:xfrm>
              <a:off x="3214678" y="4090578"/>
              <a:ext cx="73449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600">
                  <a:latin typeface="Comic Sans MS" pitchFamily="66" charset="0"/>
                </a:rPr>
                <a:t>sehen</a:t>
              </a:r>
              <a:endParaRPr lang="el-GR" sz="1600">
                <a:latin typeface="Comic Sans MS" pitchFamily="66" charset="0"/>
              </a:endParaRPr>
            </a:p>
          </p:txBody>
        </p:sp>
      </p:grpSp>
      <p:grpSp>
        <p:nvGrpSpPr>
          <p:cNvPr id="10" name="23 - Ομάδα"/>
          <p:cNvGrpSpPr>
            <a:grpSpLocks/>
          </p:cNvGrpSpPr>
          <p:nvPr/>
        </p:nvGrpSpPr>
        <p:grpSpPr bwMode="auto">
          <a:xfrm>
            <a:off x="4883150" y="1408113"/>
            <a:ext cx="1047750" cy="2481262"/>
            <a:chOff x="3214678" y="1947438"/>
            <a:chExt cx="1048685" cy="2481694"/>
          </a:xfrm>
        </p:grpSpPr>
        <p:sp>
          <p:nvSpPr>
            <p:cNvPr id="2127" name="24 - TextBox"/>
            <p:cNvSpPr txBox="1">
              <a:spLocks noChangeArrowheads="1"/>
            </p:cNvSpPr>
            <p:nvPr/>
          </p:nvSpPr>
          <p:spPr bwMode="auto">
            <a:xfrm>
              <a:off x="3214678" y="1947438"/>
              <a:ext cx="94128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600">
                  <a:latin typeface="Comic Sans MS" pitchFamily="66" charset="0"/>
                </a:rPr>
                <a:t>spreche</a:t>
              </a:r>
              <a:endParaRPr lang="el-GR" sz="1600">
                <a:latin typeface="Comic Sans MS" pitchFamily="66" charset="0"/>
              </a:endParaRPr>
            </a:p>
          </p:txBody>
        </p:sp>
        <p:sp>
          <p:nvSpPr>
            <p:cNvPr id="2128" name="25 - TextBox"/>
            <p:cNvSpPr txBox="1">
              <a:spLocks noChangeArrowheads="1"/>
            </p:cNvSpPr>
            <p:nvPr/>
          </p:nvSpPr>
          <p:spPr bwMode="auto">
            <a:xfrm>
              <a:off x="3214678" y="2357430"/>
              <a:ext cx="97654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600">
                  <a:latin typeface="Comic Sans MS" pitchFamily="66" charset="0"/>
                </a:rPr>
                <a:t>spr</a:t>
              </a:r>
              <a:r>
                <a:rPr lang="de-DE" b="1">
                  <a:solidFill>
                    <a:srgbClr val="FF0000"/>
                  </a:solidFill>
                  <a:latin typeface="Comic Sans MS" pitchFamily="66" charset="0"/>
                </a:rPr>
                <a:t>i</a:t>
              </a:r>
              <a:r>
                <a:rPr lang="de-DE" sz="1600">
                  <a:latin typeface="Comic Sans MS" pitchFamily="66" charset="0"/>
                </a:rPr>
                <a:t>chst</a:t>
              </a:r>
              <a:endParaRPr lang="el-GR" sz="1600">
                <a:latin typeface="Comic Sans MS" pitchFamily="66" charset="0"/>
              </a:endParaRPr>
            </a:p>
          </p:txBody>
        </p:sp>
        <p:sp>
          <p:nvSpPr>
            <p:cNvPr id="2129" name="26 - TextBox"/>
            <p:cNvSpPr txBox="1">
              <a:spLocks noChangeArrowheads="1"/>
            </p:cNvSpPr>
            <p:nvPr/>
          </p:nvSpPr>
          <p:spPr bwMode="auto">
            <a:xfrm>
              <a:off x="3214678" y="2786058"/>
              <a:ext cx="87716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600">
                  <a:latin typeface="Comic Sans MS" pitchFamily="66" charset="0"/>
                </a:rPr>
                <a:t>spr</a:t>
              </a:r>
              <a:r>
                <a:rPr lang="de-DE" b="1">
                  <a:solidFill>
                    <a:srgbClr val="FF0000"/>
                  </a:solidFill>
                  <a:latin typeface="Comic Sans MS" pitchFamily="66" charset="0"/>
                </a:rPr>
                <a:t>i</a:t>
              </a:r>
              <a:r>
                <a:rPr lang="de-DE" sz="1600">
                  <a:latin typeface="Comic Sans MS" pitchFamily="66" charset="0"/>
                </a:rPr>
                <a:t>cht</a:t>
              </a:r>
              <a:endParaRPr lang="el-GR" sz="1600">
                <a:latin typeface="Comic Sans MS" pitchFamily="66" charset="0"/>
              </a:endParaRPr>
            </a:p>
          </p:txBody>
        </p:sp>
        <p:sp>
          <p:nvSpPr>
            <p:cNvPr id="2130" name="27 - TextBox"/>
            <p:cNvSpPr txBox="1">
              <a:spLocks noChangeArrowheads="1"/>
            </p:cNvSpPr>
            <p:nvPr/>
          </p:nvSpPr>
          <p:spPr bwMode="auto">
            <a:xfrm>
              <a:off x="3214678" y="3214686"/>
              <a:ext cx="104868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600">
                  <a:latin typeface="Comic Sans MS" pitchFamily="66" charset="0"/>
                </a:rPr>
                <a:t>sprechen</a:t>
              </a:r>
              <a:endParaRPr lang="el-GR" sz="1600">
                <a:latin typeface="Comic Sans MS" pitchFamily="66" charset="0"/>
              </a:endParaRPr>
            </a:p>
          </p:txBody>
        </p:sp>
        <p:sp>
          <p:nvSpPr>
            <p:cNvPr id="2131" name="28 - TextBox"/>
            <p:cNvSpPr txBox="1">
              <a:spLocks noChangeArrowheads="1"/>
            </p:cNvSpPr>
            <p:nvPr/>
          </p:nvSpPr>
          <p:spPr bwMode="auto">
            <a:xfrm>
              <a:off x="3214678" y="3661950"/>
              <a:ext cx="92525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600">
                  <a:latin typeface="Comic Sans MS" pitchFamily="66" charset="0"/>
                </a:rPr>
                <a:t>sprecht</a:t>
              </a:r>
              <a:endParaRPr lang="el-GR" sz="1600">
                <a:latin typeface="Comic Sans MS" pitchFamily="66" charset="0"/>
              </a:endParaRPr>
            </a:p>
          </p:txBody>
        </p:sp>
        <p:sp>
          <p:nvSpPr>
            <p:cNvPr id="2132" name="29 - TextBox"/>
            <p:cNvSpPr txBox="1">
              <a:spLocks noChangeArrowheads="1"/>
            </p:cNvSpPr>
            <p:nvPr/>
          </p:nvSpPr>
          <p:spPr bwMode="auto">
            <a:xfrm>
              <a:off x="3214678" y="4090578"/>
              <a:ext cx="104868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600">
                  <a:latin typeface="Comic Sans MS" pitchFamily="66" charset="0"/>
                </a:rPr>
                <a:t>sprechen</a:t>
              </a:r>
              <a:endParaRPr lang="el-GR" sz="1600">
                <a:latin typeface="Comic Sans MS" pitchFamily="66" charset="0"/>
              </a:endParaRPr>
            </a:p>
          </p:txBody>
        </p:sp>
      </p:grpSp>
      <p:grpSp>
        <p:nvGrpSpPr>
          <p:cNvPr id="11" name="30 - Ομάδα"/>
          <p:cNvGrpSpPr>
            <a:grpSpLocks/>
          </p:cNvGrpSpPr>
          <p:nvPr/>
        </p:nvGrpSpPr>
        <p:grpSpPr bwMode="auto">
          <a:xfrm>
            <a:off x="6215063" y="1389063"/>
            <a:ext cx="715962" cy="2481262"/>
            <a:chOff x="3214678" y="1947438"/>
            <a:chExt cx="715260" cy="2481694"/>
          </a:xfrm>
        </p:grpSpPr>
        <p:sp>
          <p:nvSpPr>
            <p:cNvPr id="2121" name="31 - TextBox"/>
            <p:cNvSpPr txBox="1">
              <a:spLocks noChangeArrowheads="1"/>
            </p:cNvSpPr>
            <p:nvPr/>
          </p:nvSpPr>
          <p:spPr bwMode="auto">
            <a:xfrm>
              <a:off x="3214678" y="1947438"/>
              <a:ext cx="607859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600">
                  <a:latin typeface="Comic Sans MS" pitchFamily="66" charset="0"/>
                </a:rPr>
                <a:t>esse</a:t>
              </a:r>
              <a:endParaRPr lang="el-GR" sz="1600">
                <a:latin typeface="Comic Sans MS" pitchFamily="66" charset="0"/>
              </a:endParaRPr>
            </a:p>
          </p:txBody>
        </p:sp>
        <p:sp>
          <p:nvSpPr>
            <p:cNvPr id="2122" name="32 - TextBox"/>
            <p:cNvSpPr txBox="1">
              <a:spLocks noChangeArrowheads="1"/>
            </p:cNvSpPr>
            <p:nvPr/>
          </p:nvSpPr>
          <p:spPr bwMode="auto">
            <a:xfrm>
              <a:off x="3214678" y="2357430"/>
              <a:ext cx="54373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b="1">
                  <a:solidFill>
                    <a:srgbClr val="FF0000"/>
                  </a:solidFill>
                  <a:latin typeface="Comic Sans MS" pitchFamily="66" charset="0"/>
                </a:rPr>
                <a:t>i</a:t>
              </a:r>
              <a:r>
                <a:rPr lang="de-DE" sz="1600">
                  <a:latin typeface="Comic Sans MS" pitchFamily="66" charset="0"/>
                </a:rPr>
                <a:t>sst</a:t>
              </a:r>
              <a:endParaRPr lang="el-GR" sz="1600">
                <a:latin typeface="Comic Sans MS" pitchFamily="66" charset="0"/>
              </a:endParaRPr>
            </a:p>
          </p:txBody>
        </p:sp>
        <p:sp>
          <p:nvSpPr>
            <p:cNvPr id="2123" name="33 - TextBox"/>
            <p:cNvSpPr txBox="1">
              <a:spLocks noChangeArrowheads="1"/>
            </p:cNvSpPr>
            <p:nvPr/>
          </p:nvSpPr>
          <p:spPr bwMode="auto">
            <a:xfrm>
              <a:off x="3214678" y="2786058"/>
              <a:ext cx="54373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b="1">
                  <a:solidFill>
                    <a:srgbClr val="FF0000"/>
                  </a:solidFill>
                  <a:latin typeface="Comic Sans MS" pitchFamily="66" charset="0"/>
                </a:rPr>
                <a:t>i</a:t>
              </a:r>
              <a:r>
                <a:rPr lang="de-DE" sz="1600">
                  <a:latin typeface="Comic Sans MS" pitchFamily="66" charset="0"/>
                </a:rPr>
                <a:t>sst</a:t>
              </a:r>
              <a:endParaRPr lang="el-GR" sz="1600">
                <a:latin typeface="Comic Sans MS" pitchFamily="66" charset="0"/>
              </a:endParaRPr>
            </a:p>
          </p:txBody>
        </p:sp>
        <p:sp>
          <p:nvSpPr>
            <p:cNvPr id="2124" name="34 - TextBox"/>
            <p:cNvSpPr txBox="1">
              <a:spLocks noChangeArrowheads="1"/>
            </p:cNvSpPr>
            <p:nvPr/>
          </p:nvSpPr>
          <p:spPr bwMode="auto">
            <a:xfrm>
              <a:off x="3214678" y="3214686"/>
              <a:ext cx="71526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600">
                  <a:latin typeface="Comic Sans MS" pitchFamily="66" charset="0"/>
                </a:rPr>
                <a:t>essen</a:t>
              </a:r>
              <a:endParaRPr lang="el-GR" sz="1600">
                <a:latin typeface="Comic Sans MS" pitchFamily="66" charset="0"/>
              </a:endParaRPr>
            </a:p>
          </p:txBody>
        </p:sp>
        <p:sp>
          <p:nvSpPr>
            <p:cNvPr id="2125" name="35 - TextBox"/>
            <p:cNvSpPr txBox="1">
              <a:spLocks noChangeArrowheads="1"/>
            </p:cNvSpPr>
            <p:nvPr/>
          </p:nvSpPr>
          <p:spPr bwMode="auto">
            <a:xfrm>
              <a:off x="3214678" y="3661950"/>
              <a:ext cx="591829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600">
                  <a:latin typeface="Comic Sans MS" pitchFamily="66" charset="0"/>
                </a:rPr>
                <a:t>esst</a:t>
              </a:r>
              <a:endParaRPr lang="el-GR" sz="1600">
                <a:latin typeface="Comic Sans MS" pitchFamily="66" charset="0"/>
              </a:endParaRPr>
            </a:p>
          </p:txBody>
        </p:sp>
        <p:sp>
          <p:nvSpPr>
            <p:cNvPr id="2126" name="36 - TextBox"/>
            <p:cNvSpPr txBox="1">
              <a:spLocks noChangeArrowheads="1"/>
            </p:cNvSpPr>
            <p:nvPr/>
          </p:nvSpPr>
          <p:spPr bwMode="auto">
            <a:xfrm>
              <a:off x="3214678" y="4090578"/>
              <a:ext cx="71526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600">
                  <a:latin typeface="Comic Sans MS" pitchFamily="66" charset="0"/>
                </a:rPr>
                <a:t>essen</a:t>
              </a:r>
              <a:endParaRPr lang="el-GR" sz="1600">
                <a:latin typeface="Comic Sans MS" pitchFamily="66" charset="0"/>
              </a:endParaRPr>
            </a:p>
          </p:txBody>
        </p:sp>
      </p:grpSp>
      <p:sp>
        <p:nvSpPr>
          <p:cNvPr id="39" name="38 - Επεξήγηση με παραλληλόγραμμο"/>
          <p:cNvSpPr/>
          <p:nvPr/>
        </p:nvSpPr>
        <p:spPr>
          <a:xfrm>
            <a:off x="7572375" y="692696"/>
            <a:ext cx="1428750" cy="807492"/>
          </a:xfrm>
          <a:prstGeom prst="wedgeRectCallout">
            <a:avLst>
              <a:gd name="adj1" fmla="val -62299"/>
              <a:gd name="adj2" fmla="val 1211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600" dirty="0"/>
              <a:t>Αλλάζει </a:t>
            </a:r>
            <a:r>
              <a:rPr lang="el-GR" sz="1600" dirty="0" smtClean="0"/>
              <a:t>το</a:t>
            </a:r>
            <a:r>
              <a:rPr lang="de-DE" sz="1600" dirty="0" smtClean="0"/>
              <a:t>  </a:t>
            </a:r>
            <a:r>
              <a:rPr lang="el-GR" sz="1600" dirty="0" smtClean="0"/>
              <a:t>φωνήεν στο </a:t>
            </a:r>
            <a:r>
              <a:rPr lang="el-GR" dirty="0"/>
              <a:t>ΘΕΜΑ </a:t>
            </a:r>
          </a:p>
        </p:txBody>
      </p:sp>
      <p:sp>
        <p:nvSpPr>
          <p:cNvPr id="40" name="39 - Επεξήγηση με παραλληλόγραμμο"/>
          <p:cNvSpPr/>
          <p:nvPr/>
        </p:nvSpPr>
        <p:spPr>
          <a:xfrm>
            <a:off x="7500938" y="2500313"/>
            <a:ext cx="1500187" cy="714375"/>
          </a:xfrm>
          <a:prstGeom prst="wedgeRectCallout">
            <a:avLst>
              <a:gd name="adj1" fmla="val -58849"/>
              <a:gd name="adj2" fmla="val -804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600" dirty="0"/>
              <a:t>Στο δεύτερο και τρίτο  Ενικό</a:t>
            </a:r>
            <a:endParaRPr lang="el-GR" dirty="0"/>
          </a:p>
        </p:txBody>
      </p:sp>
      <p:sp>
        <p:nvSpPr>
          <p:cNvPr id="41" name="40 - Επεξήγηση με σύννεφο"/>
          <p:cNvSpPr/>
          <p:nvPr/>
        </p:nvSpPr>
        <p:spPr>
          <a:xfrm>
            <a:off x="5220072" y="4869160"/>
            <a:ext cx="3721025" cy="1728192"/>
          </a:xfrm>
          <a:prstGeom prst="cloudCallout">
            <a:avLst>
              <a:gd name="adj1" fmla="val -96326"/>
              <a:gd name="adj2" fmla="val -1356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Στον Πληθυντικό κλίνουμε τα ρήματα κανονικά!!! </a:t>
            </a:r>
            <a:endParaRPr lang="el-G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41 - TextBox"/>
          <p:cNvSpPr txBox="1"/>
          <p:nvPr/>
        </p:nvSpPr>
        <p:spPr>
          <a:xfrm>
            <a:off x="285720" y="5072074"/>
            <a:ext cx="4945585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sz="4400" b="1" dirty="0" smtClean="0">
                <a:latin typeface="Comic Sans MS" pitchFamily="66" charset="0"/>
              </a:rPr>
              <a:t>STARKE VERBEN</a:t>
            </a:r>
            <a:endParaRPr lang="el-GR" sz="4400" b="1" dirty="0">
              <a:latin typeface="Comic Sans MS" pitchFamily="66" charset="0"/>
            </a:endParaRPr>
          </a:p>
        </p:txBody>
      </p:sp>
      <p:sp>
        <p:nvSpPr>
          <p:cNvPr id="43" name="42 - TextBox"/>
          <p:cNvSpPr txBox="1"/>
          <p:nvPr/>
        </p:nvSpPr>
        <p:spPr>
          <a:xfrm>
            <a:off x="2555776" y="4149080"/>
            <a:ext cx="9941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latin typeface="Comic Sans MS" pitchFamily="66" charset="0"/>
              </a:rPr>
              <a:t>schl</a:t>
            </a:r>
            <a:r>
              <a:rPr lang="de-DE" sz="1600" dirty="0" smtClean="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de-DE" sz="1600" dirty="0" smtClean="0">
                <a:latin typeface="Comic Sans MS" pitchFamily="66" charset="0"/>
              </a:rPr>
              <a:t>fen</a:t>
            </a:r>
            <a:endParaRPr lang="el-GR" sz="1600" dirty="0">
              <a:latin typeface="Comic Sans MS" pitchFamily="66" charset="0"/>
            </a:endParaRPr>
          </a:p>
        </p:txBody>
      </p:sp>
      <p:grpSp>
        <p:nvGrpSpPr>
          <p:cNvPr id="12" name="57 - Ομάδα"/>
          <p:cNvGrpSpPr/>
          <p:nvPr/>
        </p:nvGrpSpPr>
        <p:grpSpPr>
          <a:xfrm>
            <a:off x="2555776" y="332656"/>
            <a:ext cx="1175526" cy="523220"/>
            <a:chOff x="2555776" y="332656"/>
            <a:chExt cx="1175526" cy="523220"/>
          </a:xfrm>
        </p:grpSpPr>
        <p:sp>
          <p:nvSpPr>
            <p:cNvPr id="44" name="43 - TextBox"/>
            <p:cNvSpPr txBox="1"/>
            <p:nvPr/>
          </p:nvSpPr>
          <p:spPr>
            <a:xfrm>
              <a:off x="2555776" y="332656"/>
              <a:ext cx="44755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800" b="1" dirty="0" smtClean="0">
                  <a:solidFill>
                    <a:srgbClr val="C00000"/>
                  </a:solidFill>
                  <a:latin typeface="Comic Sans MS" pitchFamily="66" charset="0"/>
                </a:rPr>
                <a:t>a</a:t>
              </a:r>
              <a:r>
                <a:rPr lang="de-DE" dirty="0" smtClean="0">
                  <a:solidFill>
                    <a:srgbClr val="C00000"/>
                  </a:solidFill>
                </a:rPr>
                <a:t> </a:t>
              </a:r>
              <a:endParaRPr lang="el-GR" dirty="0">
                <a:solidFill>
                  <a:srgbClr val="C00000"/>
                </a:solidFill>
              </a:endParaRPr>
            </a:p>
          </p:txBody>
        </p:sp>
        <p:sp>
          <p:nvSpPr>
            <p:cNvPr id="45" name="44 - TextBox"/>
            <p:cNvSpPr txBox="1"/>
            <p:nvPr/>
          </p:nvSpPr>
          <p:spPr>
            <a:xfrm>
              <a:off x="3347864" y="332656"/>
              <a:ext cx="3834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800" b="1" dirty="0" smtClean="0">
                  <a:solidFill>
                    <a:srgbClr val="C00000"/>
                  </a:solidFill>
                  <a:latin typeface="Comic Sans MS" pitchFamily="66" charset="0"/>
                </a:rPr>
                <a:t>ä</a:t>
              </a:r>
              <a:endParaRPr lang="el-GR" sz="2800" b="1" dirty="0" smtClean="0">
                <a:solidFill>
                  <a:srgbClr val="C00000"/>
                </a:solidFill>
                <a:latin typeface="Comic Sans MS" pitchFamily="66" charset="0"/>
              </a:endParaRPr>
            </a:p>
          </p:txBody>
        </p:sp>
        <p:sp>
          <p:nvSpPr>
            <p:cNvPr id="48" name="47 - Δεξιό βέλος"/>
            <p:cNvSpPr/>
            <p:nvPr/>
          </p:nvSpPr>
          <p:spPr>
            <a:xfrm>
              <a:off x="2915816" y="476672"/>
              <a:ext cx="504056" cy="288032"/>
            </a:xfrm>
            <a:prstGeom prst="rightArrow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srgbClr val="C00000"/>
                </a:solidFill>
              </a:endParaRPr>
            </a:p>
          </p:txBody>
        </p:sp>
        <p:sp>
          <p:nvSpPr>
            <p:cNvPr id="55" name="54 - Ορθογώνιο"/>
            <p:cNvSpPr/>
            <p:nvPr/>
          </p:nvSpPr>
          <p:spPr>
            <a:xfrm>
              <a:off x="2627784" y="332656"/>
              <a:ext cx="1080120" cy="50405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13" name="58 - Ομάδα"/>
          <p:cNvGrpSpPr/>
          <p:nvPr/>
        </p:nvGrpSpPr>
        <p:grpSpPr>
          <a:xfrm>
            <a:off x="3707904" y="332656"/>
            <a:ext cx="1198223" cy="523220"/>
            <a:chOff x="3707904" y="332656"/>
            <a:chExt cx="1198223" cy="523220"/>
          </a:xfrm>
        </p:grpSpPr>
        <p:sp>
          <p:nvSpPr>
            <p:cNvPr id="49" name="48 - TextBox"/>
            <p:cNvSpPr txBox="1"/>
            <p:nvPr/>
          </p:nvSpPr>
          <p:spPr>
            <a:xfrm>
              <a:off x="3707904" y="332656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800" b="1" dirty="0" smtClean="0">
                  <a:solidFill>
                    <a:srgbClr val="C00000"/>
                  </a:solidFill>
                  <a:latin typeface="Comic Sans MS" pitchFamily="66" charset="0"/>
                </a:rPr>
                <a:t>e</a:t>
              </a:r>
              <a:endParaRPr lang="el-GR" dirty="0">
                <a:solidFill>
                  <a:srgbClr val="C00000"/>
                </a:solidFill>
              </a:endParaRPr>
            </a:p>
          </p:txBody>
        </p:sp>
        <p:sp>
          <p:nvSpPr>
            <p:cNvPr id="50" name="49 - Δεξιό βέλος"/>
            <p:cNvSpPr/>
            <p:nvPr/>
          </p:nvSpPr>
          <p:spPr>
            <a:xfrm>
              <a:off x="4067944" y="476672"/>
              <a:ext cx="360040" cy="288032"/>
            </a:xfrm>
            <a:prstGeom prst="rightArrow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srgbClr val="C00000"/>
                </a:solidFill>
              </a:endParaRPr>
            </a:p>
          </p:txBody>
        </p:sp>
        <p:sp>
          <p:nvSpPr>
            <p:cNvPr id="51" name="50 - TextBox"/>
            <p:cNvSpPr txBox="1"/>
            <p:nvPr/>
          </p:nvSpPr>
          <p:spPr>
            <a:xfrm>
              <a:off x="4355976" y="332656"/>
              <a:ext cx="5501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800" b="1" dirty="0" smtClean="0">
                  <a:solidFill>
                    <a:srgbClr val="C00000"/>
                  </a:solidFill>
                  <a:latin typeface="Comic Sans MS" pitchFamily="66" charset="0"/>
                </a:rPr>
                <a:t>ie</a:t>
              </a:r>
              <a:r>
                <a:rPr lang="de-DE" dirty="0" smtClean="0">
                  <a:solidFill>
                    <a:srgbClr val="C00000"/>
                  </a:solidFill>
                </a:rPr>
                <a:t> </a:t>
              </a:r>
              <a:endParaRPr lang="el-GR" dirty="0">
                <a:solidFill>
                  <a:srgbClr val="C00000"/>
                </a:solidFill>
              </a:endParaRPr>
            </a:p>
          </p:txBody>
        </p:sp>
        <p:sp>
          <p:nvSpPr>
            <p:cNvPr id="56" name="55 - Ορθογώνιο"/>
            <p:cNvSpPr/>
            <p:nvPr/>
          </p:nvSpPr>
          <p:spPr>
            <a:xfrm>
              <a:off x="3779912" y="332656"/>
              <a:ext cx="1008112" cy="50405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14" name="60 - Ομάδα"/>
          <p:cNvGrpSpPr/>
          <p:nvPr/>
        </p:nvGrpSpPr>
        <p:grpSpPr>
          <a:xfrm>
            <a:off x="4932040" y="332656"/>
            <a:ext cx="1501904" cy="523220"/>
            <a:chOff x="4932040" y="332656"/>
            <a:chExt cx="1501904" cy="523220"/>
          </a:xfrm>
        </p:grpSpPr>
        <p:sp>
          <p:nvSpPr>
            <p:cNvPr id="52" name="51 - TextBox"/>
            <p:cNvSpPr txBox="1"/>
            <p:nvPr/>
          </p:nvSpPr>
          <p:spPr>
            <a:xfrm>
              <a:off x="4932040" y="332656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800" b="1" dirty="0" smtClean="0">
                  <a:solidFill>
                    <a:srgbClr val="C00000"/>
                  </a:solidFill>
                  <a:latin typeface="Comic Sans MS" pitchFamily="66" charset="0"/>
                </a:rPr>
                <a:t>e</a:t>
              </a:r>
              <a:endParaRPr lang="el-GR" dirty="0">
                <a:solidFill>
                  <a:srgbClr val="C00000"/>
                </a:solidFill>
              </a:endParaRPr>
            </a:p>
          </p:txBody>
        </p:sp>
        <p:sp>
          <p:nvSpPr>
            <p:cNvPr id="53" name="52 - Δεξιό βέλος"/>
            <p:cNvSpPr/>
            <p:nvPr/>
          </p:nvSpPr>
          <p:spPr>
            <a:xfrm>
              <a:off x="5436096" y="476672"/>
              <a:ext cx="360040" cy="288032"/>
            </a:xfrm>
            <a:prstGeom prst="rightArrow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srgbClr val="C00000"/>
                </a:solidFill>
              </a:endParaRPr>
            </a:p>
          </p:txBody>
        </p:sp>
        <p:sp>
          <p:nvSpPr>
            <p:cNvPr id="54" name="53 - TextBox"/>
            <p:cNvSpPr txBox="1"/>
            <p:nvPr/>
          </p:nvSpPr>
          <p:spPr>
            <a:xfrm>
              <a:off x="6084168" y="332656"/>
              <a:ext cx="34977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800" b="1" dirty="0" smtClean="0">
                  <a:solidFill>
                    <a:srgbClr val="C00000"/>
                  </a:solidFill>
                  <a:latin typeface="Comic Sans MS" pitchFamily="66" charset="0"/>
                </a:rPr>
                <a:t>i</a:t>
              </a:r>
              <a:r>
                <a:rPr lang="de-DE" dirty="0" smtClean="0">
                  <a:solidFill>
                    <a:srgbClr val="C00000"/>
                  </a:solidFill>
                </a:rPr>
                <a:t> </a:t>
              </a:r>
              <a:endParaRPr lang="el-GR" dirty="0">
                <a:solidFill>
                  <a:srgbClr val="C00000"/>
                </a:solidFill>
              </a:endParaRPr>
            </a:p>
          </p:txBody>
        </p:sp>
        <p:sp>
          <p:nvSpPr>
            <p:cNvPr id="57" name="56 - Ορθογώνιο"/>
            <p:cNvSpPr/>
            <p:nvPr/>
          </p:nvSpPr>
          <p:spPr>
            <a:xfrm>
              <a:off x="4932040" y="332656"/>
              <a:ext cx="1368152" cy="50405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60" name="59 - TextBox"/>
          <p:cNvSpPr txBox="1"/>
          <p:nvPr/>
        </p:nvSpPr>
        <p:spPr>
          <a:xfrm>
            <a:off x="3779912" y="4149080"/>
            <a:ext cx="6719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latin typeface="Comic Sans MS" pitchFamily="66" charset="0"/>
              </a:rPr>
              <a:t>l</a:t>
            </a:r>
            <a:r>
              <a:rPr lang="de-DE" sz="1600" dirty="0" smtClean="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de-DE" sz="1600" dirty="0" smtClean="0">
                <a:latin typeface="Comic Sans MS" pitchFamily="66" charset="0"/>
              </a:rPr>
              <a:t>sen</a:t>
            </a:r>
            <a:endParaRPr lang="el-GR" sz="1600" dirty="0">
              <a:latin typeface="Comic Sans MS" pitchFamily="66" charset="0"/>
            </a:endParaRPr>
          </a:p>
        </p:txBody>
      </p:sp>
      <p:sp>
        <p:nvSpPr>
          <p:cNvPr id="62" name="61 - TextBox"/>
          <p:cNvSpPr txBox="1"/>
          <p:nvPr/>
        </p:nvSpPr>
        <p:spPr>
          <a:xfrm>
            <a:off x="5076056" y="4077072"/>
            <a:ext cx="19896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latin typeface="Comic Sans MS" pitchFamily="66" charset="0"/>
              </a:rPr>
              <a:t>n</a:t>
            </a:r>
            <a:r>
              <a:rPr lang="de-DE" sz="1600" dirty="0" smtClean="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de-DE" sz="1600" dirty="0" smtClean="0">
                <a:latin typeface="Comic Sans MS" pitchFamily="66" charset="0"/>
              </a:rPr>
              <a:t>hmen  du n</a:t>
            </a:r>
            <a:r>
              <a:rPr lang="de-DE" sz="1600" dirty="0" smtClean="0">
                <a:solidFill>
                  <a:srgbClr val="FF0000"/>
                </a:solidFill>
                <a:latin typeface="Comic Sans MS" pitchFamily="66" charset="0"/>
              </a:rPr>
              <a:t>i</a:t>
            </a:r>
            <a:r>
              <a:rPr lang="de-DE" sz="1600" dirty="0" smtClean="0">
                <a:latin typeface="Comic Sans MS" pitchFamily="66" charset="0"/>
              </a:rPr>
              <a:t>mmst</a:t>
            </a:r>
            <a:endParaRPr lang="el-GR" sz="16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80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80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80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5" dur="80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6" dur="80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80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3" grpId="0"/>
      <p:bldP spid="60" grpId="0"/>
      <p:bldP spid="6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8049771" y="116632"/>
            <a:ext cx="1037463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L6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AB S.65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Ü2</a:t>
            </a:r>
            <a:endParaRPr lang="el-GR" sz="1600" b="1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24744"/>
            <a:ext cx="8640960" cy="1734691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4" name="3 - TextBox"/>
          <p:cNvSpPr txBox="1"/>
          <p:nvPr/>
        </p:nvSpPr>
        <p:spPr>
          <a:xfrm>
            <a:off x="642938" y="428625"/>
            <a:ext cx="442912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Wie</a:t>
            </a:r>
            <a:r>
              <a:rPr lang="en-US" sz="2800" b="1" dirty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 heißen die Schulräume?</a:t>
            </a:r>
            <a:endParaRPr lang="el-GR" sz="2800" b="1" dirty="0">
              <a:solidFill>
                <a:schemeClr val="tx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5004048" y="1052736"/>
            <a:ext cx="3865161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b="1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der Chemieraum – Physikraum</a:t>
            </a:r>
            <a:endParaRPr lang="el-GR" sz="2000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5940152" y="1412776"/>
            <a:ext cx="2569934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b="1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der Computerraum </a:t>
            </a:r>
            <a:endParaRPr lang="el-GR" sz="2000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6156176" y="1772816"/>
            <a:ext cx="1872629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b="1" dirty="0">
                <a:solidFill>
                  <a:srgbClr val="FF0000"/>
                </a:solidFill>
                <a:latin typeface="Comic Sans MS" pitchFamily="66" charset="0"/>
              </a:rPr>
              <a:t>die Bibliothek</a:t>
            </a:r>
            <a:endParaRPr lang="el-GR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6012160" y="2132856"/>
            <a:ext cx="1880643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b="1" dirty="0">
                <a:solidFill>
                  <a:srgbClr val="FF0000"/>
                </a:solidFill>
                <a:latin typeface="Comic Sans MS" pitchFamily="66" charset="0"/>
              </a:rPr>
              <a:t>die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de-DE" sz="2000" b="1" dirty="0">
                <a:solidFill>
                  <a:srgbClr val="FF0000"/>
                </a:solidFill>
                <a:latin typeface="Comic Sans MS" pitchFamily="66" charset="0"/>
              </a:rPr>
              <a:t>Turnhalle</a:t>
            </a:r>
            <a:r>
              <a:rPr lang="de-DE" sz="2000" b="1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</a:t>
            </a:r>
            <a:endParaRPr lang="el-GR" sz="2000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9" name="8 - TextBox"/>
          <p:cNvSpPr txBox="1"/>
          <p:nvPr/>
        </p:nvSpPr>
        <p:spPr>
          <a:xfrm>
            <a:off x="6012160" y="2492896"/>
            <a:ext cx="243522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b="1" dirty="0">
                <a:solidFill>
                  <a:srgbClr val="00B050"/>
                </a:solidFill>
                <a:latin typeface="Comic Sans MS" pitchFamily="66" charset="0"/>
              </a:rPr>
              <a:t>das Lehrerzimmer</a:t>
            </a:r>
            <a:endParaRPr lang="el-GR" sz="20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TextBox"/>
          <p:cNvSpPr txBox="1"/>
          <p:nvPr/>
        </p:nvSpPr>
        <p:spPr>
          <a:xfrm>
            <a:off x="3707904" y="4077072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</a:t>
            </a:r>
            <a:endParaRPr lang="el-G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4499992" y="3140968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</a:t>
            </a:r>
            <a:endParaRPr lang="el-G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6084168" y="2276872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</a:t>
            </a:r>
            <a:endParaRPr lang="el-G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6012160" y="3140968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</a:t>
            </a:r>
            <a:endParaRPr lang="el-G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3707904" y="2276872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</a:t>
            </a:r>
            <a:endParaRPr lang="el-G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2915816" y="2276872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</a:t>
            </a:r>
            <a:endParaRPr lang="el-G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8 - TextBox"/>
          <p:cNvSpPr txBox="1"/>
          <p:nvPr/>
        </p:nvSpPr>
        <p:spPr>
          <a:xfrm>
            <a:off x="4499992" y="2276872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</a:t>
            </a:r>
            <a:endParaRPr lang="el-G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9 - TextBox"/>
          <p:cNvSpPr txBox="1"/>
          <p:nvPr/>
        </p:nvSpPr>
        <p:spPr>
          <a:xfrm>
            <a:off x="2915816" y="3212976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</a:t>
            </a:r>
            <a:endParaRPr lang="el-G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10 - TextBox"/>
          <p:cNvSpPr txBox="1"/>
          <p:nvPr/>
        </p:nvSpPr>
        <p:spPr>
          <a:xfrm>
            <a:off x="6084168" y="4077072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7</a:t>
            </a:r>
            <a:endParaRPr lang="el-G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11 - TextBox"/>
          <p:cNvSpPr txBox="1"/>
          <p:nvPr/>
        </p:nvSpPr>
        <p:spPr>
          <a:xfrm>
            <a:off x="3707904" y="3140968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8</a:t>
            </a:r>
            <a:endParaRPr lang="el-G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12 - TextBox"/>
          <p:cNvSpPr txBox="1"/>
          <p:nvPr/>
        </p:nvSpPr>
        <p:spPr>
          <a:xfrm>
            <a:off x="2915816" y="414908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9</a:t>
            </a:r>
            <a:endParaRPr lang="el-G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13 - TextBox"/>
          <p:cNvSpPr txBox="1"/>
          <p:nvPr/>
        </p:nvSpPr>
        <p:spPr>
          <a:xfrm>
            <a:off x="2483768" y="5733256"/>
            <a:ext cx="1941301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das Lehrerzimmer</a:t>
            </a:r>
            <a:r>
              <a:rPr lang="de-DE" b="1" dirty="0" smtClean="0">
                <a:solidFill>
                  <a:srgbClr val="00B050"/>
                </a:solidFill>
                <a:latin typeface="+mn-lt"/>
              </a:rPr>
              <a:t>,</a:t>
            </a:r>
            <a:endParaRPr lang="el-GR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15" name="14 - TextBox"/>
          <p:cNvSpPr txBox="1"/>
          <p:nvPr/>
        </p:nvSpPr>
        <p:spPr>
          <a:xfrm>
            <a:off x="4283968" y="5733256"/>
            <a:ext cx="16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das Sekretariat</a:t>
            </a:r>
            <a:endParaRPr lang="el-GR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6" name="15 - TextBox"/>
          <p:cNvSpPr txBox="1"/>
          <p:nvPr/>
        </p:nvSpPr>
        <p:spPr>
          <a:xfrm>
            <a:off x="6444208" y="5733256"/>
            <a:ext cx="1427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die Turnhalle</a:t>
            </a:r>
            <a:endParaRPr lang="el-G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7" name="16 - TextBox"/>
          <p:cNvSpPr txBox="1"/>
          <p:nvPr/>
        </p:nvSpPr>
        <p:spPr>
          <a:xfrm>
            <a:off x="2483768" y="6093296"/>
            <a:ext cx="1926874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die Klassenräume,</a:t>
            </a:r>
            <a:endParaRPr lang="el-GR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17 - TextBox"/>
          <p:cNvSpPr txBox="1"/>
          <p:nvPr/>
        </p:nvSpPr>
        <p:spPr>
          <a:xfrm>
            <a:off x="4499992" y="6093296"/>
            <a:ext cx="965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die Aula</a:t>
            </a:r>
            <a:endParaRPr lang="el-G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9" name="18 - TextBox"/>
          <p:cNvSpPr txBox="1"/>
          <p:nvPr/>
        </p:nvSpPr>
        <p:spPr>
          <a:xfrm>
            <a:off x="6372200" y="6093296"/>
            <a:ext cx="2952327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der Chemie- und Physikraum</a:t>
            </a:r>
            <a:endParaRPr lang="el-GR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0" name="19 - TextBox"/>
          <p:cNvSpPr txBox="1"/>
          <p:nvPr/>
        </p:nvSpPr>
        <p:spPr>
          <a:xfrm>
            <a:off x="2555776" y="6488668"/>
            <a:ext cx="1926874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die Klassenräume,</a:t>
            </a:r>
            <a:endParaRPr lang="el-GR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1" name="20 - TextBox"/>
          <p:cNvSpPr txBox="1"/>
          <p:nvPr/>
        </p:nvSpPr>
        <p:spPr>
          <a:xfrm>
            <a:off x="4283968" y="6488668"/>
            <a:ext cx="2437014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der Computerraum 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und</a:t>
            </a:r>
            <a:endParaRPr lang="el-G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2" name="21 - TextBox"/>
          <p:cNvSpPr txBox="1"/>
          <p:nvPr/>
        </p:nvSpPr>
        <p:spPr>
          <a:xfrm>
            <a:off x="6804248" y="6488668"/>
            <a:ext cx="1507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die Bibliothek</a:t>
            </a:r>
            <a:endParaRPr lang="el-G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8680"/>
            <a:ext cx="9144000" cy="5168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9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0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6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7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3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4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0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1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7" dur="8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8" dur="8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8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4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5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1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2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8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9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5" dur="8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6" dur="8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8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 animBg="1"/>
      <p:bldP spid="15" grpId="0"/>
      <p:bldP spid="16" grpId="0"/>
      <p:bldP spid="17" grpId="0" animBg="1"/>
      <p:bldP spid="19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395536" y="2420888"/>
            <a:ext cx="87484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- ______ 	</a:t>
            </a:r>
            <a:r>
              <a:rPr lang="en-US" sz="2400" dirty="0" err="1" smtClean="0"/>
              <a:t>isst</a:t>
            </a:r>
            <a:r>
              <a:rPr lang="en-US" sz="2400" dirty="0" smtClean="0"/>
              <a:t> 			- ______ 	</a:t>
            </a:r>
            <a:r>
              <a:rPr lang="en-US" sz="2400" dirty="0" err="1" smtClean="0"/>
              <a:t>korrigierst</a:t>
            </a:r>
            <a:endParaRPr lang="en-US" sz="2400" dirty="0" smtClean="0"/>
          </a:p>
          <a:p>
            <a:r>
              <a:rPr lang="en-US" sz="2400" dirty="0" smtClean="0"/>
              <a:t>- ______ 	</a:t>
            </a:r>
            <a:r>
              <a:rPr lang="en-US" sz="2400" dirty="0" err="1" smtClean="0"/>
              <a:t>sprichst</a:t>
            </a:r>
            <a:r>
              <a:rPr lang="en-US" sz="2400" dirty="0" smtClean="0"/>
              <a:t>		- ______ 	</a:t>
            </a:r>
            <a:r>
              <a:rPr lang="en-US" sz="2400" dirty="0" err="1" smtClean="0"/>
              <a:t>essen</a:t>
            </a:r>
            <a:endParaRPr lang="en-US" sz="2400" dirty="0" smtClean="0"/>
          </a:p>
          <a:p>
            <a:r>
              <a:rPr lang="en-US" sz="2400" dirty="0" smtClean="0"/>
              <a:t>- ______ 	</a:t>
            </a:r>
            <a:r>
              <a:rPr lang="en-US" sz="2400" dirty="0" err="1" smtClean="0"/>
              <a:t>korrigieren</a:t>
            </a:r>
            <a:r>
              <a:rPr lang="en-US" sz="2400" dirty="0" smtClean="0"/>
              <a:t> 		- ______ 	</a:t>
            </a:r>
            <a:r>
              <a:rPr lang="en-US" sz="2400" dirty="0" err="1" smtClean="0"/>
              <a:t>sprechen</a:t>
            </a:r>
            <a:endParaRPr lang="en-US" sz="2400" dirty="0" smtClean="0"/>
          </a:p>
          <a:p>
            <a:r>
              <a:rPr lang="en-US" sz="2400" dirty="0" smtClean="0"/>
              <a:t>- ______ 	</a:t>
            </a:r>
            <a:r>
              <a:rPr lang="en-US" sz="2400" dirty="0" err="1" smtClean="0"/>
              <a:t>lese</a:t>
            </a:r>
            <a:r>
              <a:rPr lang="en-US" sz="2400" dirty="0" smtClean="0"/>
              <a:t> 			- ______ 	</a:t>
            </a:r>
            <a:r>
              <a:rPr lang="en-US" sz="2400" dirty="0" err="1" smtClean="0"/>
              <a:t>korrigiere</a:t>
            </a:r>
            <a:endParaRPr lang="en-US" sz="2400" dirty="0" smtClean="0"/>
          </a:p>
          <a:p>
            <a:r>
              <a:rPr lang="en-US" sz="2400" dirty="0" smtClean="0"/>
              <a:t>- ______ 	</a:t>
            </a:r>
            <a:r>
              <a:rPr lang="en-US" sz="2400" dirty="0" err="1" smtClean="0"/>
              <a:t>spricht</a:t>
            </a:r>
            <a:r>
              <a:rPr lang="en-US" sz="2400" dirty="0" smtClean="0"/>
              <a:t> 		- ______ 	</a:t>
            </a:r>
            <a:r>
              <a:rPr lang="en-US" sz="2400" dirty="0" err="1" smtClean="0"/>
              <a:t>spreche</a:t>
            </a:r>
            <a:endParaRPr lang="en-US" sz="2400" dirty="0" smtClean="0"/>
          </a:p>
          <a:p>
            <a:r>
              <a:rPr lang="en-US" sz="2400" dirty="0" smtClean="0"/>
              <a:t>- ______ 	</a:t>
            </a:r>
            <a:r>
              <a:rPr lang="en-US" sz="2400" dirty="0" err="1" smtClean="0"/>
              <a:t>esse</a:t>
            </a:r>
            <a:r>
              <a:rPr lang="en-US" sz="2400" dirty="0" smtClean="0"/>
              <a:t> 			- ______ 	</a:t>
            </a:r>
            <a:r>
              <a:rPr lang="en-US" sz="2400" dirty="0" err="1" smtClean="0"/>
              <a:t>liest</a:t>
            </a:r>
            <a:endParaRPr lang="en-US" sz="2400" dirty="0" smtClean="0"/>
          </a:p>
          <a:p>
            <a:r>
              <a:rPr lang="en-US" sz="2400" dirty="0" smtClean="0"/>
              <a:t>- ______ 	</a:t>
            </a:r>
            <a:r>
              <a:rPr lang="en-US" sz="2400" dirty="0" err="1" smtClean="0"/>
              <a:t>korrigiert</a:t>
            </a:r>
            <a:r>
              <a:rPr lang="en-US" sz="2400" dirty="0" smtClean="0"/>
              <a:t> 		- ______ 	</a:t>
            </a:r>
            <a:r>
              <a:rPr lang="en-US" sz="2400" dirty="0" err="1" smtClean="0"/>
              <a:t>sprecht</a:t>
            </a:r>
            <a:endParaRPr lang="en-US" sz="2400" dirty="0" smtClean="0"/>
          </a:p>
          <a:p>
            <a:r>
              <a:rPr lang="en-US" sz="2400" dirty="0" smtClean="0"/>
              <a:t>- ______ 	lest 			- ______ 	</a:t>
            </a:r>
            <a:r>
              <a:rPr lang="en-US" sz="2400" dirty="0" err="1" smtClean="0"/>
              <a:t>esst</a:t>
            </a:r>
            <a:endParaRPr lang="en-US" sz="2400" dirty="0" smtClean="0"/>
          </a:p>
        </p:txBody>
      </p:sp>
      <p:sp>
        <p:nvSpPr>
          <p:cNvPr id="3" name="2 - TextBox"/>
          <p:cNvSpPr txBox="1"/>
          <p:nvPr/>
        </p:nvSpPr>
        <p:spPr>
          <a:xfrm>
            <a:off x="8016768" y="0"/>
            <a:ext cx="1127232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L6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AB. S.67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Ü5</a:t>
            </a:r>
            <a:endParaRPr lang="el-GR" sz="1600" b="1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4" name="3 - Επεξήγηση με σύννεφο"/>
          <p:cNvSpPr/>
          <p:nvPr/>
        </p:nvSpPr>
        <p:spPr>
          <a:xfrm>
            <a:off x="323528" y="332656"/>
            <a:ext cx="1440160" cy="61264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Ich</a:t>
            </a:r>
            <a:endParaRPr lang="el-G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4 - Επεξήγηση με σύννεφο"/>
          <p:cNvSpPr/>
          <p:nvPr/>
        </p:nvSpPr>
        <p:spPr>
          <a:xfrm>
            <a:off x="971600" y="1124744"/>
            <a:ext cx="1440160" cy="61264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du</a:t>
            </a:r>
            <a:endParaRPr lang="el-G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5 - Επεξήγηση με σύννεφο"/>
          <p:cNvSpPr/>
          <p:nvPr/>
        </p:nvSpPr>
        <p:spPr>
          <a:xfrm>
            <a:off x="2411760" y="260648"/>
            <a:ext cx="3600400" cy="61264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er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sie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es</a:t>
            </a:r>
            <a:endParaRPr lang="el-G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6 - Επεξήγηση με σύννεφο"/>
          <p:cNvSpPr/>
          <p:nvPr/>
        </p:nvSpPr>
        <p:spPr>
          <a:xfrm>
            <a:off x="3851920" y="1124744"/>
            <a:ext cx="1440160" cy="61264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wir</a:t>
            </a:r>
            <a:endParaRPr lang="el-G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7 - Επεξήγηση με σύννεφο"/>
          <p:cNvSpPr/>
          <p:nvPr/>
        </p:nvSpPr>
        <p:spPr>
          <a:xfrm>
            <a:off x="6300192" y="188640"/>
            <a:ext cx="1440160" cy="61264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ihr</a:t>
            </a:r>
            <a:endParaRPr lang="el-G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8 - Επεξήγηση με σύννεφο"/>
          <p:cNvSpPr/>
          <p:nvPr/>
        </p:nvSpPr>
        <p:spPr>
          <a:xfrm>
            <a:off x="6660232" y="980728"/>
            <a:ext cx="1944216" cy="61264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sie</a:t>
            </a:r>
            <a:r>
              <a:rPr lang="de-D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/Sie</a:t>
            </a:r>
            <a:endParaRPr lang="el-G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0" name="9 - TextBox"/>
          <p:cNvSpPr txBox="1"/>
          <p:nvPr/>
        </p:nvSpPr>
        <p:spPr>
          <a:xfrm>
            <a:off x="899592" y="2852936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du</a:t>
            </a:r>
            <a:endParaRPr lang="el-GR" dirty="0"/>
          </a:p>
        </p:txBody>
      </p:sp>
      <p:sp>
        <p:nvSpPr>
          <p:cNvPr id="11" name="10 - TextBox"/>
          <p:cNvSpPr txBox="1"/>
          <p:nvPr/>
        </p:nvSpPr>
        <p:spPr>
          <a:xfrm>
            <a:off x="611560" y="3933056"/>
            <a:ext cx="1043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er,sie,es</a:t>
            </a:r>
            <a:endParaRPr lang="el-GR" dirty="0"/>
          </a:p>
        </p:txBody>
      </p:sp>
      <p:sp>
        <p:nvSpPr>
          <p:cNvPr id="12" name="11 - TextBox"/>
          <p:cNvSpPr txBox="1"/>
          <p:nvPr/>
        </p:nvSpPr>
        <p:spPr>
          <a:xfrm>
            <a:off x="5292080" y="2852936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wir</a:t>
            </a:r>
            <a:endParaRPr lang="el-GR" dirty="0"/>
          </a:p>
        </p:txBody>
      </p:sp>
      <p:sp>
        <p:nvSpPr>
          <p:cNvPr id="13" name="12 - TextBox"/>
          <p:cNvSpPr txBox="1"/>
          <p:nvPr/>
        </p:nvSpPr>
        <p:spPr>
          <a:xfrm>
            <a:off x="755576" y="508518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ihr</a:t>
            </a:r>
            <a:endParaRPr lang="el-GR" dirty="0"/>
          </a:p>
        </p:txBody>
      </p:sp>
      <p:sp>
        <p:nvSpPr>
          <p:cNvPr id="15" name="14 - TextBox"/>
          <p:cNvSpPr txBox="1"/>
          <p:nvPr/>
        </p:nvSpPr>
        <p:spPr>
          <a:xfrm>
            <a:off x="755576" y="3573016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ich</a:t>
            </a:r>
            <a:endParaRPr lang="el-GR" dirty="0"/>
          </a:p>
        </p:txBody>
      </p:sp>
      <p:sp>
        <p:nvSpPr>
          <p:cNvPr id="17" name="16 - TextBox"/>
          <p:cNvSpPr txBox="1"/>
          <p:nvPr/>
        </p:nvSpPr>
        <p:spPr>
          <a:xfrm>
            <a:off x="755576" y="4293096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ich</a:t>
            </a:r>
            <a:endParaRPr lang="el-GR" dirty="0"/>
          </a:p>
        </p:txBody>
      </p:sp>
      <p:sp>
        <p:nvSpPr>
          <p:cNvPr id="18" name="17 - TextBox"/>
          <p:cNvSpPr txBox="1"/>
          <p:nvPr/>
        </p:nvSpPr>
        <p:spPr>
          <a:xfrm>
            <a:off x="611560" y="242088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du</a:t>
            </a:r>
            <a:endParaRPr lang="el-GR" dirty="0"/>
          </a:p>
        </p:txBody>
      </p:sp>
      <p:sp>
        <p:nvSpPr>
          <p:cNvPr id="19" name="18 - TextBox"/>
          <p:cNvSpPr txBox="1"/>
          <p:nvPr/>
        </p:nvSpPr>
        <p:spPr>
          <a:xfrm>
            <a:off x="5292080" y="2492896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du</a:t>
            </a:r>
            <a:endParaRPr lang="el-GR" dirty="0"/>
          </a:p>
        </p:txBody>
      </p:sp>
      <p:sp>
        <p:nvSpPr>
          <p:cNvPr id="21" name="20 - TextBox"/>
          <p:cNvSpPr txBox="1"/>
          <p:nvPr/>
        </p:nvSpPr>
        <p:spPr>
          <a:xfrm>
            <a:off x="1115616" y="2420888"/>
            <a:ext cx="1043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er,sie,es</a:t>
            </a:r>
            <a:endParaRPr lang="el-GR" dirty="0"/>
          </a:p>
        </p:txBody>
      </p:sp>
      <p:sp>
        <p:nvSpPr>
          <p:cNvPr id="22" name="21 - TextBox"/>
          <p:cNvSpPr txBox="1"/>
          <p:nvPr/>
        </p:nvSpPr>
        <p:spPr>
          <a:xfrm>
            <a:off x="5652120" y="4365104"/>
            <a:ext cx="1043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er,sie,es</a:t>
            </a:r>
            <a:endParaRPr lang="el-GR" dirty="0"/>
          </a:p>
        </p:txBody>
      </p:sp>
      <p:sp>
        <p:nvSpPr>
          <p:cNvPr id="23" name="22 - TextBox"/>
          <p:cNvSpPr txBox="1"/>
          <p:nvPr/>
        </p:nvSpPr>
        <p:spPr>
          <a:xfrm>
            <a:off x="611560" y="4725144"/>
            <a:ext cx="1043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er,sie,es</a:t>
            </a:r>
            <a:endParaRPr lang="el-GR" dirty="0"/>
          </a:p>
        </p:txBody>
      </p:sp>
      <p:sp>
        <p:nvSpPr>
          <p:cNvPr id="24" name="23 - TextBox"/>
          <p:cNvSpPr txBox="1"/>
          <p:nvPr/>
        </p:nvSpPr>
        <p:spPr>
          <a:xfrm>
            <a:off x="611560" y="3212976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wir</a:t>
            </a:r>
            <a:endParaRPr lang="el-GR" dirty="0"/>
          </a:p>
        </p:txBody>
      </p:sp>
      <p:sp>
        <p:nvSpPr>
          <p:cNvPr id="25" name="24 - TextBox"/>
          <p:cNvSpPr txBox="1"/>
          <p:nvPr/>
        </p:nvSpPr>
        <p:spPr>
          <a:xfrm>
            <a:off x="1691680" y="472514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ihr</a:t>
            </a:r>
            <a:endParaRPr lang="el-GR" dirty="0"/>
          </a:p>
        </p:txBody>
      </p:sp>
      <p:sp>
        <p:nvSpPr>
          <p:cNvPr id="26" name="25 - TextBox"/>
          <p:cNvSpPr txBox="1"/>
          <p:nvPr/>
        </p:nvSpPr>
        <p:spPr>
          <a:xfrm>
            <a:off x="5220072" y="472514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ihr</a:t>
            </a:r>
            <a:endParaRPr lang="el-GR" dirty="0"/>
          </a:p>
        </p:txBody>
      </p:sp>
      <p:sp>
        <p:nvSpPr>
          <p:cNvPr id="27" name="26 - TextBox"/>
          <p:cNvSpPr txBox="1"/>
          <p:nvPr/>
        </p:nvSpPr>
        <p:spPr>
          <a:xfrm>
            <a:off x="1187624" y="321297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sie/Sie</a:t>
            </a:r>
            <a:endParaRPr lang="el-GR" dirty="0"/>
          </a:p>
        </p:txBody>
      </p:sp>
      <p:sp>
        <p:nvSpPr>
          <p:cNvPr id="28" name="27 - TextBox"/>
          <p:cNvSpPr txBox="1"/>
          <p:nvPr/>
        </p:nvSpPr>
        <p:spPr>
          <a:xfrm>
            <a:off x="5940152" y="285293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sie/Sie</a:t>
            </a:r>
            <a:endParaRPr lang="el-GR" dirty="0"/>
          </a:p>
        </p:txBody>
      </p:sp>
      <p:sp>
        <p:nvSpPr>
          <p:cNvPr id="29" name="28 - TextBox"/>
          <p:cNvSpPr txBox="1"/>
          <p:nvPr/>
        </p:nvSpPr>
        <p:spPr>
          <a:xfrm>
            <a:off x="5292080" y="3212976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wir</a:t>
            </a:r>
            <a:endParaRPr lang="el-GR" dirty="0"/>
          </a:p>
        </p:txBody>
      </p:sp>
      <p:sp>
        <p:nvSpPr>
          <p:cNvPr id="30" name="29 - TextBox"/>
          <p:cNvSpPr txBox="1"/>
          <p:nvPr/>
        </p:nvSpPr>
        <p:spPr>
          <a:xfrm>
            <a:off x="5940152" y="321297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sie/Sie</a:t>
            </a:r>
            <a:endParaRPr lang="el-GR" dirty="0"/>
          </a:p>
        </p:txBody>
      </p:sp>
      <p:sp>
        <p:nvSpPr>
          <p:cNvPr id="31" name="30 - TextBox"/>
          <p:cNvSpPr txBox="1"/>
          <p:nvPr/>
        </p:nvSpPr>
        <p:spPr>
          <a:xfrm>
            <a:off x="5220072" y="3573016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ich</a:t>
            </a:r>
            <a:endParaRPr lang="el-GR" dirty="0"/>
          </a:p>
        </p:txBody>
      </p:sp>
      <p:sp>
        <p:nvSpPr>
          <p:cNvPr id="32" name="31 - TextBox"/>
          <p:cNvSpPr txBox="1"/>
          <p:nvPr/>
        </p:nvSpPr>
        <p:spPr>
          <a:xfrm>
            <a:off x="5220072" y="4005064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ich</a:t>
            </a:r>
            <a:endParaRPr lang="el-GR" dirty="0"/>
          </a:p>
        </p:txBody>
      </p:sp>
      <p:sp>
        <p:nvSpPr>
          <p:cNvPr id="33" name="32 - TextBox"/>
          <p:cNvSpPr txBox="1"/>
          <p:nvPr/>
        </p:nvSpPr>
        <p:spPr>
          <a:xfrm>
            <a:off x="5220072" y="436510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du</a:t>
            </a:r>
            <a:endParaRPr lang="el-GR" dirty="0"/>
          </a:p>
        </p:txBody>
      </p:sp>
      <p:sp>
        <p:nvSpPr>
          <p:cNvPr id="34" name="33 - TextBox"/>
          <p:cNvSpPr txBox="1"/>
          <p:nvPr/>
        </p:nvSpPr>
        <p:spPr>
          <a:xfrm>
            <a:off x="5220072" y="508518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ihr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5" grpId="0"/>
      <p:bldP spid="17" grpId="0"/>
      <p:bldP spid="18" grpId="0"/>
      <p:bldP spid="19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914400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3 - Ευθεία γραμμή σύνδεσης"/>
          <p:cNvCxnSpPr/>
          <p:nvPr/>
        </p:nvCxnSpPr>
        <p:spPr>
          <a:xfrm>
            <a:off x="6516216" y="620688"/>
            <a:ext cx="857250" cy="15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4 - Ευθεία γραμμή σύνδεσης"/>
          <p:cNvCxnSpPr/>
          <p:nvPr/>
        </p:nvCxnSpPr>
        <p:spPr>
          <a:xfrm>
            <a:off x="2699792" y="1268760"/>
            <a:ext cx="428625" cy="158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- Ευθεία γραμμή σύνδεσης"/>
          <p:cNvCxnSpPr/>
          <p:nvPr/>
        </p:nvCxnSpPr>
        <p:spPr>
          <a:xfrm>
            <a:off x="3563888" y="1916832"/>
            <a:ext cx="857250" cy="15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- Ευθεία γραμμή σύνδεσης"/>
          <p:cNvCxnSpPr/>
          <p:nvPr/>
        </p:nvCxnSpPr>
        <p:spPr>
          <a:xfrm>
            <a:off x="3851920" y="2564904"/>
            <a:ext cx="50405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- Ευθεία γραμμή σύνδεσης"/>
          <p:cNvCxnSpPr/>
          <p:nvPr/>
        </p:nvCxnSpPr>
        <p:spPr>
          <a:xfrm>
            <a:off x="8100392" y="3140968"/>
            <a:ext cx="426914" cy="158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- Ευθεία γραμμή σύνδεσης"/>
          <p:cNvCxnSpPr/>
          <p:nvPr/>
        </p:nvCxnSpPr>
        <p:spPr>
          <a:xfrm>
            <a:off x="3635896" y="3789040"/>
            <a:ext cx="642937" cy="158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- Ευθεία γραμμή σύνδεσης"/>
          <p:cNvCxnSpPr/>
          <p:nvPr/>
        </p:nvCxnSpPr>
        <p:spPr>
          <a:xfrm>
            <a:off x="5292080" y="4437112"/>
            <a:ext cx="928687" cy="158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- Ορθογώνιο"/>
          <p:cNvSpPr/>
          <p:nvPr/>
        </p:nvSpPr>
        <p:spPr>
          <a:xfrm>
            <a:off x="1475656" y="260648"/>
            <a:ext cx="1584176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17" name="16 - TextBox"/>
          <p:cNvSpPr txBox="1"/>
          <p:nvPr/>
        </p:nvSpPr>
        <p:spPr>
          <a:xfrm>
            <a:off x="7740352" y="5373216"/>
            <a:ext cx="881973" cy="400110"/>
          </a:xfrm>
          <a:prstGeom prst="rect">
            <a:avLst/>
          </a:prstGeom>
          <a:solidFill>
            <a:srgbClr val="FFC0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b="1" dirty="0">
                <a:latin typeface="+mn-lt"/>
              </a:rPr>
              <a:t>ΠΟΙΟΣ</a:t>
            </a:r>
          </a:p>
        </p:txBody>
      </p:sp>
      <p:sp>
        <p:nvSpPr>
          <p:cNvPr id="18" name="17 - Ορθογώνιο"/>
          <p:cNvSpPr/>
          <p:nvPr/>
        </p:nvSpPr>
        <p:spPr>
          <a:xfrm>
            <a:off x="179512" y="908720"/>
            <a:ext cx="857250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19" name="18 - Ορθογώνιο"/>
          <p:cNvSpPr/>
          <p:nvPr/>
        </p:nvSpPr>
        <p:spPr>
          <a:xfrm>
            <a:off x="179513" y="1484784"/>
            <a:ext cx="792087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20" name="19 - Ορθογώνιο"/>
          <p:cNvSpPr/>
          <p:nvPr/>
        </p:nvSpPr>
        <p:spPr>
          <a:xfrm>
            <a:off x="179512" y="2132856"/>
            <a:ext cx="1584176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21" name="20 - Ορθογώνιο"/>
          <p:cNvSpPr/>
          <p:nvPr/>
        </p:nvSpPr>
        <p:spPr>
          <a:xfrm>
            <a:off x="5652120" y="2780928"/>
            <a:ext cx="356617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22" name="21 - Ορθογώνιο"/>
          <p:cNvSpPr/>
          <p:nvPr/>
        </p:nvSpPr>
        <p:spPr>
          <a:xfrm>
            <a:off x="1043608" y="3429000"/>
            <a:ext cx="428625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23" name="22 - Ορθογώνιο"/>
          <p:cNvSpPr/>
          <p:nvPr/>
        </p:nvSpPr>
        <p:spPr>
          <a:xfrm>
            <a:off x="1115616" y="4005064"/>
            <a:ext cx="1285875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24" name="23 - TextBox"/>
          <p:cNvSpPr txBox="1"/>
          <p:nvPr/>
        </p:nvSpPr>
        <p:spPr>
          <a:xfrm>
            <a:off x="179512" y="5661248"/>
            <a:ext cx="1120820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b="1" dirty="0" smtClean="0">
                <a:latin typeface="Arial" pitchFamily="34" charset="0"/>
                <a:cs typeface="Arial" pitchFamily="34" charset="0"/>
              </a:rPr>
              <a:t>L6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b="1" dirty="0" smtClean="0">
                <a:latin typeface="Arial" pitchFamily="34" charset="0"/>
                <a:cs typeface="Arial" pitchFamily="34" charset="0"/>
              </a:rPr>
              <a:t>AB. S.67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b="1" dirty="0" smtClean="0">
                <a:latin typeface="Arial" pitchFamily="34" charset="0"/>
                <a:cs typeface="Arial" pitchFamily="34" charset="0"/>
              </a:rPr>
              <a:t>Ü6</a:t>
            </a:r>
            <a:endParaRPr lang="el-G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24 - TextBox"/>
          <p:cNvSpPr txBox="1"/>
          <p:nvPr/>
        </p:nvSpPr>
        <p:spPr>
          <a:xfrm>
            <a:off x="3275856" y="188640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n-lt"/>
              </a:rPr>
              <a:t>korrigiert</a:t>
            </a:r>
            <a:endParaRPr lang="el-GR" sz="2400" dirty="0">
              <a:latin typeface="+mn-lt"/>
            </a:endParaRPr>
          </a:p>
        </p:txBody>
      </p:sp>
      <p:sp>
        <p:nvSpPr>
          <p:cNvPr id="28" name="27 - TextBox"/>
          <p:cNvSpPr txBox="1"/>
          <p:nvPr/>
        </p:nvSpPr>
        <p:spPr>
          <a:xfrm>
            <a:off x="1403648" y="836712"/>
            <a:ext cx="5947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latin typeface="+mn-lt"/>
              </a:rPr>
              <a:t>isst</a:t>
            </a:r>
            <a:endParaRPr lang="el-GR" sz="2400" dirty="0">
              <a:latin typeface="+mn-lt"/>
            </a:endParaRPr>
          </a:p>
        </p:txBody>
      </p:sp>
      <p:sp>
        <p:nvSpPr>
          <p:cNvPr id="29" name="28 - TextBox"/>
          <p:cNvSpPr txBox="1"/>
          <p:nvPr/>
        </p:nvSpPr>
        <p:spPr>
          <a:xfrm>
            <a:off x="1187624" y="1484784"/>
            <a:ext cx="10361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latin typeface="+mn-lt"/>
              </a:rPr>
              <a:t>spricht</a:t>
            </a:r>
            <a:endParaRPr lang="el-GR" sz="2400" dirty="0">
              <a:latin typeface="+mn-lt"/>
            </a:endParaRPr>
          </a:p>
        </p:txBody>
      </p:sp>
      <p:sp>
        <p:nvSpPr>
          <p:cNvPr id="30" name="29 - TextBox"/>
          <p:cNvSpPr txBox="1"/>
          <p:nvPr/>
        </p:nvSpPr>
        <p:spPr>
          <a:xfrm>
            <a:off x="2195736" y="2132856"/>
            <a:ext cx="6989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latin typeface="+mn-lt"/>
              </a:rPr>
              <a:t>liest</a:t>
            </a:r>
            <a:endParaRPr lang="el-GR" sz="2400" dirty="0">
              <a:latin typeface="+mn-lt"/>
            </a:endParaRPr>
          </a:p>
        </p:txBody>
      </p:sp>
      <p:sp>
        <p:nvSpPr>
          <p:cNvPr id="31" name="30 - TextBox"/>
          <p:cNvSpPr txBox="1"/>
          <p:nvPr/>
        </p:nvSpPr>
        <p:spPr>
          <a:xfrm>
            <a:off x="4355976" y="2708920"/>
            <a:ext cx="7489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esst</a:t>
            </a:r>
            <a:endParaRPr lang="el-GR" sz="2400" dirty="0"/>
          </a:p>
        </p:txBody>
      </p:sp>
      <p:sp>
        <p:nvSpPr>
          <p:cNvPr id="32" name="31 - TextBox"/>
          <p:cNvSpPr txBox="1"/>
          <p:nvPr/>
        </p:nvSpPr>
        <p:spPr>
          <a:xfrm>
            <a:off x="1763688" y="3356992"/>
            <a:ext cx="8947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latin typeface="+mn-lt"/>
              </a:rPr>
              <a:t>essen</a:t>
            </a:r>
            <a:endParaRPr lang="el-GR" sz="2400" dirty="0">
              <a:latin typeface="+mn-lt"/>
            </a:endParaRPr>
          </a:p>
        </p:txBody>
      </p:sp>
      <p:sp>
        <p:nvSpPr>
          <p:cNvPr id="33" name="32 - TextBox"/>
          <p:cNvSpPr txBox="1"/>
          <p:nvPr/>
        </p:nvSpPr>
        <p:spPr>
          <a:xfrm>
            <a:off x="2555776" y="4005064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n-lt"/>
              </a:rPr>
              <a:t>sprechen</a:t>
            </a:r>
            <a:endParaRPr lang="el-GR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TextBox"/>
          <p:cNvSpPr txBox="1"/>
          <p:nvPr/>
        </p:nvSpPr>
        <p:spPr>
          <a:xfrm>
            <a:off x="2843808" y="1772816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esst</a:t>
            </a:r>
            <a:endParaRPr lang="el-GR" dirty="0"/>
          </a:p>
        </p:txBody>
      </p:sp>
      <p:cxnSp>
        <p:nvCxnSpPr>
          <p:cNvPr id="5" name="4 - Ευθεία γραμμή σύνδεσης"/>
          <p:cNvCxnSpPr/>
          <p:nvPr/>
        </p:nvCxnSpPr>
        <p:spPr>
          <a:xfrm>
            <a:off x="611560" y="2132856"/>
            <a:ext cx="288032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- Ευθεία γραμμή σύνδεσης"/>
          <p:cNvCxnSpPr/>
          <p:nvPr/>
        </p:nvCxnSpPr>
        <p:spPr>
          <a:xfrm>
            <a:off x="683568" y="3501008"/>
            <a:ext cx="936104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- Ευθεία γραμμή σύνδεσης"/>
          <p:cNvCxnSpPr/>
          <p:nvPr/>
        </p:nvCxnSpPr>
        <p:spPr>
          <a:xfrm>
            <a:off x="1259632" y="4869160"/>
            <a:ext cx="288032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- Ευθεία γραμμή σύνδεσης"/>
          <p:cNvCxnSpPr/>
          <p:nvPr/>
        </p:nvCxnSpPr>
        <p:spPr>
          <a:xfrm>
            <a:off x="3779912" y="6381328"/>
            <a:ext cx="288032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- Ευθεία γραμμή σύνδεσης"/>
          <p:cNvCxnSpPr/>
          <p:nvPr/>
        </p:nvCxnSpPr>
        <p:spPr>
          <a:xfrm>
            <a:off x="7596336" y="548680"/>
            <a:ext cx="288032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- Ευθεία γραμμή σύνδεσης"/>
          <p:cNvCxnSpPr/>
          <p:nvPr/>
        </p:nvCxnSpPr>
        <p:spPr>
          <a:xfrm>
            <a:off x="7020272" y="1988840"/>
            <a:ext cx="648072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- Ευθεία γραμμή σύνδεσης"/>
          <p:cNvCxnSpPr/>
          <p:nvPr/>
        </p:nvCxnSpPr>
        <p:spPr>
          <a:xfrm>
            <a:off x="7812360" y="4149080"/>
            <a:ext cx="360040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- Ευθεία γραμμή σύνδεσης"/>
          <p:cNvCxnSpPr/>
          <p:nvPr/>
        </p:nvCxnSpPr>
        <p:spPr>
          <a:xfrm>
            <a:off x="6156176" y="5661248"/>
            <a:ext cx="288032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19 - TextBox"/>
          <p:cNvSpPr txBox="1"/>
          <p:nvPr/>
        </p:nvSpPr>
        <p:spPr>
          <a:xfrm>
            <a:off x="8028384" y="188640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essen</a:t>
            </a:r>
            <a:endParaRPr lang="el-GR" dirty="0"/>
          </a:p>
        </p:txBody>
      </p:sp>
      <p:sp>
        <p:nvSpPr>
          <p:cNvPr id="21" name="20 - TextBox"/>
          <p:cNvSpPr txBox="1"/>
          <p:nvPr/>
        </p:nvSpPr>
        <p:spPr>
          <a:xfrm>
            <a:off x="7668344" y="476672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Schulhof</a:t>
            </a:r>
            <a:endParaRPr lang="el-GR" dirty="0"/>
          </a:p>
        </p:txBody>
      </p:sp>
      <p:sp>
        <p:nvSpPr>
          <p:cNvPr id="22" name="21 - TextBox"/>
          <p:cNvSpPr txBox="1"/>
          <p:nvPr/>
        </p:nvSpPr>
        <p:spPr>
          <a:xfrm>
            <a:off x="2051720" y="3140968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korrigieren</a:t>
            </a:r>
            <a:endParaRPr lang="el-GR" dirty="0"/>
          </a:p>
        </p:txBody>
      </p:sp>
      <p:sp>
        <p:nvSpPr>
          <p:cNvPr id="23" name="22 - TextBox"/>
          <p:cNvSpPr txBox="1"/>
          <p:nvPr/>
        </p:nvSpPr>
        <p:spPr>
          <a:xfrm>
            <a:off x="5580112" y="1916832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Lehrerzimmer</a:t>
            </a:r>
            <a:endParaRPr lang="el-GR" dirty="0"/>
          </a:p>
        </p:txBody>
      </p:sp>
      <p:sp>
        <p:nvSpPr>
          <p:cNvPr id="24" name="23 - TextBox"/>
          <p:cNvSpPr txBox="1"/>
          <p:nvPr/>
        </p:nvSpPr>
        <p:spPr>
          <a:xfrm>
            <a:off x="7524328" y="1916832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korrigieren</a:t>
            </a:r>
            <a:endParaRPr lang="el-GR" dirty="0"/>
          </a:p>
        </p:txBody>
      </p:sp>
      <p:sp>
        <p:nvSpPr>
          <p:cNvPr id="25" name="24 - TextBox"/>
          <p:cNvSpPr txBox="1"/>
          <p:nvPr/>
        </p:nvSpPr>
        <p:spPr>
          <a:xfrm>
            <a:off x="3203848" y="4221088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lest</a:t>
            </a:r>
            <a:endParaRPr lang="el-GR" dirty="0"/>
          </a:p>
        </p:txBody>
      </p:sp>
      <p:sp>
        <p:nvSpPr>
          <p:cNvPr id="26" name="25 - TextBox"/>
          <p:cNvSpPr txBox="1"/>
          <p:nvPr/>
        </p:nvSpPr>
        <p:spPr>
          <a:xfrm>
            <a:off x="5436096" y="3789040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Bibliothek</a:t>
            </a:r>
            <a:endParaRPr lang="el-GR" dirty="0"/>
          </a:p>
        </p:txBody>
      </p:sp>
      <p:sp>
        <p:nvSpPr>
          <p:cNvPr id="27" name="26 - TextBox"/>
          <p:cNvSpPr txBox="1"/>
          <p:nvPr/>
        </p:nvSpPr>
        <p:spPr>
          <a:xfrm>
            <a:off x="7308304" y="4149080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lese</a:t>
            </a:r>
            <a:endParaRPr lang="el-GR" dirty="0"/>
          </a:p>
        </p:txBody>
      </p:sp>
      <p:sp>
        <p:nvSpPr>
          <p:cNvPr id="28" name="27 - TextBox"/>
          <p:cNvSpPr txBox="1"/>
          <p:nvPr/>
        </p:nvSpPr>
        <p:spPr>
          <a:xfrm>
            <a:off x="2051720" y="6021288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Findest</a:t>
            </a:r>
            <a:endParaRPr lang="el-GR" dirty="0"/>
          </a:p>
        </p:txBody>
      </p:sp>
      <p:sp>
        <p:nvSpPr>
          <p:cNvPr id="29" name="28 - TextBox"/>
          <p:cNvSpPr txBox="1"/>
          <p:nvPr/>
        </p:nvSpPr>
        <p:spPr>
          <a:xfrm>
            <a:off x="6516216" y="5301208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finde</a:t>
            </a:r>
            <a:endParaRPr lang="el-GR" dirty="0"/>
          </a:p>
        </p:txBody>
      </p:sp>
      <p:sp>
        <p:nvSpPr>
          <p:cNvPr id="30" name="29 - TextBox"/>
          <p:cNvSpPr txBox="1"/>
          <p:nvPr/>
        </p:nvSpPr>
        <p:spPr>
          <a:xfrm>
            <a:off x="8574613" y="5301208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nett</a:t>
            </a:r>
            <a:endParaRPr lang="el-GR" dirty="0"/>
          </a:p>
        </p:txBody>
      </p:sp>
      <p:sp>
        <p:nvSpPr>
          <p:cNvPr id="31" name="30 - TextBox"/>
          <p:cNvSpPr txBox="1"/>
          <p:nvPr/>
        </p:nvSpPr>
        <p:spPr>
          <a:xfrm>
            <a:off x="8028384" y="5877272"/>
            <a:ext cx="12346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Sekretariat.</a:t>
            </a:r>
            <a:endParaRPr lang="el-GR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4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5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1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2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3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4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5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6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7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8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4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5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1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2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TextBox"/>
          <p:cNvSpPr txBox="1"/>
          <p:nvPr/>
        </p:nvSpPr>
        <p:spPr>
          <a:xfrm>
            <a:off x="323528" y="3645024"/>
            <a:ext cx="2236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Die Englischlehrerin</a:t>
            </a:r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2483768" y="3645024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korrigiert</a:t>
            </a:r>
            <a:endParaRPr lang="el-GR" dirty="0"/>
          </a:p>
        </p:txBody>
      </p:sp>
      <p:sp>
        <p:nvSpPr>
          <p:cNvPr id="6" name="5 - TextBox"/>
          <p:cNvSpPr txBox="1"/>
          <p:nvPr/>
        </p:nvSpPr>
        <p:spPr>
          <a:xfrm>
            <a:off x="3491880" y="3645024"/>
            <a:ext cx="1155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die Tests.</a:t>
            </a:r>
            <a:endParaRPr lang="el-GR" dirty="0"/>
          </a:p>
        </p:txBody>
      </p:sp>
      <p:sp>
        <p:nvSpPr>
          <p:cNvPr id="7" name="6 - TextBox"/>
          <p:cNvSpPr txBox="1"/>
          <p:nvPr/>
        </p:nvSpPr>
        <p:spPr>
          <a:xfrm>
            <a:off x="323528" y="4077072"/>
            <a:ext cx="2236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Die Englischlehrerin</a:t>
            </a:r>
            <a:endParaRPr lang="el-GR" dirty="0"/>
          </a:p>
        </p:txBody>
      </p:sp>
      <p:sp>
        <p:nvSpPr>
          <p:cNvPr id="8" name="7 - TextBox"/>
          <p:cNvSpPr txBox="1"/>
          <p:nvPr/>
        </p:nvSpPr>
        <p:spPr>
          <a:xfrm>
            <a:off x="2483768" y="4077072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isst</a:t>
            </a:r>
            <a:endParaRPr lang="el-GR" dirty="0"/>
          </a:p>
        </p:txBody>
      </p:sp>
      <p:sp>
        <p:nvSpPr>
          <p:cNvPr id="9" name="8 - TextBox"/>
          <p:cNvSpPr txBox="1"/>
          <p:nvPr/>
        </p:nvSpPr>
        <p:spPr>
          <a:xfrm>
            <a:off x="2987824" y="4077072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ein Sandwich.</a:t>
            </a:r>
            <a:endParaRPr lang="el-GR" dirty="0"/>
          </a:p>
        </p:txBody>
      </p:sp>
      <p:sp>
        <p:nvSpPr>
          <p:cNvPr id="10" name="9 - TextBox"/>
          <p:cNvSpPr txBox="1"/>
          <p:nvPr/>
        </p:nvSpPr>
        <p:spPr>
          <a:xfrm>
            <a:off x="323528" y="4437112"/>
            <a:ext cx="2236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Die Englischlehrerin</a:t>
            </a:r>
            <a:endParaRPr lang="el-GR" dirty="0"/>
          </a:p>
        </p:txBody>
      </p:sp>
      <p:sp>
        <p:nvSpPr>
          <p:cNvPr id="11" name="10 - TextBox"/>
          <p:cNvSpPr txBox="1"/>
          <p:nvPr/>
        </p:nvSpPr>
        <p:spPr>
          <a:xfrm>
            <a:off x="323528" y="4797152"/>
            <a:ext cx="2236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Die Englischlehrerin</a:t>
            </a:r>
            <a:endParaRPr lang="el-GR" dirty="0"/>
          </a:p>
        </p:txBody>
      </p:sp>
      <p:sp>
        <p:nvSpPr>
          <p:cNvPr id="12" name="11 - TextBox"/>
          <p:cNvSpPr txBox="1"/>
          <p:nvPr/>
        </p:nvSpPr>
        <p:spPr>
          <a:xfrm>
            <a:off x="2411760" y="4437112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liest</a:t>
            </a:r>
            <a:endParaRPr lang="el-GR" dirty="0"/>
          </a:p>
        </p:txBody>
      </p:sp>
      <p:sp>
        <p:nvSpPr>
          <p:cNvPr id="13" name="12 - TextBox"/>
          <p:cNvSpPr txBox="1"/>
          <p:nvPr/>
        </p:nvSpPr>
        <p:spPr>
          <a:xfrm>
            <a:off x="2987824" y="4437112"/>
            <a:ext cx="2749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Bücher und Zeitschriften.</a:t>
            </a:r>
            <a:endParaRPr lang="el-GR" dirty="0"/>
          </a:p>
        </p:txBody>
      </p:sp>
      <p:sp>
        <p:nvSpPr>
          <p:cNvPr id="14" name="13 - TextBox"/>
          <p:cNvSpPr txBox="1"/>
          <p:nvPr/>
        </p:nvSpPr>
        <p:spPr>
          <a:xfrm>
            <a:off x="2411760" y="4797152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spricht</a:t>
            </a:r>
            <a:endParaRPr lang="el-GR" dirty="0"/>
          </a:p>
        </p:txBody>
      </p:sp>
      <p:sp>
        <p:nvSpPr>
          <p:cNvPr id="15" name="14 - TextBox"/>
          <p:cNvSpPr txBox="1"/>
          <p:nvPr/>
        </p:nvSpPr>
        <p:spPr>
          <a:xfrm>
            <a:off x="3203848" y="4797152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leise.</a:t>
            </a:r>
            <a:endParaRPr lang="el-GR" dirty="0"/>
          </a:p>
        </p:txBody>
      </p:sp>
      <p:sp>
        <p:nvSpPr>
          <p:cNvPr id="16" name="15 - TextBox"/>
          <p:cNvSpPr txBox="1"/>
          <p:nvPr/>
        </p:nvSpPr>
        <p:spPr>
          <a:xfrm>
            <a:off x="4860032" y="3645024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Du</a:t>
            </a:r>
            <a:endParaRPr lang="el-GR" dirty="0"/>
          </a:p>
        </p:txBody>
      </p:sp>
      <p:sp>
        <p:nvSpPr>
          <p:cNvPr id="17" name="16 - TextBox"/>
          <p:cNvSpPr txBox="1"/>
          <p:nvPr/>
        </p:nvSpPr>
        <p:spPr>
          <a:xfrm>
            <a:off x="4788024" y="4077072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Du</a:t>
            </a:r>
            <a:endParaRPr lang="el-GR" dirty="0"/>
          </a:p>
        </p:txBody>
      </p:sp>
      <p:sp>
        <p:nvSpPr>
          <p:cNvPr id="18" name="17 - TextBox"/>
          <p:cNvSpPr txBox="1"/>
          <p:nvPr/>
        </p:nvSpPr>
        <p:spPr>
          <a:xfrm>
            <a:off x="5580112" y="4437112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Du</a:t>
            </a:r>
            <a:endParaRPr lang="el-GR" dirty="0"/>
          </a:p>
        </p:txBody>
      </p:sp>
      <p:sp>
        <p:nvSpPr>
          <p:cNvPr id="19" name="18 - TextBox"/>
          <p:cNvSpPr txBox="1"/>
          <p:nvPr/>
        </p:nvSpPr>
        <p:spPr>
          <a:xfrm>
            <a:off x="4355976" y="4797152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Du</a:t>
            </a:r>
            <a:endParaRPr lang="el-GR" dirty="0"/>
          </a:p>
        </p:txBody>
      </p:sp>
      <p:sp>
        <p:nvSpPr>
          <p:cNvPr id="20" name="19 - TextBox"/>
          <p:cNvSpPr txBox="1"/>
          <p:nvPr/>
        </p:nvSpPr>
        <p:spPr>
          <a:xfrm>
            <a:off x="5364088" y="3645024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korrigierst</a:t>
            </a:r>
            <a:endParaRPr lang="el-GR" dirty="0"/>
          </a:p>
        </p:txBody>
      </p:sp>
      <p:sp>
        <p:nvSpPr>
          <p:cNvPr id="21" name="20 - TextBox"/>
          <p:cNvSpPr txBox="1"/>
          <p:nvPr/>
        </p:nvSpPr>
        <p:spPr>
          <a:xfrm>
            <a:off x="6516216" y="3645024"/>
            <a:ext cx="1155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die Tests.</a:t>
            </a:r>
            <a:endParaRPr lang="el-GR" dirty="0"/>
          </a:p>
        </p:txBody>
      </p:sp>
      <p:sp>
        <p:nvSpPr>
          <p:cNvPr id="22" name="21 - TextBox"/>
          <p:cNvSpPr txBox="1"/>
          <p:nvPr/>
        </p:nvSpPr>
        <p:spPr>
          <a:xfrm>
            <a:off x="5220072" y="4077072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isst</a:t>
            </a:r>
            <a:endParaRPr lang="el-GR" dirty="0"/>
          </a:p>
        </p:txBody>
      </p:sp>
      <p:sp>
        <p:nvSpPr>
          <p:cNvPr id="23" name="22 - TextBox"/>
          <p:cNvSpPr txBox="1"/>
          <p:nvPr/>
        </p:nvSpPr>
        <p:spPr>
          <a:xfrm>
            <a:off x="5724128" y="4077072"/>
            <a:ext cx="2044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auf dem Schulhof.</a:t>
            </a:r>
            <a:endParaRPr lang="el-GR" dirty="0"/>
          </a:p>
        </p:txBody>
      </p:sp>
      <p:sp>
        <p:nvSpPr>
          <p:cNvPr id="24" name="23 - TextBox"/>
          <p:cNvSpPr txBox="1"/>
          <p:nvPr/>
        </p:nvSpPr>
        <p:spPr>
          <a:xfrm>
            <a:off x="5940152" y="4437112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liest</a:t>
            </a:r>
            <a:endParaRPr lang="el-GR" dirty="0"/>
          </a:p>
        </p:txBody>
      </p:sp>
      <p:sp>
        <p:nvSpPr>
          <p:cNvPr id="25" name="24 - TextBox"/>
          <p:cNvSpPr txBox="1"/>
          <p:nvPr/>
        </p:nvSpPr>
        <p:spPr>
          <a:xfrm>
            <a:off x="6394529" y="4437112"/>
            <a:ext cx="2749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Bücher und Zeitschriften.</a:t>
            </a:r>
            <a:endParaRPr lang="el-GR" dirty="0"/>
          </a:p>
        </p:txBody>
      </p:sp>
      <p:sp>
        <p:nvSpPr>
          <p:cNvPr id="26" name="25 - TextBox"/>
          <p:cNvSpPr txBox="1"/>
          <p:nvPr/>
        </p:nvSpPr>
        <p:spPr>
          <a:xfrm>
            <a:off x="4716016" y="4797152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sprichst</a:t>
            </a:r>
            <a:endParaRPr lang="el-GR" dirty="0"/>
          </a:p>
        </p:txBody>
      </p:sp>
      <p:sp>
        <p:nvSpPr>
          <p:cNvPr id="27" name="26 - TextBox"/>
          <p:cNvSpPr txBox="1"/>
          <p:nvPr/>
        </p:nvSpPr>
        <p:spPr>
          <a:xfrm>
            <a:off x="5580112" y="4797152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leise.</a:t>
            </a:r>
            <a:endParaRPr lang="el-GR" dirty="0"/>
          </a:p>
        </p:txBody>
      </p:sp>
      <p:sp>
        <p:nvSpPr>
          <p:cNvPr id="29" name="28 - TextBox"/>
          <p:cNvSpPr txBox="1"/>
          <p:nvPr/>
        </p:nvSpPr>
        <p:spPr>
          <a:xfrm>
            <a:off x="2699792" y="548680"/>
            <a:ext cx="1087157" cy="338554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de-DE" sz="1600" b="1" dirty="0" smtClean="0">
                <a:solidFill>
                  <a:srgbClr val="FF0000"/>
                </a:solidFill>
              </a:rPr>
              <a:t>korrigiert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30" name="29 - TextBox"/>
          <p:cNvSpPr txBox="1"/>
          <p:nvPr/>
        </p:nvSpPr>
        <p:spPr>
          <a:xfrm>
            <a:off x="1763688" y="1052736"/>
            <a:ext cx="1087157" cy="338554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de-DE" sz="1600" b="1" dirty="0" smtClean="0">
                <a:solidFill>
                  <a:srgbClr val="FF0000"/>
                </a:solidFill>
              </a:rPr>
              <a:t>korrigiert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31" name="30 - TextBox"/>
          <p:cNvSpPr txBox="1"/>
          <p:nvPr/>
        </p:nvSpPr>
        <p:spPr>
          <a:xfrm>
            <a:off x="971600" y="1844824"/>
            <a:ext cx="1087157" cy="338554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de-DE" sz="1600" b="1" dirty="0" smtClean="0">
                <a:solidFill>
                  <a:srgbClr val="FF0000"/>
                </a:solidFill>
              </a:rPr>
              <a:t>korrigiert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32" name="31 - TextBox"/>
          <p:cNvSpPr txBox="1"/>
          <p:nvPr/>
        </p:nvSpPr>
        <p:spPr>
          <a:xfrm>
            <a:off x="3707904" y="548680"/>
            <a:ext cx="538930" cy="338554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de-DE" sz="1600" b="1" dirty="0" smtClean="0">
                <a:solidFill>
                  <a:srgbClr val="FF0000"/>
                </a:solidFill>
              </a:rPr>
              <a:t>isst</a:t>
            </a:r>
            <a:endParaRPr lang="el-GR" b="1" dirty="0" smtClean="0">
              <a:solidFill>
                <a:srgbClr val="FF0000"/>
              </a:solidFill>
            </a:endParaRPr>
          </a:p>
        </p:txBody>
      </p:sp>
      <p:sp>
        <p:nvSpPr>
          <p:cNvPr id="33" name="32 - TextBox"/>
          <p:cNvSpPr txBox="1"/>
          <p:nvPr/>
        </p:nvSpPr>
        <p:spPr>
          <a:xfrm>
            <a:off x="2915816" y="1052736"/>
            <a:ext cx="538930" cy="338554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de-DE" sz="1600" b="1" dirty="0" smtClean="0">
                <a:solidFill>
                  <a:srgbClr val="FF0000"/>
                </a:solidFill>
              </a:rPr>
              <a:t>isst</a:t>
            </a:r>
            <a:endParaRPr lang="el-GR" b="1" dirty="0" smtClean="0">
              <a:solidFill>
                <a:srgbClr val="FF0000"/>
              </a:solidFill>
            </a:endParaRPr>
          </a:p>
        </p:txBody>
      </p:sp>
      <p:sp>
        <p:nvSpPr>
          <p:cNvPr id="34" name="33 - TextBox"/>
          <p:cNvSpPr txBox="1"/>
          <p:nvPr/>
        </p:nvSpPr>
        <p:spPr>
          <a:xfrm>
            <a:off x="2123728" y="1844824"/>
            <a:ext cx="595035" cy="338554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de-DE" sz="1600" b="1" dirty="0" smtClean="0">
                <a:solidFill>
                  <a:srgbClr val="FF0000"/>
                </a:solidFill>
              </a:rPr>
              <a:t>esst</a:t>
            </a:r>
            <a:endParaRPr lang="el-GR" b="1" dirty="0" smtClean="0">
              <a:solidFill>
                <a:srgbClr val="FF0000"/>
              </a:solidFill>
            </a:endParaRPr>
          </a:p>
        </p:txBody>
      </p:sp>
      <p:sp>
        <p:nvSpPr>
          <p:cNvPr id="35" name="34 - TextBox"/>
          <p:cNvSpPr txBox="1"/>
          <p:nvPr/>
        </p:nvSpPr>
        <p:spPr>
          <a:xfrm>
            <a:off x="4211960" y="548680"/>
            <a:ext cx="596638" cy="338554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de-DE" sz="1600" b="1" dirty="0" smtClean="0">
                <a:solidFill>
                  <a:srgbClr val="FF0000"/>
                </a:solidFill>
              </a:rPr>
              <a:t>liest</a:t>
            </a:r>
            <a:endParaRPr lang="el-GR" b="1" dirty="0" smtClean="0">
              <a:solidFill>
                <a:srgbClr val="FF0000"/>
              </a:solidFill>
            </a:endParaRPr>
          </a:p>
        </p:txBody>
      </p:sp>
      <p:sp>
        <p:nvSpPr>
          <p:cNvPr id="36" name="35 - TextBox"/>
          <p:cNvSpPr txBox="1"/>
          <p:nvPr/>
        </p:nvSpPr>
        <p:spPr>
          <a:xfrm>
            <a:off x="3419872" y="1052736"/>
            <a:ext cx="596638" cy="338554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de-DE" sz="1600" b="1" dirty="0" smtClean="0">
                <a:solidFill>
                  <a:srgbClr val="FF0000"/>
                </a:solidFill>
              </a:rPr>
              <a:t>liest</a:t>
            </a:r>
            <a:endParaRPr lang="el-GR" b="1" dirty="0" smtClean="0">
              <a:solidFill>
                <a:srgbClr val="FF0000"/>
              </a:solidFill>
            </a:endParaRPr>
          </a:p>
        </p:txBody>
      </p:sp>
      <p:sp>
        <p:nvSpPr>
          <p:cNvPr id="37" name="36 - TextBox"/>
          <p:cNvSpPr txBox="1"/>
          <p:nvPr/>
        </p:nvSpPr>
        <p:spPr>
          <a:xfrm>
            <a:off x="2771800" y="1844824"/>
            <a:ext cx="538930" cy="338554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de-DE" sz="1600" b="1" dirty="0" smtClean="0">
                <a:solidFill>
                  <a:srgbClr val="FF0000"/>
                </a:solidFill>
              </a:rPr>
              <a:t>lest</a:t>
            </a:r>
            <a:endParaRPr lang="el-GR" b="1" dirty="0" smtClean="0">
              <a:solidFill>
                <a:srgbClr val="FF0000"/>
              </a:solidFill>
            </a:endParaRPr>
          </a:p>
        </p:txBody>
      </p:sp>
      <p:sp>
        <p:nvSpPr>
          <p:cNvPr id="38" name="37 - TextBox"/>
          <p:cNvSpPr txBox="1"/>
          <p:nvPr/>
        </p:nvSpPr>
        <p:spPr>
          <a:xfrm>
            <a:off x="4788024" y="548680"/>
            <a:ext cx="869149" cy="338554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de-DE" sz="1600" b="1" dirty="0" smtClean="0">
                <a:solidFill>
                  <a:srgbClr val="FF0000"/>
                </a:solidFill>
              </a:rPr>
              <a:t>spricht</a:t>
            </a:r>
            <a:endParaRPr lang="el-GR" b="1" dirty="0" smtClean="0">
              <a:solidFill>
                <a:srgbClr val="FF0000"/>
              </a:solidFill>
            </a:endParaRPr>
          </a:p>
        </p:txBody>
      </p:sp>
      <p:sp>
        <p:nvSpPr>
          <p:cNvPr id="39" name="38 - TextBox"/>
          <p:cNvSpPr txBox="1"/>
          <p:nvPr/>
        </p:nvSpPr>
        <p:spPr>
          <a:xfrm>
            <a:off x="3275856" y="1844824"/>
            <a:ext cx="925253" cy="338554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de-DE" sz="1600" b="1" dirty="0" smtClean="0">
                <a:solidFill>
                  <a:srgbClr val="FF0000"/>
                </a:solidFill>
              </a:rPr>
              <a:t>sprecht</a:t>
            </a:r>
            <a:endParaRPr lang="el-GR" b="1" dirty="0" smtClean="0">
              <a:solidFill>
                <a:srgbClr val="FF0000"/>
              </a:solidFill>
            </a:endParaRPr>
          </a:p>
        </p:txBody>
      </p:sp>
      <p:sp>
        <p:nvSpPr>
          <p:cNvPr id="40" name="39 - TextBox"/>
          <p:cNvSpPr txBox="1"/>
          <p:nvPr/>
        </p:nvSpPr>
        <p:spPr>
          <a:xfrm>
            <a:off x="3995936" y="1052736"/>
            <a:ext cx="869149" cy="338554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de-DE" sz="1600" b="1" dirty="0" smtClean="0">
                <a:solidFill>
                  <a:srgbClr val="FF0000"/>
                </a:solidFill>
              </a:rPr>
              <a:t>spricht</a:t>
            </a:r>
            <a:endParaRPr lang="el-GR" b="1" dirty="0" smtClean="0">
              <a:solidFill>
                <a:srgbClr val="FF0000"/>
              </a:solidFill>
            </a:endParaRPr>
          </a:p>
        </p:txBody>
      </p:sp>
      <p:sp>
        <p:nvSpPr>
          <p:cNvPr id="41" name="40 - TextBox"/>
          <p:cNvSpPr txBox="1"/>
          <p:nvPr/>
        </p:nvSpPr>
        <p:spPr>
          <a:xfrm>
            <a:off x="1115616" y="836712"/>
            <a:ext cx="1011815" cy="30777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de-DE" sz="1400" b="1" dirty="0" smtClean="0">
                <a:solidFill>
                  <a:srgbClr val="FF0000"/>
                </a:solidFill>
              </a:rPr>
              <a:t>korrigiere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42" name="41 - TextBox"/>
          <p:cNvSpPr txBox="1"/>
          <p:nvPr/>
        </p:nvSpPr>
        <p:spPr>
          <a:xfrm>
            <a:off x="2051720" y="836712"/>
            <a:ext cx="582211" cy="30777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de-DE" sz="1400" b="1" dirty="0" smtClean="0">
                <a:solidFill>
                  <a:srgbClr val="FF0000"/>
                </a:solidFill>
              </a:rPr>
              <a:t>esse</a:t>
            </a:r>
            <a:endParaRPr lang="el-GR" sz="1400" b="1" dirty="0" smtClean="0">
              <a:solidFill>
                <a:srgbClr val="FF0000"/>
              </a:solidFill>
            </a:endParaRPr>
          </a:p>
        </p:txBody>
      </p:sp>
      <p:sp>
        <p:nvSpPr>
          <p:cNvPr id="43" name="42 - TextBox"/>
          <p:cNvSpPr txBox="1"/>
          <p:nvPr/>
        </p:nvSpPr>
        <p:spPr>
          <a:xfrm>
            <a:off x="2627784" y="836712"/>
            <a:ext cx="532518" cy="30777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de-DE" sz="1400" b="1" dirty="0" smtClean="0">
                <a:solidFill>
                  <a:srgbClr val="FF0000"/>
                </a:solidFill>
              </a:rPr>
              <a:t>lese</a:t>
            </a:r>
            <a:endParaRPr lang="el-GR" sz="1400" b="1" dirty="0" smtClean="0">
              <a:solidFill>
                <a:srgbClr val="FF0000"/>
              </a:solidFill>
            </a:endParaRPr>
          </a:p>
        </p:txBody>
      </p:sp>
      <p:sp>
        <p:nvSpPr>
          <p:cNvPr id="44" name="43 - TextBox"/>
          <p:cNvSpPr txBox="1"/>
          <p:nvPr/>
        </p:nvSpPr>
        <p:spPr>
          <a:xfrm>
            <a:off x="3059832" y="836712"/>
            <a:ext cx="870751" cy="30777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de-DE" sz="1400" b="1" dirty="0" smtClean="0">
                <a:solidFill>
                  <a:srgbClr val="FF0000"/>
                </a:solidFill>
              </a:rPr>
              <a:t>spreche</a:t>
            </a:r>
            <a:endParaRPr lang="el-GR" sz="1400" b="1" dirty="0" smtClean="0">
              <a:solidFill>
                <a:srgbClr val="FF0000"/>
              </a:solidFill>
            </a:endParaRPr>
          </a:p>
        </p:txBody>
      </p:sp>
      <p:sp>
        <p:nvSpPr>
          <p:cNvPr id="45" name="44 - TextBox"/>
          <p:cNvSpPr txBox="1"/>
          <p:nvPr/>
        </p:nvSpPr>
        <p:spPr>
          <a:xfrm>
            <a:off x="971600" y="1340768"/>
            <a:ext cx="1200970" cy="338554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de-DE" sz="1600" b="1" dirty="0" smtClean="0">
                <a:solidFill>
                  <a:srgbClr val="FF0000"/>
                </a:solidFill>
              </a:rPr>
              <a:t>korrigierst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46" name="45 - TextBox"/>
          <p:cNvSpPr txBox="1"/>
          <p:nvPr/>
        </p:nvSpPr>
        <p:spPr>
          <a:xfrm>
            <a:off x="2123728" y="1340768"/>
            <a:ext cx="538930" cy="338554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de-DE" sz="1600" b="1" dirty="0" smtClean="0">
                <a:solidFill>
                  <a:srgbClr val="FF0000"/>
                </a:solidFill>
              </a:rPr>
              <a:t>isst</a:t>
            </a:r>
            <a:endParaRPr lang="el-GR" sz="1600" b="1" dirty="0" smtClean="0">
              <a:solidFill>
                <a:srgbClr val="FF0000"/>
              </a:solidFill>
            </a:endParaRPr>
          </a:p>
        </p:txBody>
      </p:sp>
      <p:sp>
        <p:nvSpPr>
          <p:cNvPr id="47" name="46 - TextBox"/>
          <p:cNvSpPr txBox="1"/>
          <p:nvPr/>
        </p:nvSpPr>
        <p:spPr>
          <a:xfrm>
            <a:off x="2627784" y="1340768"/>
            <a:ext cx="596638" cy="338554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de-DE" sz="1600" b="1" dirty="0" smtClean="0">
                <a:solidFill>
                  <a:srgbClr val="FF0000"/>
                </a:solidFill>
              </a:rPr>
              <a:t>liest</a:t>
            </a:r>
            <a:endParaRPr lang="el-GR" sz="1600" b="1" dirty="0" smtClean="0">
              <a:solidFill>
                <a:srgbClr val="FF0000"/>
              </a:solidFill>
            </a:endParaRPr>
          </a:p>
        </p:txBody>
      </p:sp>
      <p:sp>
        <p:nvSpPr>
          <p:cNvPr id="48" name="47 - TextBox"/>
          <p:cNvSpPr txBox="1"/>
          <p:nvPr/>
        </p:nvSpPr>
        <p:spPr>
          <a:xfrm>
            <a:off x="3203848" y="1340768"/>
            <a:ext cx="982961" cy="338554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de-DE" sz="1600" b="1" dirty="0" smtClean="0">
                <a:solidFill>
                  <a:srgbClr val="FF0000"/>
                </a:solidFill>
              </a:rPr>
              <a:t>sprichst</a:t>
            </a:r>
            <a:endParaRPr lang="el-GR" b="1" dirty="0" smtClean="0">
              <a:solidFill>
                <a:srgbClr val="FF0000"/>
              </a:solidFill>
            </a:endParaRPr>
          </a:p>
        </p:txBody>
      </p:sp>
      <p:sp>
        <p:nvSpPr>
          <p:cNvPr id="49" name="48 - TextBox"/>
          <p:cNvSpPr txBox="1"/>
          <p:nvPr/>
        </p:nvSpPr>
        <p:spPr>
          <a:xfrm>
            <a:off x="1115616" y="1628800"/>
            <a:ext cx="1120820" cy="30777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de-DE" sz="1400" b="1" dirty="0" smtClean="0">
                <a:solidFill>
                  <a:srgbClr val="FF0000"/>
                </a:solidFill>
              </a:rPr>
              <a:t>korrigieren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50" name="49 - TextBox"/>
          <p:cNvSpPr txBox="1"/>
          <p:nvPr/>
        </p:nvSpPr>
        <p:spPr>
          <a:xfrm>
            <a:off x="2267744" y="1628800"/>
            <a:ext cx="691215" cy="30777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de-DE" sz="1400" b="1" dirty="0" smtClean="0">
                <a:solidFill>
                  <a:srgbClr val="FF0000"/>
                </a:solidFill>
              </a:rPr>
              <a:t>essen</a:t>
            </a:r>
            <a:endParaRPr lang="el-GR" sz="1400" b="1" dirty="0" smtClean="0">
              <a:solidFill>
                <a:srgbClr val="FF0000"/>
              </a:solidFill>
            </a:endParaRPr>
          </a:p>
        </p:txBody>
      </p:sp>
      <p:sp>
        <p:nvSpPr>
          <p:cNvPr id="51" name="50 - TextBox"/>
          <p:cNvSpPr txBox="1"/>
          <p:nvPr/>
        </p:nvSpPr>
        <p:spPr>
          <a:xfrm>
            <a:off x="2915816" y="1628800"/>
            <a:ext cx="641522" cy="30777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de-DE" sz="1400" b="1" dirty="0" smtClean="0">
                <a:solidFill>
                  <a:srgbClr val="FF0000"/>
                </a:solidFill>
              </a:rPr>
              <a:t>lesen</a:t>
            </a:r>
            <a:endParaRPr lang="el-GR" sz="1400" b="1" dirty="0" smtClean="0">
              <a:solidFill>
                <a:srgbClr val="FF0000"/>
              </a:solidFill>
            </a:endParaRPr>
          </a:p>
        </p:txBody>
      </p:sp>
      <p:sp>
        <p:nvSpPr>
          <p:cNvPr id="52" name="51 - TextBox"/>
          <p:cNvSpPr txBox="1"/>
          <p:nvPr/>
        </p:nvSpPr>
        <p:spPr>
          <a:xfrm>
            <a:off x="3491880" y="1628800"/>
            <a:ext cx="979755" cy="30777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de-DE" sz="1400" b="1" dirty="0" smtClean="0">
                <a:solidFill>
                  <a:srgbClr val="FF0000"/>
                </a:solidFill>
              </a:rPr>
              <a:t>sprechen</a:t>
            </a:r>
            <a:endParaRPr lang="el-GR" sz="1400" b="1" dirty="0" smtClean="0">
              <a:solidFill>
                <a:srgbClr val="FF0000"/>
              </a:solidFill>
            </a:endParaRPr>
          </a:p>
        </p:txBody>
      </p:sp>
      <p:sp>
        <p:nvSpPr>
          <p:cNvPr id="53" name="52 - TextBox"/>
          <p:cNvSpPr txBox="1"/>
          <p:nvPr/>
        </p:nvSpPr>
        <p:spPr>
          <a:xfrm>
            <a:off x="3131840" y="2420888"/>
            <a:ext cx="1120820" cy="30777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de-DE" sz="1400" b="1" dirty="0" smtClean="0">
                <a:solidFill>
                  <a:srgbClr val="FF0000"/>
                </a:solidFill>
              </a:rPr>
              <a:t>korrigieren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54" name="53 - TextBox"/>
          <p:cNvSpPr txBox="1"/>
          <p:nvPr/>
        </p:nvSpPr>
        <p:spPr>
          <a:xfrm>
            <a:off x="4211960" y="2420888"/>
            <a:ext cx="691215" cy="30777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de-DE" sz="1400" b="1" dirty="0" smtClean="0">
                <a:solidFill>
                  <a:srgbClr val="FF0000"/>
                </a:solidFill>
              </a:rPr>
              <a:t>essen</a:t>
            </a:r>
            <a:endParaRPr lang="el-GR" sz="1400" b="1" dirty="0" smtClean="0">
              <a:solidFill>
                <a:srgbClr val="FF0000"/>
              </a:solidFill>
            </a:endParaRPr>
          </a:p>
        </p:txBody>
      </p:sp>
      <p:sp>
        <p:nvSpPr>
          <p:cNvPr id="55" name="54 - TextBox"/>
          <p:cNvSpPr txBox="1"/>
          <p:nvPr/>
        </p:nvSpPr>
        <p:spPr>
          <a:xfrm>
            <a:off x="4860032" y="2420888"/>
            <a:ext cx="641522" cy="30777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de-DE" sz="1400" b="1" dirty="0" smtClean="0">
                <a:solidFill>
                  <a:srgbClr val="FF0000"/>
                </a:solidFill>
              </a:rPr>
              <a:t>lesen</a:t>
            </a:r>
            <a:endParaRPr lang="el-GR" sz="1400" b="1" dirty="0" smtClean="0">
              <a:solidFill>
                <a:srgbClr val="FF0000"/>
              </a:solidFill>
            </a:endParaRPr>
          </a:p>
        </p:txBody>
      </p:sp>
      <p:sp>
        <p:nvSpPr>
          <p:cNvPr id="56" name="55 - TextBox"/>
          <p:cNvSpPr txBox="1"/>
          <p:nvPr/>
        </p:nvSpPr>
        <p:spPr>
          <a:xfrm>
            <a:off x="5508104" y="2420888"/>
            <a:ext cx="979755" cy="30777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de-DE" sz="1400" b="1" dirty="0" smtClean="0">
                <a:solidFill>
                  <a:srgbClr val="FF0000"/>
                </a:solidFill>
              </a:rPr>
              <a:t>sprechen</a:t>
            </a:r>
            <a:endParaRPr lang="el-GR" sz="1400" b="1" dirty="0" smtClean="0">
              <a:solidFill>
                <a:srgbClr val="FF0000"/>
              </a:solidFill>
            </a:endParaRPr>
          </a:p>
        </p:txBody>
      </p:sp>
      <p:sp>
        <p:nvSpPr>
          <p:cNvPr id="57" name="56 - TextBox"/>
          <p:cNvSpPr txBox="1"/>
          <p:nvPr/>
        </p:nvSpPr>
        <p:spPr>
          <a:xfrm>
            <a:off x="179512" y="5661248"/>
            <a:ext cx="1120820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b="1" dirty="0" smtClean="0">
                <a:latin typeface="Arial" pitchFamily="34" charset="0"/>
                <a:cs typeface="Arial" pitchFamily="34" charset="0"/>
              </a:rPr>
              <a:t>L6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b="1" dirty="0" smtClean="0">
                <a:latin typeface="Arial" pitchFamily="34" charset="0"/>
                <a:cs typeface="Arial" pitchFamily="34" charset="0"/>
              </a:rPr>
              <a:t>AB. S.68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b="1" dirty="0" smtClean="0">
                <a:latin typeface="Arial" pitchFamily="34" charset="0"/>
                <a:cs typeface="Arial" pitchFamily="34" charset="0"/>
              </a:rPr>
              <a:t>Ü7</a:t>
            </a:r>
            <a:endParaRPr lang="el-GR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9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0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6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7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3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4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0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1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7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8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2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3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9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0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4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5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1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2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6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7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6" grpId="1"/>
      <p:bldP spid="27" grpId="0"/>
      <p:bldP spid="27" grpId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988" y="548680"/>
            <a:ext cx="8683500" cy="316607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3" name="2 - TextBox"/>
          <p:cNvSpPr txBox="1"/>
          <p:nvPr/>
        </p:nvSpPr>
        <p:spPr>
          <a:xfrm>
            <a:off x="714375" y="4286250"/>
            <a:ext cx="1196975" cy="400050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dirty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spielen</a:t>
            </a:r>
            <a:endParaRPr lang="el-GR" sz="2000" dirty="0">
              <a:solidFill>
                <a:schemeClr val="accent4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3313113" y="4500563"/>
            <a:ext cx="1044575" cy="400050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dirty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haben</a:t>
            </a:r>
            <a:endParaRPr lang="el-GR" sz="2000" dirty="0">
              <a:solidFill>
                <a:schemeClr val="accent4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1928813" y="5715000"/>
            <a:ext cx="941387" cy="40005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dirty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lesen</a:t>
            </a:r>
            <a:endParaRPr lang="el-GR" sz="2000" dirty="0">
              <a:solidFill>
                <a:schemeClr val="accent4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4065588" y="5286375"/>
            <a:ext cx="1012825" cy="40005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dirty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essen</a:t>
            </a:r>
            <a:endParaRPr lang="el-GR" sz="2000" dirty="0">
              <a:solidFill>
                <a:schemeClr val="accent4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5357813" y="4500563"/>
            <a:ext cx="1484312" cy="40005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dirty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sprechen</a:t>
            </a:r>
            <a:endParaRPr lang="el-GR" sz="2000" dirty="0">
              <a:solidFill>
                <a:schemeClr val="accent4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9" name="8 - TextBox"/>
          <p:cNvSpPr txBox="1"/>
          <p:nvPr/>
        </p:nvSpPr>
        <p:spPr>
          <a:xfrm>
            <a:off x="6054725" y="5572125"/>
            <a:ext cx="1731963" cy="400050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dirty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korrigieren</a:t>
            </a:r>
            <a:endParaRPr lang="el-GR" sz="2000" dirty="0">
              <a:solidFill>
                <a:schemeClr val="accent4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1" name="10 - TextBox"/>
          <p:cNvSpPr txBox="1">
            <a:spLocks noChangeArrowheads="1"/>
          </p:cNvSpPr>
          <p:nvPr/>
        </p:nvSpPr>
        <p:spPr bwMode="auto">
          <a:xfrm>
            <a:off x="3786188" y="428625"/>
            <a:ext cx="527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>
                <a:latin typeface="Calibri" pitchFamily="34" charset="0"/>
              </a:rPr>
              <a:t>hat</a:t>
            </a:r>
            <a:endParaRPr lang="el-GR" sz="2000">
              <a:latin typeface="Calibri" pitchFamily="34" charset="0"/>
            </a:endParaRPr>
          </a:p>
        </p:txBody>
      </p:sp>
      <p:sp>
        <p:nvSpPr>
          <p:cNvPr id="12" name="11 - TextBox"/>
          <p:cNvSpPr txBox="1">
            <a:spLocks noChangeArrowheads="1"/>
          </p:cNvSpPr>
          <p:nvPr/>
        </p:nvSpPr>
        <p:spPr bwMode="auto">
          <a:xfrm>
            <a:off x="6759575" y="428625"/>
            <a:ext cx="9302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>
                <a:latin typeface="Calibri" pitchFamily="34" charset="0"/>
              </a:rPr>
              <a:t>spielen</a:t>
            </a:r>
            <a:endParaRPr lang="el-GR" sz="2000">
              <a:latin typeface="Calibri" pitchFamily="34" charset="0"/>
            </a:endParaRPr>
          </a:p>
        </p:txBody>
      </p:sp>
      <p:sp>
        <p:nvSpPr>
          <p:cNvPr id="13" name="12 - TextBox"/>
          <p:cNvSpPr txBox="1">
            <a:spLocks noChangeArrowheads="1"/>
          </p:cNvSpPr>
          <p:nvPr/>
        </p:nvSpPr>
        <p:spPr bwMode="auto">
          <a:xfrm>
            <a:off x="1000125" y="1171575"/>
            <a:ext cx="6635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>
                <a:latin typeface="Calibri" pitchFamily="34" charset="0"/>
              </a:rPr>
              <a:t>Liest</a:t>
            </a:r>
            <a:endParaRPr lang="el-GR" sz="2000">
              <a:latin typeface="Calibri" pitchFamily="34" charset="0"/>
            </a:endParaRPr>
          </a:p>
        </p:txBody>
      </p:sp>
      <p:sp>
        <p:nvSpPr>
          <p:cNvPr id="14" name="13 - TextBox"/>
          <p:cNvSpPr txBox="1">
            <a:spLocks noChangeArrowheads="1"/>
          </p:cNvSpPr>
          <p:nvPr/>
        </p:nvSpPr>
        <p:spPr bwMode="auto">
          <a:xfrm>
            <a:off x="1152525" y="1928813"/>
            <a:ext cx="5349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>
                <a:latin typeface="Calibri" pitchFamily="34" charset="0"/>
              </a:rPr>
              <a:t>Isst</a:t>
            </a:r>
            <a:endParaRPr lang="el-GR" sz="2000">
              <a:latin typeface="Calibri" pitchFamily="34" charset="0"/>
            </a:endParaRPr>
          </a:p>
        </p:txBody>
      </p:sp>
      <p:sp>
        <p:nvSpPr>
          <p:cNvPr id="15" name="14 - TextBox"/>
          <p:cNvSpPr txBox="1">
            <a:spLocks noChangeArrowheads="1"/>
          </p:cNvSpPr>
          <p:nvPr/>
        </p:nvSpPr>
        <p:spPr bwMode="auto">
          <a:xfrm>
            <a:off x="1928813" y="2286000"/>
            <a:ext cx="6429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>
                <a:latin typeface="Calibri" pitchFamily="34" charset="0"/>
              </a:rPr>
              <a:t>esse</a:t>
            </a:r>
            <a:endParaRPr lang="el-GR" sz="2000">
              <a:latin typeface="Calibri" pitchFamily="34" charset="0"/>
            </a:endParaRPr>
          </a:p>
        </p:txBody>
      </p:sp>
      <p:sp>
        <p:nvSpPr>
          <p:cNvPr id="16" name="15 - TextBox"/>
          <p:cNvSpPr txBox="1">
            <a:spLocks noChangeArrowheads="1"/>
          </p:cNvSpPr>
          <p:nvPr/>
        </p:nvSpPr>
        <p:spPr bwMode="auto">
          <a:xfrm>
            <a:off x="4714875" y="2286000"/>
            <a:ext cx="1006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>
                <a:latin typeface="Calibri" pitchFamily="34" charset="0"/>
              </a:rPr>
              <a:t>spreche</a:t>
            </a:r>
            <a:endParaRPr lang="el-GR" sz="2000">
              <a:latin typeface="Calibri" pitchFamily="34" charset="0"/>
            </a:endParaRPr>
          </a:p>
        </p:txBody>
      </p:sp>
      <p:sp>
        <p:nvSpPr>
          <p:cNvPr id="17" name="16 - TextBox"/>
          <p:cNvSpPr txBox="1">
            <a:spLocks noChangeArrowheads="1"/>
          </p:cNvSpPr>
          <p:nvPr/>
        </p:nvSpPr>
        <p:spPr bwMode="auto">
          <a:xfrm>
            <a:off x="4849813" y="3028950"/>
            <a:ext cx="11509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>
                <a:latin typeface="Calibri" pitchFamily="34" charset="0"/>
              </a:rPr>
              <a:t>korrigiert</a:t>
            </a:r>
            <a:endParaRPr lang="el-GR" sz="2000">
              <a:latin typeface="Calibri" pitchFamily="34" charset="0"/>
            </a:endParaRPr>
          </a:p>
        </p:txBody>
      </p:sp>
      <p:sp>
        <p:nvSpPr>
          <p:cNvPr id="18" name="17 - TextBox"/>
          <p:cNvSpPr txBox="1">
            <a:spLocks noChangeArrowheads="1"/>
          </p:cNvSpPr>
          <p:nvPr/>
        </p:nvSpPr>
        <p:spPr bwMode="auto">
          <a:xfrm>
            <a:off x="1071563" y="3386138"/>
            <a:ext cx="8969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>
                <a:latin typeface="Calibri" pitchFamily="34" charset="0"/>
              </a:rPr>
              <a:t>spricht</a:t>
            </a:r>
            <a:endParaRPr lang="el-GR" sz="2000">
              <a:latin typeface="Calibri" pitchFamily="34" charset="0"/>
            </a:endParaRPr>
          </a:p>
        </p:txBody>
      </p:sp>
      <p:sp>
        <p:nvSpPr>
          <p:cNvPr id="19" name="18 - TextBox"/>
          <p:cNvSpPr txBox="1"/>
          <p:nvPr/>
        </p:nvSpPr>
        <p:spPr>
          <a:xfrm>
            <a:off x="179512" y="5661248"/>
            <a:ext cx="792205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accent1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dirty="0" smtClean="0">
                <a:latin typeface="Arial" pitchFamily="34" charset="0"/>
                <a:cs typeface="Arial" pitchFamily="34" charset="0"/>
              </a:rPr>
              <a:t>L6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dirty="0" smtClean="0">
                <a:latin typeface="Arial" pitchFamily="34" charset="0"/>
                <a:cs typeface="Arial" pitchFamily="34" charset="0"/>
              </a:rPr>
              <a:t>AB. S.69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dirty="0" smtClean="0">
                <a:latin typeface="Arial" pitchFamily="34" charset="0"/>
                <a:cs typeface="Arial" pitchFamily="34" charset="0"/>
              </a:rPr>
              <a:t>Ü8</a:t>
            </a:r>
            <a:endParaRPr lang="el-GR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570</TotalTime>
  <Words>1348</Words>
  <Application>Microsoft Office PowerPoint</Application>
  <PresentationFormat>Προβολή στην οθόνη (4:3)</PresentationFormat>
  <Paragraphs>477</Paragraphs>
  <Slides>23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23</vt:i4>
      </vt:variant>
    </vt:vector>
  </HeadingPairs>
  <TitlesOfParts>
    <vt:vector size="24" baseType="lpstr">
      <vt:lpstr>Θέμα του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  <vt:lpstr>Διαφάνεια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user</dc:creator>
  <cp:lastModifiedBy>savvas</cp:lastModifiedBy>
  <cp:revision>64</cp:revision>
  <dcterms:created xsi:type="dcterms:W3CDTF">2013-03-30T10:47:37Z</dcterms:created>
  <dcterms:modified xsi:type="dcterms:W3CDTF">2017-03-05T10:12:02Z</dcterms:modified>
</cp:coreProperties>
</file>