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274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0152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22313F"/>
                </a:solidFill>
                <a:latin typeface="Arial"/>
              </a:defRPr>
            </a:pPr>
            <a:r>
              <a:t>Αφηγηματικές Τεχνικές</a:t>
            </a:r>
          </a:p>
          <a:p>
            <a:pPr algn="ctr">
              <a:defRPr sz="2800">
                <a:solidFill>
                  <a:srgbClr val="E67E22"/>
                </a:solidFill>
                <a:latin typeface="Arial"/>
              </a:defRPr>
            </a:pPr>
            <a:r>
              <a:t>Πώς «χτίζεται» μια ιστορία; 📖✨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572000"/>
            <a:ext cx="10360152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>
                <a:solidFill>
                  <a:srgbClr val="7F8C8D"/>
                </a:solidFill>
                <a:latin typeface="Arial"/>
              </a:defRPr>
            </a:pPr>
            <a:r>
              <a:t>Νεοελληνική Λογοτεχνία – Α΄ Γυμνασίου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173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22313F"/>
                </a:solidFill>
                <a:latin typeface="Arial"/>
              </a:defRPr>
            </a:pPr>
            <a:r>
              <a:t>Ο Χάρτης του Ταξιδιού μας 🗺️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463040"/>
            <a:ext cx="246888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219456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E67E22"/>
                </a:solidFill>
                <a:latin typeface="Arial"/>
              </a:defRPr>
            </a:pPr>
            <a:r>
              <a:t>🗣️ Αφηγητής</a:t>
            </a:r>
          </a:p>
          <a:p>
            <a:br/>
            <a:r>
              <a:t>Ποιος λέει την ιστορία;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465576" y="1463040"/>
            <a:ext cx="246888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602736" y="1645920"/>
            <a:ext cx="219456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E67E22"/>
                </a:solidFill>
                <a:latin typeface="Arial"/>
              </a:defRPr>
            </a:pPr>
            <a:r>
              <a:t>👀 Εστίαση</a:t>
            </a:r>
          </a:p>
          <a:p>
            <a:br/>
            <a:r>
              <a:t>Από ποια σκοπιά βλέπουμε τα γεγονότα;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45352" y="1463040"/>
            <a:ext cx="246888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382512" y="1645920"/>
            <a:ext cx="219456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E67E22"/>
                </a:solidFill>
                <a:latin typeface="Arial"/>
              </a:defRPr>
            </a:pPr>
            <a:r>
              <a:t>🛠️ Αφηγηματικοί Τρόποι</a:t>
            </a:r>
          </a:p>
          <a:p>
            <a:br/>
            <a:r>
              <a:t>Πώς παρουσιάζεται το υλικό;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025128" y="1463040"/>
            <a:ext cx="246888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62288" y="1645920"/>
            <a:ext cx="219456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E67E22"/>
                </a:solidFill>
                <a:latin typeface="Arial"/>
              </a:defRPr>
            </a:pPr>
            <a:r>
              <a:t>⏳ Αφηγηματικός Χρόνος</a:t>
            </a:r>
          </a:p>
          <a:p>
            <a:br/>
            <a:r>
              <a:t>Με ποια σειρά μπαίνουν τα γεγονότα;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120640"/>
            <a:ext cx="10817352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C0392B"/>
                </a:solidFill>
                <a:latin typeface="Arial"/>
              </a:defRPr>
            </a:pPr>
            <a:r>
              <a:t>⚠️ Προσοχή! Οι αφηγηματικοί τρόποι είναι απλά ένα μέρος των τεχνικών, όχι το ίδιο πράγμα!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173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22313F"/>
                </a:solidFill>
                <a:latin typeface="Arial"/>
              </a:defRPr>
            </a:pPr>
            <a:r>
              <a:t>Συγγραφέας ≠ Αφηγητής: Μην τους μπερδεύεις! 🤫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371600" y="1828800"/>
            <a:ext cx="438912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554480" y="2011680"/>
            <a:ext cx="402336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22313F"/>
                </a:solidFill>
              </a:defRPr>
            </a:pPr>
            <a:r>
              <a:t>✍️ Συγγραφέας</a:t>
            </a:r>
          </a:p>
          <a:p>
            <a:br/>
            <a:r>
              <a:t>Ο πραγματικός άνθρωπος που έκατσε στο γραφείο του και έγραψε το βιβλίο.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30975" y="1828800"/>
            <a:ext cx="438912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613855" y="2011680"/>
            <a:ext cx="402336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E67E22"/>
                </a:solidFill>
              </a:defRPr>
            </a:pPr>
            <a:r>
              <a:t>🗣️ Αφηγητής</a:t>
            </a:r>
          </a:p>
          <a:p>
            <a:br/>
            <a:r>
              <a:t>Η «φωνή» που μας λέει την ιστορία μέσα στο βιβλίο.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173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22313F"/>
                </a:solidFill>
                <a:latin typeface="Arial"/>
              </a:defRPr>
            </a:pPr>
            <a:r>
              <a:t>Πού βρίσκεται ο Αφηγητής; 🔍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371600" y="1645920"/>
            <a:ext cx="438912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554480" y="1828800"/>
            <a:ext cx="40233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E67E22"/>
                </a:solidFill>
              </a:defRPr>
            </a:pPr>
            <a:r>
              <a:t>🧍‍♂️ Ομοδιηγητικός</a:t>
            </a:r>
          </a:p>
          <a:p>
            <a:br/>
            <a:r>
              <a:t>Παίζει ΜΕΣΑ στην ιστορία!</a:t>
            </a:r>
            <a:br/>
            <a:br/>
            <a:r>
              <a:t>• Πρωταγωνιστής: Αν είναι ο κεντρικός ήρωας.</a:t>
            </a:r>
            <a:br/>
            <a:r>
              <a:t>• Μάρτυρας / Παρατηρητής: Αν απλά βλέπει και περιγράφει όσα συμβαίνουν σε άλλον.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30975" y="1645920"/>
            <a:ext cx="438912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613855" y="1828800"/>
            <a:ext cx="40233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22313F"/>
                </a:solidFill>
              </a:defRPr>
            </a:pPr>
            <a:r>
              <a:t>👻 Ετεροδιηγητικός</a:t>
            </a:r>
          </a:p>
          <a:p>
            <a:br/>
            <a:r>
              <a:t>Είναι ΕΞΩ από την ιστορία!</a:t>
            </a:r>
            <a:br/>
            <a:br/>
            <a:r>
              <a:t>Δεν αποτελεί πρόσωπο των γεγονότων και αφηγείται πράγματα στα οποία δεν συμμετέχει καθόλου.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173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22313F"/>
                </a:solidFill>
                <a:latin typeface="Arial"/>
              </a:defRPr>
            </a:pPr>
            <a:r>
              <a:t>Σε ποιο πρόσωπο μας μιλάει; 🗣️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645920"/>
            <a:ext cx="10360152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97280" y="1828800"/>
            <a:ext cx="9994392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22313F"/>
                </a:solidFill>
              </a:defRPr>
            </a:pPr>
            <a:r>
              <a:t>✍️ Τα Γραμματικά Πρόσωπα:</a:t>
            </a:r>
          </a:p>
          <a:p>
            <a:pPr>
              <a:defRPr sz="1800"/>
            </a:pPr>
            <a:r>
              <a:t>• α΄ πρόσωπο (Εγώ/Εμείς) ➔ Πρωτοπρόσωπη αφήγηση</a:t>
            </a:r>
            <a:br/>
            <a:r>
              <a:t>• γ΄ πρόσωπο (Αυτός/Αυτοί) ➔ Τριτοπρόσωπη αφήγηση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840480"/>
            <a:ext cx="10360152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" y="4023360"/>
            <a:ext cx="9994392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C0392B"/>
                </a:solidFill>
              </a:defRPr>
            </a:pPr>
            <a:r>
              <a:t>⚠️ Παγίδα SOS: Μην εφαρμόζεις τον κανόνα μηχανικά!</a:t>
            </a:r>
          </a:p>
          <a:p>
            <a:pPr>
              <a:defRPr sz="1600">
                <a:solidFill>
                  <a:srgbClr val="2C3E50"/>
                </a:solidFill>
              </a:defRPr>
            </a:pPr>
            <a:r>
              <a:t>Αν ο αφηγητής πει: «Πήγαινα σχολείο. Ο Γιάννης με περίμενε. Φορούσε μπουφάν...» παραμένει Ομοδιηγητικός! Συμμετέχει στην ιστορία, παρόλο που χρησιμοποιεί γ΄ πρόσωπο για να περιγράψει τον φίλο του.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173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22313F"/>
                </a:solidFill>
                <a:latin typeface="Arial"/>
              </a:defRPr>
            </a:pPr>
            <a:r>
              <a:t>Ποιος «βλέπει» την ιστορία; 🕵️‍♂️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645920"/>
            <a:ext cx="329184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3017520" cy="3749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E67E22"/>
                </a:solidFill>
              </a:defRPr>
            </a:pPr>
            <a:r>
              <a:t>👑 Μηδενική (Παντογνώστης)</a:t>
            </a:r>
          </a:p>
          <a:p>
            <a:br/>
            <a:r>
              <a:t>Ξέρει τα πάντα! Σκέψεις, συναισθήματα, παρελθόν και μέλλον.</a:t>
            </a:r>
            <a:br/>
            <a:r>
              <a:t>(Αφηγητής &gt; Πρόσωπα)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43984" y="1645920"/>
            <a:ext cx="329184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81144" y="1828800"/>
            <a:ext cx="3017520" cy="3749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E67E22"/>
                </a:solidFill>
              </a:defRPr>
            </a:pPr>
            <a:r>
              <a:t>👓 Εσωτερική</a:t>
            </a:r>
          </a:p>
          <a:p>
            <a:br/>
            <a:r>
              <a:t>Βλέπουμε την ιστορία ΜΟΝΟ μέσα από τα μάτια ενός συγκεκριμένου ήρωα.</a:t>
            </a:r>
            <a:br/>
            <a:r>
              <a:t>(Αφηγητής = Πρόσωπο)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02168" y="1645920"/>
            <a:ext cx="329184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339328" y="1828800"/>
            <a:ext cx="3017520" cy="3749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E67E22"/>
                </a:solidFill>
              </a:defRPr>
            </a:pPr>
            <a:r>
              <a:t>🎥 Εξωτερική</a:t>
            </a:r>
          </a:p>
          <a:p>
            <a:br/>
            <a:r>
              <a:t>Σαν κάμερα ασφαλείας. Βλέπουμε μόνο εξωτερικές πράξεις, χωρίς πρόσβαση στις σκέψεις.</a:t>
            </a:r>
            <a:br/>
            <a:r>
              <a:t>(Αφηγητής &lt; Πρόσωπα)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173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22313F"/>
                </a:solidFill>
                <a:latin typeface="Arial"/>
              </a:defRPr>
            </a:pPr>
            <a:r>
              <a:t>Τα Εργαλεία του Αφηγητή (Μέρος 1) 🛠️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645920"/>
            <a:ext cx="329184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3017520" cy="3749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22313F"/>
                </a:solidFill>
              </a:defRPr>
            </a:pPr>
            <a:r>
              <a:t>🏃‍♂️ Αφήγηση</a:t>
            </a:r>
          </a:p>
          <a:p>
            <a:br/>
            <a:r>
              <a:t>Παρουσιάζονται γεγονότα και πράξεις σε εξέλιξη.</a:t>
            </a:r>
            <a:br/>
            <a:br/>
            <a:endParaRPr/>
          </a:p>
          <a:p>
            <a:pPr>
              <a:defRPr sz="1400" i="1">
                <a:solidFill>
                  <a:srgbClr val="7F8C8D"/>
                </a:solidFill>
              </a:defRPr>
            </a:pPr>
            <a:r>
              <a:t>Παράδειγμα:</a:t>
            </a:r>
            <a:br/>
            <a:r>
              <a:t>«Σηκώθηκε, πήρε την τσάντα και έφυγε.»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43984" y="1645920"/>
            <a:ext cx="329184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81144" y="1828800"/>
            <a:ext cx="3017520" cy="3749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22313F"/>
                </a:solidFill>
              </a:defRPr>
            </a:pPr>
            <a:r>
              <a:t>🎨 Περιγραφή</a:t>
            </a:r>
          </a:p>
          <a:p>
            <a:br/>
            <a:r>
              <a:t>Παρουσιάζονται χαρακτηριστικά προσώπων, τόπων ή αντικειμένων.</a:t>
            </a:r>
            <a:br/>
            <a:br/>
            <a:endParaRPr/>
          </a:p>
          <a:p>
            <a:pPr>
              <a:defRPr sz="1400" i="1">
                <a:solidFill>
                  <a:srgbClr val="7F8C8D"/>
                </a:solidFill>
              </a:defRPr>
            </a:pPr>
            <a:r>
              <a:t>Παράδειγμα:</a:t>
            </a:r>
            <a:br/>
            <a:r>
              <a:t>«Το σπίτι ήταν μικρό, πέτρινο και σκοτεινό.»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02168" y="1645920"/>
            <a:ext cx="329184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339328" y="1828800"/>
            <a:ext cx="3017520" cy="3749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22313F"/>
                </a:solidFill>
              </a:defRPr>
            </a:pPr>
            <a:r>
              <a:t>💬 Διάλογος</a:t>
            </a:r>
          </a:p>
          <a:p>
            <a:br/>
            <a:r>
              <a:t>Δύο ή περισσότερα πρόσωπα συνομιλούν απευθείας.</a:t>
            </a:r>
            <a:br/>
            <a:br/>
            <a:endParaRPr/>
          </a:p>
          <a:p>
            <a:pPr>
              <a:defRPr sz="1400" i="1">
                <a:solidFill>
                  <a:srgbClr val="7F8C8D"/>
                </a:solidFill>
              </a:defRPr>
            </a:pPr>
            <a:r>
              <a:t>Παράδειγμα:</a:t>
            </a:r>
            <a:br/>
            <a:r>
              <a:t>«— Πού πηγαίνεις;</a:t>
            </a:r>
            <a:br/>
            <a:r>
              <a:t>— Στο σπίτι.»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173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22313F"/>
                </a:solidFill>
                <a:latin typeface="Arial"/>
              </a:defRPr>
            </a:pPr>
            <a:r>
              <a:t>Μονόλογος, Σκέψη και Σχόλια (Μέρος 2) 🤔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645920"/>
            <a:ext cx="329184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3017520" cy="3749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2313F"/>
                </a:solidFill>
              </a:defRPr>
            </a:pPr>
            <a:r>
              <a:t>🗣️ Μονόλογος</a:t>
            </a:r>
          </a:p>
          <a:p>
            <a:br/>
            <a:r>
              <a:t>Ο ήρωας ΜΙΛΑΕΙ μόνος του, χωρίς συνομιλητή. Ο λόγος του ακούγεται.</a:t>
            </a:r>
            <a:br/>
            <a:br/>
            <a:endParaRPr/>
          </a:p>
          <a:p>
            <a:pPr>
              <a:defRPr sz="1400" i="1">
                <a:solidFill>
                  <a:srgbClr val="7F8C8D"/>
                </a:solidFill>
              </a:defRPr>
            </a:pPr>
            <a:r>
              <a:t>Παράδειγμα:</a:t>
            </a:r>
            <a:br/>
            <a:r>
              <a:t>«Αχ, τι συμφορά με βρήκε!»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43984" y="1645920"/>
            <a:ext cx="329184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81144" y="1828800"/>
            <a:ext cx="3017520" cy="3749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2313F"/>
                </a:solidFill>
              </a:defRPr>
            </a:pPr>
            <a:r>
              <a:t>💭 Εσωτερικός Μονόλογος</a:t>
            </a:r>
          </a:p>
          <a:p>
            <a:br/>
            <a:r>
              <a:t>Ο ήρωας ΣΚΕΦΤΕΤΑΙ και ο αναγνώστης «ακούει» απευθείας τις σκέψεις του.</a:t>
            </a:r>
            <a:br/>
            <a:br/>
            <a:endParaRPr/>
          </a:p>
          <a:p>
            <a:pPr>
              <a:defRPr sz="1400" i="1">
                <a:solidFill>
                  <a:srgbClr val="7F8C8D"/>
                </a:solidFill>
              </a:defRPr>
            </a:pPr>
            <a:r>
              <a:t>Παράδειγμα:</a:t>
            </a:r>
            <a:br/>
            <a:r>
              <a:t>«Τι να κάνω; Να φύγω; Καλύτερα να περιμένω…»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02168" y="1645920"/>
            <a:ext cx="329184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339328" y="1828800"/>
            <a:ext cx="3017520" cy="3749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22313F"/>
                </a:solidFill>
              </a:defRPr>
            </a:pPr>
            <a:r>
              <a:t>✍️ Σχόλιο Αφηγητή</a:t>
            </a:r>
          </a:p>
          <a:p>
            <a:br/>
            <a:r>
              <a:t>Ο αφηγητής διακόπτει τη ροή για να εκφράσει τη γνώμη ή την κρίση του.</a:t>
            </a:r>
            <a:br/>
            <a:br/>
            <a:endParaRPr/>
          </a:p>
          <a:p>
            <a:pPr>
              <a:defRPr sz="1400" i="1">
                <a:solidFill>
                  <a:srgbClr val="7F8C8D"/>
                </a:solidFill>
              </a:defRPr>
            </a:pPr>
            <a:r>
              <a:t>Παράδειγμα:</a:t>
            </a:r>
            <a:br/>
            <a:r>
              <a:t>«Ήταν πραγματικά πολύ εγωιστική η στάση του.»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173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22313F"/>
                </a:solidFill>
                <a:latin typeface="Arial"/>
              </a:defRPr>
            </a:pPr>
            <a:r>
              <a:t>Ταξίδι στο Χρόνο 🚀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645920"/>
            <a:ext cx="329184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3017520" cy="3749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E67E22"/>
                </a:solidFill>
              </a:defRPr>
            </a:pPr>
            <a:r>
              <a:t>➡️ Ευθύγραμμη αφήγηση</a:t>
            </a:r>
          </a:p>
          <a:p>
            <a:br/>
            <a:r>
              <a:t>Τα γεγονότα παρουσιάζονται με τη φυσική χρονική σειρά τους.</a:t>
            </a:r>
            <a:br/>
            <a:r>
              <a:t>(πρώτα ➔ έπειτα ➔ τέλος)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43984" y="1645920"/>
            <a:ext cx="329184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81144" y="1828800"/>
            <a:ext cx="3017520" cy="3749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E67E22"/>
                </a:solidFill>
              </a:defRPr>
            </a:pPr>
            <a:r>
              <a:t>⏪ Αναδρομική (Flashback)</a:t>
            </a:r>
          </a:p>
          <a:p>
            <a:br/>
            <a:r>
              <a:t>Η αφήγηση γυρίζει πίσω στο παρελθόν για να δείξει κάτι που έγινε παλαιότερα.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02168" y="1645920"/>
            <a:ext cx="329184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339328" y="1828800"/>
            <a:ext cx="3017520" cy="3749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E67E22"/>
                </a:solidFill>
              </a:defRPr>
            </a:pPr>
            <a:r>
              <a:t>⏩ Πρόδρομη αφήγηση</a:t>
            </a:r>
          </a:p>
          <a:p>
            <a:br/>
            <a:r>
              <a:t>Η αφήγηση πηγαίνει μπροστά στο χρόνο, αποκαλύπτοντας τι θα γίνει αργότερα.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173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22313F"/>
                </a:solidFill>
                <a:latin typeface="Arial"/>
              </a:defRPr>
            </a:pPr>
            <a:r>
              <a:t>Γίνε ο Ντετέκτιβ της Λογοτεχνίας! 🕵️‍♀️🎮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463040"/>
            <a:ext cx="10360152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88720" y="1737360"/>
            <a:ext cx="9811512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22313F"/>
                </a:solidFill>
              </a:defRPr>
            </a:pPr>
            <a:r>
              <a:t>Όταν αναλύεις ένα κείμενο, κάνε αυτές τις 6 ερωτήσεις:</a:t>
            </a:r>
          </a:p>
          <a:p>
            <a:pPr>
              <a:defRPr sz="1700">
                <a:solidFill>
                  <a:srgbClr val="2C3E50"/>
                </a:solidFill>
              </a:defRPr>
            </a:pPr>
            <a:r>
              <a:t>1. Ποιο γραμματικό πρόσωπο έχω; (α΄, β΄ ή γ΄ πρόσωπο;)</a:t>
            </a:r>
          </a:p>
          <a:p>
            <a:pPr>
              <a:defRPr sz="1700">
                <a:solidFill>
                  <a:srgbClr val="2C3E50"/>
                </a:solidFill>
              </a:defRPr>
            </a:pPr>
            <a:r>
              <a:t>2. Ο αφηγητής παίζει στην ιστορία ή είναι απέξω; (Ομοδιηγητικός ή Ετεροδιηγητικός;)</a:t>
            </a:r>
          </a:p>
          <a:p>
            <a:pPr>
              <a:defRPr sz="1700">
                <a:solidFill>
                  <a:srgbClr val="2C3E50"/>
                </a:solidFill>
              </a:defRPr>
            </a:pPr>
            <a:r>
              <a:t>3. Αν είναι μέσα, είναι ο πρωταγωνιστής ή ένας απλός μάρτυρας;</a:t>
            </a:r>
          </a:p>
          <a:p>
            <a:pPr>
              <a:defRPr sz="1700">
                <a:solidFill>
                  <a:srgbClr val="2C3E50"/>
                </a:solidFill>
              </a:defRPr>
            </a:pPr>
            <a:r>
              <a:t>4. Ποιος βλέπει και πόσα ξέρει; (Μήπως είναι παντογνώστης με μηδενική εστίαση;)</a:t>
            </a:r>
          </a:p>
          <a:p>
            <a:pPr>
              <a:defRPr sz="1700">
                <a:solidFill>
                  <a:srgbClr val="2C3E50"/>
                </a:solidFill>
              </a:defRPr>
            </a:pPr>
            <a:r>
              <a:t>5. Τι τρόπο χρησιμοποιεί; (Διάλογο, περιγραφή, αφήγηση, μονόλογο;)</a:t>
            </a:r>
          </a:p>
          <a:p>
            <a:pPr>
              <a:defRPr sz="1700">
                <a:solidFill>
                  <a:srgbClr val="2C3E50"/>
                </a:solidFill>
              </a:defRPr>
            </a:pPr>
            <a:r>
              <a:t>6. Πώς κινείται ο χρόνος; (Ευθεία, πίσω με αναδρομή ή μπροστά με πρόληψη;)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715</Words>
  <Application>Microsoft Office PowerPoint</Application>
  <PresentationFormat>Ευρεία οθόνη</PresentationFormat>
  <Paragraphs>70</Paragraphs>
  <Slides>10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>generated using python-pptx</dc:description>
  <cp:lastModifiedBy>Charalampos Passalis</cp:lastModifiedBy>
  <cp:revision>1</cp:revision>
  <dcterms:created xsi:type="dcterms:W3CDTF">2013-01-27T09:14:16Z</dcterms:created>
  <dcterms:modified xsi:type="dcterms:W3CDTF">2026-09-05T15:20:53Z</dcterms:modified>
  <cp:category/>
</cp:coreProperties>
</file>