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7099300" cy="10234613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085" y="-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r>
              <a:rPr lang="el-GR" smtClean="0"/>
              <a:t>ΕΙΔΙΚΑ ΘΕΜΑΤΑ ΣΤΟΝ ΠΡΟΓΡΑΜΜΑΤΙΣΜΟ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quarter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r>
              <a:rPr lang="el-GR" smtClean="0"/>
              <a:t>ΕΙΔΙΚΟ ΕΠΑΛ</a:t>
            </a:r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2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r>
              <a:rPr lang="el-GR" smtClean="0"/>
              <a:t>Καθηγητής: Α. Μιχαλάκης</a:t>
            </a:r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3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BD15F7E0-C3FD-4878-8F17-EB95EEEB5F7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28573590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r>
              <a:rPr lang="el-GR" smtClean="0"/>
              <a:t>ΕΙΔΙΚΑ ΘΕΜΑΤΑ ΣΤΟΝ ΠΡΟΓΡΑΜΜΑΤΙΣΜΟ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r>
              <a:rPr lang="el-GR" smtClean="0"/>
              <a:t>ΕΙΔΙΚΟ ΕΠΑΛ</a:t>
            </a:r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r>
              <a:rPr lang="el-GR" smtClean="0"/>
              <a:t>Καθηγητής: Α. Μιχαλάκης</a:t>
            </a: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646444DD-A2E8-43DB-A2C9-2B8210CACB1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2306546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κεφαλίδας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l-GR" smtClean="0"/>
              <a:t>ΕΙΔΙΚΑ ΘΕΜΑΤΑ ΣΤΟΝ ΠΡΟΓΡΑΜΜΑΤΙΣΜΟ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l-GR" smtClean="0"/>
              <a:t>ΕΙΔΙΚΟ ΕΠΑΛ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l-GR" smtClean="0"/>
              <a:t>Καθηγητής: Α. Μιχαλάκης</a:t>
            </a: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646444DD-A2E8-43DB-A2C9-2B8210CACB18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74972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6444DD-A2E8-43DB-A2C9-2B8210CACB18}" type="slidenum">
              <a:rPr lang="el-GR" smtClean="0"/>
              <a:t>3</a:t>
            </a:fld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l-GR" smtClean="0"/>
              <a:t>ΕΙΔΙΚΟ ΕΠΑΛ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l-GR" smtClean="0"/>
              <a:t>Καθηγητής: Α. Μιχαλάκης</a:t>
            </a:r>
            <a:endParaRPr lang="el-GR"/>
          </a:p>
        </p:txBody>
      </p:sp>
      <p:sp>
        <p:nvSpPr>
          <p:cNvPr id="7" name="Θέση κεφαλίδας 6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el-GR" smtClean="0"/>
              <a:t>ΕΙΔΙΚΑ ΘΕΜΑΤΑ ΣΤΟΝ ΠΡΟΓΡΑΜΜΑΤΙΣΜΟ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763497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CB346-B81A-45DB-9760-D3DA36F729C2}" type="datetimeFigureOut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2/10/2017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E0721-5996-46BA-9D95-76A4114ED74F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24929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CB346-B81A-45DB-9760-D3DA36F729C2}" type="datetimeFigureOut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2/10/2017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E0721-5996-46BA-9D95-76A4114ED74F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8848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CB346-B81A-45DB-9760-D3DA36F729C2}" type="datetimeFigureOut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2/10/2017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E0721-5996-46BA-9D95-76A4114ED74F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29508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CB346-B81A-45DB-9760-D3DA36F729C2}" type="datetimeFigureOut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2/10/2017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E0721-5996-46BA-9D95-76A4114ED74F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90734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CB346-B81A-45DB-9760-D3DA36F729C2}" type="datetimeFigureOut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2/10/2017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E0721-5996-46BA-9D95-76A4114ED74F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66435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CB346-B81A-45DB-9760-D3DA36F729C2}" type="datetimeFigureOut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2/10/2017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E0721-5996-46BA-9D95-76A4114ED74F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61435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CB346-B81A-45DB-9760-D3DA36F729C2}" type="datetimeFigureOut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2/10/2017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E0721-5996-46BA-9D95-76A4114ED74F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31226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CB346-B81A-45DB-9760-D3DA36F729C2}" type="datetimeFigureOut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2/10/2017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E0721-5996-46BA-9D95-76A4114ED74F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49170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CB346-B81A-45DB-9760-D3DA36F729C2}" type="datetimeFigureOut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2/10/2017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E0721-5996-46BA-9D95-76A4114ED74F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02729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CB346-B81A-45DB-9760-D3DA36F729C2}" type="datetimeFigureOut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2/10/2017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E0721-5996-46BA-9D95-76A4114ED74F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9039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CB346-B81A-45DB-9760-D3DA36F729C2}" type="datetimeFigureOut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2/10/2017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E0721-5996-46BA-9D95-76A4114ED74F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97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ECB346-B81A-45DB-9760-D3DA36F729C2}" type="datetimeFigureOut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2/10/2017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DE0721-5996-46BA-9D95-76A4114ED74F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04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ΕΙΔΙΚΑ ΘΕΜΑΤΑ ΣΤΟΝ ΠΡΟΓΡΑΜΜΑΤΙΣΜΟ ΥΠΟΛΟΓΙΣΤΩΝ</a:t>
            </a:r>
            <a:endParaRPr lang="el-G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κ. Μιχαλάκης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32681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Ορθογώνιο"/>
          <p:cNvSpPr/>
          <p:nvPr/>
        </p:nvSpPr>
        <p:spPr>
          <a:xfrm>
            <a:off x="500034" y="2357430"/>
            <a:ext cx="807249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sz="3200" dirty="0">
                <a:solidFill>
                  <a:prstClr val="black"/>
                </a:solidFill>
                <a:latin typeface="Comic Sans MS" pitchFamily="66" charset="0"/>
                <a:cs typeface="Arial" pitchFamily="34" charset="0"/>
              </a:rPr>
              <a:t>Πολλές φορές στην καθημερινή μας ζωή χρειαζόμαστε οδηγίες για να λύσουμε ένα </a:t>
            </a:r>
            <a:r>
              <a:rPr lang="el-GR" sz="3200" b="1" dirty="0">
                <a:solidFill>
                  <a:prstClr val="black"/>
                </a:solidFill>
                <a:latin typeface="Comic Sans MS" pitchFamily="66" charset="0"/>
                <a:cs typeface="Arial" pitchFamily="34" charset="0"/>
              </a:rPr>
              <a:t>πρόβλημα</a:t>
            </a:r>
            <a:r>
              <a:rPr lang="el-GR" sz="3200" dirty="0">
                <a:solidFill>
                  <a:prstClr val="black"/>
                </a:solidFill>
                <a:latin typeface="Comic Sans MS" pitchFamily="66" charset="0"/>
                <a:cs typeface="Arial" pitchFamily="34" charset="0"/>
              </a:rPr>
              <a:t> ή να πετύχουμε ένα σκοπό.</a:t>
            </a:r>
          </a:p>
          <a:p>
            <a:pPr algn="just"/>
            <a:endParaRPr lang="el-GR" sz="32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el-GR" sz="3200" dirty="0">
              <a:solidFill>
                <a:prstClr val="black"/>
              </a:solidFill>
              <a:latin typeface="Comic Sans MS" pitchFamily="66" charset="0"/>
            </a:endParaRPr>
          </a:p>
          <a:p>
            <a:pPr algn="just"/>
            <a:endParaRPr lang="el-GR" sz="32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5 - Εικόνα" descr="cookbook-clipart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0100" y="214290"/>
            <a:ext cx="1538287" cy="1568791"/>
          </a:xfrm>
          <a:prstGeom prst="rect">
            <a:avLst/>
          </a:prstGeom>
        </p:spPr>
      </p:pic>
      <p:pic>
        <p:nvPicPr>
          <p:cNvPr id="7" name="6 - Εικόνα" descr="img_150212_battery_lif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15074" y="142852"/>
            <a:ext cx="2262190" cy="1696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1627819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Τι είναι πρόβλημα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l-GR" dirty="0" smtClean="0"/>
              <a:t>Με </a:t>
            </a:r>
            <a:r>
              <a:rPr lang="el-GR" dirty="0"/>
              <a:t>τον όρο </a:t>
            </a:r>
            <a:r>
              <a:rPr lang="el-GR" b="1" dirty="0"/>
              <a:t>πρόβλημα</a:t>
            </a:r>
            <a:r>
              <a:rPr lang="el-GR" dirty="0"/>
              <a:t> εννοούμε μια κατάσταση δυσάρεστη, η </a:t>
            </a:r>
            <a:r>
              <a:rPr lang="el-GR" dirty="0" smtClean="0"/>
              <a:t>οποία επιθυμούμε </a:t>
            </a:r>
            <a:r>
              <a:rPr lang="el-GR" dirty="0"/>
              <a:t>να αλλάξει. Για να λύσουμε ένα πρόβλημα </a:t>
            </a:r>
            <a:r>
              <a:rPr lang="el-GR" dirty="0" smtClean="0"/>
              <a:t>χρειάζεται πρώτα </a:t>
            </a:r>
            <a:r>
              <a:rPr lang="el-GR" dirty="0"/>
              <a:t>να </a:t>
            </a:r>
            <a:r>
              <a:rPr lang="el-GR" dirty="0" smtClean="0"/>
              <a:t>σκεφτούμε γι </a:t>
            </a:r>
            <a:r>
              <a:rPr lang="el-GR" dirty="0"/>
              <a:t>αυτό και στη συνέχεια να σχεδιάσουμε </a:t>
            </a:r>
            <a:r>
              <a:rPr lang="el-GR" dirty="0" smtClean="0"/>
              <a:t>τις ανάλογες </a:t>
            </a:r>
            <a:r>
              <a:rPr lang="el-GR" dirty="0"/>
              <a:t>ενέργειες που πρέπει να κάνουμε ώστε να το λύσουμε.</a:t>
            </a:r>
          </a:p>
          <a:p>
            <a:pPr marL="0" indent="0">
              <a:buNone/>
            </a:pPr>
            <a:endParaRPr lang="el-GR" b="1" dirty="0" smtClean="0"/>
          </a:p>
          <a:p>
            <a:pPr marL="0" indent="0">
              <a:buNone/>
            </a:pPr>
            <a:r>
              <a:rPr lang="el-GR" b="1" dirty="0" smtClean="0"/>
              <a:t>Παραδείγματα</a:t>
            </a:r>
            <a:r>
              <a:rPr lang="el-GR" dirty="0"/>
              <a:t>:</a:t>
            </a:r>
          </a:p>
          <a:p>
            <a:pPr marL="0" lvl="0" indent="0">
              <a:buNone/>
            </a:pPr>
            <a:r>
              <a:rPr lang="el-GR" dirty="0"/>
              <a:t>Σε μια έρευνα που έγινε στην Ελλάδα πρόσφατα θεωρήθηκαν </a:t>
            </a:r>
            <a:r>
              <a:rPr lang="el-GR" dirty="0" smtClean="0"/>
              <a:t>ως σημαντικά </a:t>
            </a:r>
            <a:r>
              <a:rPr lang="el-GR" dirty="0"/>
              <a:t>προβλήματα η ανεργία, υγεία, η ακρίβεια, και η παιδεία.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80250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Κατανόηση του προβλήματος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l-GR" dirty="0"/>
              <a:t>Αν δεν κατανοήσουμε πλήρως ένα πρόβλημα, τότε η λύση του είναι αδύνατη.</a:t>
            </a:r>
          </a:p>
          <a:p>
            <a:r>
              <a:rPr lang="el-GR" dirty="0"/>
              <a:t>θα </a:t>
            </a:r>
            <a:r>
              <a:rPr lang="el-GR" dirty="0" smtClean="0"/>
              <a:t>πρέπει να </a:t>
            </a:r>
            <a:r>
              <a:rPr lang="el-GR" dirty="0"/>
              <a:t>διακρίνουμε ποια είναι τα δεδομένα του και πώς σχετίζονται μεταξύ τους</a:t>
            </a:r>
            <a:r>
              <a:rPr lang="el-GR" dirty="0" smtClean="0"/>
              <a:t>.</a:t>
            </a:r>
          </a:p>
          <a:p>
            <a:r>
              <a:rPr lang="el-GR" dirty="0"/>
              <a:t>Η κατανόηση ενός προβλήματος έχει δύο μέρη:</a:t>
            </a:r>
          </a:p>
          <a:p>
            <a:pPr lvl="1"/>
            <a:r>
              <a:rPr lang="el-GR" dirty="0"/>
              <a:t> </a:t>
            </a:r>
            <a:r>
              <a:rPr lang="el-GR" dirty="0" smtClean="0"/>
              <a:t>Την </a:t>
            </a:r>
            <a:r>
              <a:rPr lang="el-GR" b="1" dirty="0"/>
              <a:t>περιγραφή του προβλήματος </a:t>
            </a:r>
            <a:r>
              <a:rPr lang="el-GR" dirty="0"/>
              <a:t>που πρέπει να είναι σαφής και κατανοητή</a:t>
            </a:r>
          </a:p>
          <a:p>
            <a:pPr lvl="1"/>
            <a:r>
              <a:rPr lang="el-GR" dirty="0"/>
              <a:t>Τη </a:t>
            </a:r>
            <a:r>
              <a:rPr lang="el-GR" b="1" dirty="0"/>
              <a:t>σωστή ερμηνεία του προβλήματος </a:t>
            </a:r>
            <a:r>
              <a:rPr lang="el-GR" dirty="0"/>
              <a:t>από αυτόν που θα επιλύσει το πρόβλημα.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308317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Παράδειγμα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/>
              <a:t>Ένα σχολείο θα κάνει εκδρομή, ακόμα όμως δεν έχει αποφασιστεί ποια μέρα θα γίνει η εκδρομή ούτε ποιος θα είναι ο προορισμός. Για να γίνει η εκδρομή πρέπει επίσης ο υπεύθυνος του σχολείου να κανονίσει λεωφορείο για τη μεταφορά των μαθητών.</a:t>
            </a:r>
          </a:p>
          <a:p>
            <a:pPr lvl="0"/>
            <a:r>
              <a:rPr lang="el-GR" dirty="0"/>
              <a:t>Ποιο είναι το πρόβλημα</a:t>
            </a:r>
            <a:r>
              <a:rPr lang="el-GR" dirty="0" smtClean="0"/>
              <a:t>; </a:t>
            </a:r>
            <a:br>
              <a:rPr lang="el-GR" dirty="0" smtClean="0"/>
            </a:br>
            <a:endParaRPr lang="el-GR" dirty="0"/>
          </a:p>
          <a:p>
            <a:r>
              <a:rPr lang="el-GR" dirty="0"/>
              <a:t>Ποια είναι τα τρία επιμέρους προβλήματα από τα οποία αποτελείται;</a:t>
            </a:r>
          </a:p>
          <a:p>
            <a:endParaRPr lang="el-GR" dirty="0"/>
          </a:p>
        </p:txBody>
      </p:sp>
      <p:sp>
        <p:nvSpPr>
          <p:cNvPr id="4" name="TextBox 3"/>
          <p:cNvSpPr txBox="1"/>
          <p:nvPr/>
        </p:nvSpPr>
        <p:spPr>
          <a:xfrm>
            <a:off x="1763688" y="4653136"/>
            <a:ext cx="49678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dirty="0">
                <a:solidFill>
                  <a:srgbClr val="FF0000"/>
                </a:solidFill>
              </a:rPr>
              <a:t>Το πρόβλημα είναι η σχολική εκδρομή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621677" y="5537895"/>
            <a:ext cx="44999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a</a:t>
            </a:r>
            <a:r>
              <a:rPr lang="el-GR" dirty="0">
                <a:solidFill>
                  <a:srgbClr val="FF0000"/>
                </a:solidFill>
              </a:rPr>
              <a:t>.Ποια μέρα θα γίνει η </a:t>
            </a:r>
            <a:r>
              <a:rPr lang="el-GR" dirty="0" err="1">
                <a:solidFill>
                  <a:srgbClr val="FF0000"/>
                </a:solidFill>
              </a:rPr>
              <a:t>εκδομή</a:t>
            </a:r>
            <a:endParaRPr lang="el-GR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b</a:t>
            </a:r>
            <a:r>
              <a:rPr lang="el-GR" dirty="0">
                <a:solidFill>
                  <a:srgbClr val="FF0000"/>
                </a:solidFill>
              </a:rPr>
              <a:t>.Σε ποιον προορισμό θα γίνει</a:t>
            </a:r>
          </a:p>
          <a:p>
            <a:r>
              <a:rPr lang="en-US" dirty="0">
                <a:solidFill>
                  <a:srgbClr val="FF0000"/>
                </a:solidFill>
              </a:rPr>
              <a:t>c</a:t>
            </a:r>
            <a:r>
              <a:rPr lang="el-GR" dirty="0">
                <a:solidFill>
                  <a:srgbClr val="FF0000"/>
                </a:solidFill>
              </a:rPr>
              <a:t>.Το λεωφορείο για τη μεταφορά του</a:t>
            </a:r>
          </a:p>
        </p:txBody>
      </p:sp>
    </p:spTree>
    <p:extLst>
      <p:ext uri="{BB962C8B-B14F-4D97-AF65-F5344CB8AC3E}">
        <p14:creationId xmlns:p14="http://schemas.microsoft.com/office/powerpoint/2010/main" val="2999624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285720" y="1285860"/>
            <a:ext cx="8643998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l-GR" sz="3200" dirty="0">
                <a:solidFill>
                  <a:srgbClr val="000000"/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Οι ηλεκτρονικοί υπολογιστές δεν είναι έξυπνα μηχανήματα. Για κάθε τι που κάνουν χρειάζονται ακριβείς και σαφείς οδηγίες, από εμάς, τους ανθρώπους</a:t>
            </a:r>
            <a:r>
              <a:rPr lang="el-GR" sz="3200" dirty="0">
                <a:solidFill>
                  <a:prstClr val="black"/>
                </a:solidFill>
                <a:latin typeface="Comic Sans MS" pitchFamily="66" charset="0"/>
                <a:cs typeface="Arial" pitchFamily="34" charset="0"/>
              </a:rPr>
              <a:t> </a:t>
            </a:r>
          </a:p>
        </p:txBody>
      </p:sp>
      <p:pic>
        <p:nvPicPr>
          <p:cNvPr id="5" name="4 - Εικόνα" descr="clipart-computer-dTrnL5bT9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00430" y="3714752"/>
            <a:ext cx="2014542" cy="2014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2413644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Ορθογώνιο"/>
          <p:cNvSpPr/>
          <p:nvPr/>
        </p:nvSpPr>
        <p:spPr>
          <a:xfrm>
            <a:off x="285720" y="1071546"/>
            <a:ext cx="857256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sz="3200" b="1" dirty="0">
                <a:solidFill>
                  <a:prstClr val="black"/>
                </a:solidFill>
                <a:latin typeface="Comic Sans MS" pitchFamily="66" charset="0"/>
                <a:cs typeface="Arial" pitchFamily="34" charset="0"/>
              </a:rPr>
              <a:t>Προγραμματισμός</a:t>
            </a:r>
            <a:r>
              <a:rPr lang="el-GR" sz="3200" dirty="0">
                <a:solidFill>
                  <a:prstClr val="black"/>
                </a:solidFill>
                <a:latin typeface="Comic Sans MS" pitchFamily="66" charset="0"/>
                <a:cs typeface="Arial" pitchFamily="34" charset="0"/>
              </a:rPr>
              <a:t> είναι η διαδικασία να δώσουμε οδηγίες για την επίλυση ενός προβλήματος με τέτοιο τρόπο που να τις καταλαβαίνει ο υπολογιστής και να μπορεί να τις εκτελεί. Οι οδηγίες αυτές ονομάζονται πρόγραμμα ηλεκτρονικού υπολογιστή.</a:t>
            </a:r>
          </a:p>
        </p:txBody>
      </p:sp>
      <p:pic>
        <p:nvPicPr>
          <p:cNvPr id="6" name="5 - Εικόνα" descr="progamme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57620" y="4214818"/>
            <a:ext cx="1520416" cy="18106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4836166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214282" y="214290"/>
            <a:ext cx="8501090" cy="2800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l-GR" sz="2200" dirty="0">
                <a:solidFill>
                  <a:prstClr val="black"/>
                </a:solidFill>
                <a:latin typeface="Comic Sans MS" pitchFamily="66" charset="0"/>
              </a:rPr>
              <a:t>Ο Υπολογιστής δεν κατανοεί τις ανθρώπινες γλώσσες: τα ελληνικά, τα αγγλικά... αλλά και οι περισσότεροι από εμάς δεν κατανοούμε την δική του γλώσσα</a:t>
            </a:r>
            <a:endParaRPr lang="en-US" sz="2200" dirty="0">
              <a:solidFill>
                <a:prstClr val="black"/>
              </a:solidFill>
              <a:latin typeface="Comic Sans MS" pitchFamily="66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el-GR" sz="2200" dirty="0">
              <a:solidFill>
                <a:prstClr val="black"/>
              </a:solidFill>
              <a:latin typeface="Comic Sans MS" pitchFamily="66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el-GR" sz="2200" dirty="0">
              <a:solidFill>
                <a:prstClr val="black"/>
              </a:solidFill>
              <a:latin typeface="Comic Sans MS" pitchFamily="66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l-GR" sz="2200" dirty="0">
                <a:solidFill>
                  <a:prstClr val="black"/>
                </a:solidFill>
                <a:latin typeface="Comic Sans MS" pitchFamily="66" charset="0"/>
              </a:rPr>
              <a:t>Για να επικοινωνήσουμε με τον υπολογιστή χρειαζόμαστε έναν κοινό κώδικα επικοινωνίας</a:t>
            </a:r>
            <a:r>
              <a:rPr lang="en-US" sz="2200" dirty="0">
                <a:solidFill>
                  <a:prstClr val="black"/>
                </a:solidFill>
                <a:latin typeface="Comic Sans MS" pitchFamily="66" charset="0"/>
              </a:rPr>
              <a:t>. </a:t>
            </a:r>
            <a:r>
              <a:rPr lang="el-GR" sz="2200" dirty="0">
                <a:solidFill>
                  <a:prstClr val="black"/>
                </a:solidFill>
                <a:latin typeface="Comic Sans MS" pitchFamily="66" charset="0"/>
              </a:rPr>
              <a:t>Αυτό τον σκοπό επιτελούν οι </a:t>
            </a:r>
            <a:r>
              <a:rPr lang="el-GR" sz="2200" b="1" i="1" dirty="0">
                <a:solidFill>
                  <a:prstClr val="black"/>
                </a:solidFill>
                <a:latin typeface="Comic Sans MS" pitchFamily="66" charset="0"/>
              </a:rPr>
              <a:t>Γλώσσες </a:t>
            </a:r>
            <a:r>
              <a:rPr lang="el-GR" sz="2200" b="1" i="1" dirty="0" smtClean="0">
                <a:solidFill>
                  <a:prstClr val="black"/>
                </a:solidFill>
                <a:latin typeface="Comic Sans MS" pitchFamily="66" charset="0"/>
              </a:rPr>
              <a:t>Προγραμματισμού</a:t>
            </a:r>
            <a:r>
              <a:rPr lang="en-US" sz="2200" b="1" i="1" dirty="0" smtClean="0">
                <a:solidFill>
                  <a:prstClr val="black"/>
                </a:solidFill>
                <a:latin typeface="Comic Sans MS" pitchFamily="66" charset="0"/>
              </a:rPr>
              <a:t>.</a:t>
            </a:r>
            <a:endParaRPr lang="el-GR" sz="2200" b="1" dirty="0">
              <a:solidFill>
                <a:prstClr val="black"/>
              </a:solidFill>
              <a:latin typeface="Comic Sans MS" pitchFamily="66" charset="0"/>
              <a:cs typeface="Arial" pitchFamily="34" charset="0"/>
            </a:endParaRPr>
          </a:p>
        </p:txBody>
      </p:sp>
      <p:pic>
        <p:nvPicPr>
          <p:cNvPr id="5" name="4 - Εικόνα" descr="01010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29058" y="5429264"/>
            <a:ext cx="1285884" cy="12506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4032627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5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5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35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35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345</Words>
  <Application>Microsoft Office PowerPoint</Application>
  <PresentationFormat>Προβολή στην οθόνη (4:3)</PresentationFormat>
  <Paragraphs>37</Paragraphs>
  <Slides>8</Slides>
  <Notes>2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8</vt:i4>
      </vt:variant>
    </vt:vector>
  </HeadingPairs>
  <TitlesOfParts>
    <vt:vector size="9" baseType="lpstr">
      <vt:lpstr>1_Θέμα του Office</vt:lpstr>
      <vt:lpstr>ΕΙΔΙΚΑ ΘΕΜΑΤΑ ΣΤΟΝ ΠΡΟΓΡΑΜΜΑΤΙΣΜΟ ΥΠΟΛΟΓΙΣΤΩΝ</vt:lpstr>
      <vt:lpstr>Παρουσίαση του PowerPoint</vt:lpstr>
      <vt:lpstr>Τι είναι πρόβλημα</vt:lpstr>
      <vt:lpstr>Κατανόηση του προβλήματος</vt:lpstr>
      <vt:lpstr>Παράδειγμα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ΕΙΔΙΚΑ ΘΕΜΑΤΑ ΣΤΟΝ ΠΡΟΓΡΑΜΜΑΤΙΣΜΟ ΥΠΟΛΟΓΙΣΤΩΝ</dc:title>
  <dc:creator>Mix</dc:creator>
  <cp:lastModifiedBy>Mix</cp:lastModifiedBy>
  <cp:revision>8</cp:revision>
  <cp:lastPrinted>2017-10-02T19:36:54Z</cp:lastPrinted>
  <dcterms:created xsi:type="dcterms:W3CDTF">2017-10-01T20:23:20Z</dcterms:created>
  <dcterms:modified xsi:type="dcterms:W3CDTF">2017-10-02T19:56:36Z</dcterms:modified>
</cp:coreProperties>
</file>