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7" r:id="rId3"/>
    <p:sldId id="293" r:id="rId4"/>
    <p:sldId id="288" r:id="rId5"/>
    <p:sldId id="271" r:id="rId6"/>
    <p:sldId id="308" r:id="rId7"/>
    <p:sldId id="309" r:id="rId8"/>
    <p:sldId id="303" r:id="rId9"/>
    <p:sldId id="304" r:id="rId10"/>
    <p:sldId id="286" r:id="rId11"/>
    <p:sldId id="305" r:id="rId12"/>
    <p:sldId id="306" r:id="rId13"/>
    <p:sldId id="285" r:id="rId14"/>
    <p:sldId id="289" r:id="rId15"/>
    <p:sldId id="295" r:id="rId16"/>
    <p:sldId id="311" r:id="rId17"/>
    <p:sldId id="284" r:id="rId18"/>
    <p:sldId id="296" r:id="rId19"/>
    <p:sldId id="312" r:id="rId20"/>
    <p:sldId id="298" r:id="rId21"/>
    <p:sldId id="290" r:id="rId22"/>
    <p:sldId id="310" r:id="rId23"/>
    <p:sldId id="291" r:id="rId24"/>
    <p:sldId id="314" r:id="rId25"/>
    <p:sldId id="272" r:id="rId26"/>
    <p:sldId id="275" r:id="rId27"/>
    <p:sldId id="276" r:id="rId28"/>
    <p:sldId id="277" r:id="rId29"/>
    <p:sldId id="292" r:id="rId30"/>
    <p:sldId id="280" r:id="rId31"/>
    <p:sldId id="281" r:id="rId32"/>
    <p:sldId id="278" r:id="rId33"/>
    <p:sldId id="279" r:id="rId34"/>
    <p:sldId id="313" r:id="rId35"/>
    <p:sldId id="299" r:id="rId36"/>
    <p:sldId id="302" r:id="rId37"/>
    <p:sldId id="300" r:id="rId3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94" autoAdjust="0"/>
  </p:normalViewPr>
  <p:slideViewPr>
    <p:cSldViewPr>
      <p:cViewPr varScale="1">
        <p:scale>
          <a:sx n="72" d="100"/>
          <a:sy n="72" d="100"/>
        </p:scale>
        <p:origin x="660" y="6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12/11/2017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12/11/2017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Map of World"/>
          <p:cNvSpPr>
            <a:spLocks noEditPoints="1"/>
          </p:cNvSpPr>
          <p:nvPr/>
        </p:nvSpPr>
        <p:spPr bwMode="gray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12/11/2017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12/11/2017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UYcGKYraAk&amp;t=155s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PSK4zZtzLI&amp;t=111s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cap="none" dirty="0"/>
              <a:t>Η Βιομηχανική Επανάσταση</a:t>
            </a:r>
            <a:br>
              <a:rPr lang="el-GR" cap="none" dirty="0"/>
            </a:br>
            <a:r>
              <a:rPr lang="el-GR" cap="none" dirty="0"/>
              <a:t>Ιστορία Κατεύθυνσης Γ΄Λυκείου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algn="r"/>
            <a:r>
              <a:rPr lang="el-GR" dirty="0"/>
              <a:t>Λύκειο Κύκκου Α΄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274638"/>
            <a:ext cx="11089232" cy="1325562"/>
          </a:xfrm>
        </p:spPr>
        <p:txBody>
          <a:bodyPr>
            <a:normAutofit/>
          </a:bodyPr>
          <a:lstStyle/>
          <a:p>
            <a:pPr marL="45720" lvl="0"/>
            <a:r>
              <a:rPr lang="el-GR" cap="none" dirty="0"/>
              <a:t>Συμπληρωματικά επιτεύγματα της Βιομηχανικής Επανάστασης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172" y="1916832"/>
            <a:ext cx="9533688" cy="3816424"/>
          </a:xfrm>
        </p:spPr>
        <p:txBody>
          <a:bodyPr>
            <a:normAutofit/>
          </a:bodyPr>
          <a:lstStyle/>
          <a:p>
            <a:pPr lvl="0"/>
            <a:r>
              <a:rPr lang="el-GR" sz="2800" dirty="0"/>
              <a:t>Αλματώδης ανάπτυξη της </a:t>
            </a:r>
            <a:r>
              <a:rPr lang="el-GR" sz="2800" u="sng" dirty="0"/>
              <a:t>σιδηρουργίας</a:t>
            </a:r>
            <a:endParaRPr lang="en-GB" sz="3200" dirty="0"/>
          </a:p>
          <a:p>
            <a:pPr lvl="0"/>
            <a:r>
              <a:rPr lang="el-GR" sz="2800" dirty="0"/>
              <a:t>Ανάπτυξη της </a:t>
            </a:r>
            <a:r>
              <a:rPr lang="el-GR" sz="2800" u="sng" dirty="0"/>
              <a:t>χημικής βιομηχανίας</a:t>
            </a:r>
            <a:r>
              <a:rPr lang="el-GR" sz="2800" dirty="0"/>
              <a:t>: νέες συνθετικές ύλες, φωτογραφικό φιλμ, βελτίωση λιπασμάτων, μαζική παραγωγή φαρμάκων (ασπιρίνη), νέες μέθοδοι συντήρησης τροφίμων (αποστείρωση, παστερίωση), ανάπτυξη  βιομηχανίας κονσερβοποιημένων τροφών, ανάπτυξη ψυκτικών μεθόδων, χρήση πετρελαίου και χρήση πετρελαιοχημικών προϊόντων.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592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A1535-C410-430F-91D8-989D5C8DD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934793" cy="4392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17A97-FC3E-49C3-991D-1ABDFFC46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2064604"/>
            <a:ext cx="6290459" cy="468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93462F-EACA-43AB-BB44-D67E3D466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2771"/>
            <a:ext cx="2494012" cy="2567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24B36-91A3-497C-91AC-B3F461D84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50" y="4280046"/>
            <a:ext cx="3480237" cy="2577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0C3F69-03CB-4454-8521-57B373E97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25" y="0"/>
            <a:ext cx="27813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F3A662-C48A-44EB-AF35-0CE9D5F53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05" y="0"/>
            <a:ext cx="3595432" cy="22048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70E111-91ED-4618-B75D-9F78B1AD71CE}"/>
              </a:ext>
            </a:extLst>
          </p:cNvPr>
          <p:cNvSpPr txBox="1"/>
          <p:nvPr/>
        </p:nvSpPr>
        <p:spPr>
          <a:xfrm>
            <a:off x="117748" y="29265"/>
            <a:ext cx="222161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b="1" dirty="0"/>
              <a:t>Διάνοιξη της διώρυγας του Παναμά</a:t>
            </a:r>
            <a:endParaRPr lang="en-GB" sz="2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B5BCCD-DEE3-4AE9-8B3C-9DFB16A6527C}"/>
              </a:ext>
            </a:extLst>
          </p:cNvPr>
          <p:cNvSpPr/>
          <p:nvPr/>
        </p:nvSpPr>
        <p:spPr>
          <a:xfrm>
            <a:off x="6814493" y="2204864"/>
            <a:ext cx="216023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b="1" dirty="0"/>
              <a:t>Διάνοιξη της διώρυγας του Σουέζ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129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F99B3C-6887-4B6B-9007-CA2E1F7F3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6"/>
          <a:stretch/>
        </p:blipFill>
        <p:spPr>
          <a:xfrm>
            <a:off x="1704409" y="-1"/>
            <a:ext cx="11734819" cy="30178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D00EA0-49EF-437B-90CE-5D365B116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/>
          <a:stretch/>
        </p:blipFill>
        <p:spPr>
          <a:xfrm>
            <a:off x="1" y="3017811"/>
            <a:ext cx="6639856" cy="3984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B0131-3AC9-4060-BD49-94179E8DB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/>
          <a:stretch/>
        </p:blipFill>
        <p:spPr>
          <a:xfrm>
            <a:off x="6639858" y="3017811"/>
            <a:ext cx="5548968" cy="3840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E0A14-391D-40B2-8DDD-82EFFA775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5"/>
            <a:ext cx="4516877" cy="3005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CA570-B925-44DD-AAA8-1DEBE6E34691}"/>
              </a:ext>
            </a:extLst>
          </p:cNvPr>
          <p:cNvSpPr txBox="1"/>
          <p:nvPr/>
        </p:nvSpPr>
        <p:spPr>
          <a:xfrm>
            <a:off x="333772" y="6388644"/>
            <a:ext cx="28803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Υπερσιβηρικός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47CF3-A60D-400A-BF38-D645D36D190A}"/>
              </a:ext>
            </a:extLst>
          </p:cNvPr>
          <p:cNvSpPr txBox="1"/>
          <p:nvPr/>
        </p:nvSpPr>
        <p:spPr>
          <a:xfrm>
            <a:off x="6958508" y="44624"/>
            <a:ext cx="49685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ΗΠΑ: Από Ανατολή σε Δύση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0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D0691-8A0E-4BCF-B6CC-999EBEC62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9" y="9820"/>
            <a:ext cx="10672487" cy="6848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DA5F7-65B8-4861-9E8C-97F54F7FD8FF}"/>
              </a:ext>
            </a:extLst>
          </p:cNvPr>
          <p:cNvSpPr txBox="1"/>
          <p:nvPr/>
        </p:nvSpPr>
        <p:spPr>
          <a:xfrm>
            <a:off x="765820" y="4710043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Χαρακτικό του 1876 με τις τέσσερις μεγάλες εφευρέσεις του 19</a:t>
            </a:r>
            <a:r>
              <a:rPr lang="el-GR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</a:t>
            </a: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αιώνα: τον σιδηρόδρομο, τον ηλεκτρικό τηλέγραφο, το ατμόπλοιο και το περιστροφικό πιεστήριο.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6FEE68-588E-4285-BAC4-18A6709AB605}"/>
              </a:ext>
            </a:extLst>
          </p:cNvPr>
          <p:cNvGrpSpPr/>
          <p:nvPr/>
        </p:nvGrpSpPr>
        <p:grpSpPr>
          <a:xfrm>
            <a:off x="2061964" y="116632"/>
            <a:ext cx="7560839" cy="6741368"/>
            <a:chOff x="0" y="0"/>
            <a:chExt cx="6086475" cy="51733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F33F68-1485-43E0-A4C6-1D842D236551}"/>
                </a:ext>
              </a:extLst>
            </p:cNvPr>
            <p:cNvSpPr/>
            <p:nvPr/>
          </p:nvSpPr>
          <p:spPr>
            <a:xfrm>
              <a:off x="1457325" y="0"/>
              <a:ext cx="3067050" cy="1300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Γνωρίσματα του </a:t>
              </a:r>
              <a:endPara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Εργοστασιακού συστήματος και Χαρακτηριστικά της </a:t>
              </a:r>
              <a:endPara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Βιομηχανικής Επανάστασης</a:t>
              </a:r>
              <a:endPara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AEAC446-F2A2-4EA3-A618-9165A5A5FE52}"/>
                </a:ext>
              </a:extLst>
            </p:cNvPr>
            <p:cNvCxnSpPr/>
            <p:nvPr/>
          </p:nvCxnSpPr>
          <p:spPr>
            <a:xfrm flipH="1">
              <a:off x="866775" y="1314450"/>
              <a:ext cx="2105025" cy="146685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11700AA-0109-455E-8CBE-8D2F69ACCE24}"/>
                </a:ext>
              </a:extLst>
            </p:cNvPr>
            <p:cNvCxnSpPr/>
            <p:nvPr/>
          </p:nvCxnSpPr>
          <p:spPr>
            <a:xfrm>
              <a:off x="2990850" y="1304925"/>
              <a:ext cx="0" cy="164782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CB67E1F-03BB-4D0E-BE79-B183C1E4EDFD}"/>
                </a:ext>
              </a:extLst>
            </p:cNvPr>
            <p:cNvSpPr/>
            <p:nvPr/>
          </p:nvSpPr>
          <p:spPr>
            <a:xfrm>
              <a:off x="0" y="2828925"/>
              <a:ext cx="1685925" cy="50482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Ο άνθρωπος από τη μηχανή</a:t>
              </a:r>
              <a:endParaRPr lang="en-GB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716DF0-9982-4B2D-A508-E03C570F2A92}"/>
                </a:ext>
              </a:extLst>
            </p:cNvPr>
            <p:cNvCxnSpPr/>
            <p:nvPr/>
          </p:nvCxnSpPr>
          <p:spPr>
            <a:xfrm rot="16200000" flipH="1">
              <a:off x="3343275" y="942975"/>
              <a:ext cx="1548130" cy="22523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2EA8CF3-A589-4CEE-8BAB-7AB91941B820}"/>
                </a:ext>
              </a:extLst>
            </p:cNvPr>
            <p:cNvSpPr/>
            <p:nvPr/>
          </p:nvSpPr>
          <p:spPr>
            <a:xfrm>
              <a:off x="4400550" y="2873476"/>
              <a:ext cx="1685925" cy="7429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Νέες πρώτες ύλες, κυρίως ανόργανες </a:t>
              </a:r>
              <a:endPara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(π.χ. μεταλλεύματα)</a:t>
              </a:r>
              <a:endPara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24318F2-7730-4046-BE2E-B95BFB46DD07}"/>
                </a:ext>
              </a:extLst>
            </p:cNvPr>
            <p:cNvSpPr/>
            <p:nvPr/>
          </p:nvSpPr>
          <p:spPr>
            <a:xfrm>
              <a:off x="2144758" y="2983994"/>
              <a:ext cx="1685925" cy="7429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Οι παραδοσιακές πηγές ενέργειας από νέες </a:t>
              </a:r>
              <a:endPara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(π.χ. γαιάνθρακας)</a:t>
              </a:r>
              <a:endPara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6C10F0-068F-4CAD-93DA-8A5F03F53C29}"/>
                </a:ext>
              </a:extLst>
            </p:cNvPr>
            <p:cNvSpPr/>
            <p:nvPr/>
          </p:nvSpPr>
          <p:spPr>
            <a:xfrm>
              <a:off x="1066800" y="1895475"/>
              <a:ext cx="1362075" cy="2857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Υποκαθίσταται</a:t>
              </a:r>
              <a:endPara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665472-CDD6-4615-AA95-4084F880A876}"/>
                </a:ext>
              </a:extLst>
            </p:cNvPr>
            <p:cNvSpPr/>
            <p:nvPr/>
          </p:nvSpPr>
          <p:spPr>
            <a:xfrm>
              <a:off x="3686175" y="1952625"/>
              <a:ext cx="1419225" cy="2857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Χρησιμοποιούνται</a:t>
              </a:r>
              <a:endParaRPr lang="en-GB" sz="1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60D660-1D18-4B6D-B9AE-8CA144DA2F20}"/>
                </a:ext>
              </a:extLst>
            </p:cNvPr>
            <p:cNvSpPr/>
            <p:nvPr/>
          </p:nvSpPr>
          <p:spPr>
            <a:xfrm>
              <a:off x="2305050" y="2057400"/>
              <a:ext cx="1362075" cy="2857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Αντικαθίστανται</a:t>
              </a:r>
              <a:endParaRPr lang="en-GB" sz="1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F252EED-B610-45B8-A649-E9011FC0077F}"/>
                </a:ext>
              </a:extLst>
            </p:cNvPr>
            <p:cNvCxnSpPr/>
            <p:nvPr/>
          </p:nvCxnSpPr>
          <p:spPr>
            <a:xfrm flipH="1" flipV="1">
              <a:off x="742950" y="3362325"/>
              <a:ext cx="1038225" cy="914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9B0C4E8-9245-4ED6-8109-FB43BD738F10}"/>
                </a:ext>
              </a:extLst>
            </p:cNvPr>
            <p:cNvSpPr/>
            <p:nvPr/>
          </p:nvSpPr>
          <p:spPr>
            <a:xfrm>
              <a:off x="289833" y="4219575"/>
              <a:ext cx="5506811" cy="9537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Απόρροια: </a:t>
              </a:r>
              <a:endPara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algn="just">
                <a:lnSpc>
                  <a:spcPct val="107000"/>
                </a:lnSpc>
                <a:spcAft>
                  <a:spcPts val="0"/>
                </a:spcAft>
              </a:pPr>
              <a:r>
                <a:rPr lang="el-GR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των εφευρέσεων και τεχνολογικών επιτευγμάτων</a:t>
              </a:r>
              <a:endPara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algn="just">
                <a:lnSpc>
                  <a:spcPct val="107000"/>
                </a:lnSpc>
                <a:spcAft>
                  <a:spcPts val="0"/>
                </a:spcAft>
              </a:pPr>
              <a:r>
                <a:rPr lang="el-GR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της ανάπτυξης των επιστημών και της τεχνολογίας</a:t>
              </a:r>
              <a:endParaRPr lang="en-GB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5DE22C-F162-4FB7-B6F7-683741C9EF34}"/>
                </a:ext>
              </a:extLst>
            </p:cNvPr>
            <p:cNvCxnSpPr/>
            <p:nvPr/>
          </p:nvCxnSpPr>
          <p:spPr>
            <a:xfrm flipV="1">
              <a:off x="4428219" y="3652988"/>
              <a:ext cx="962660" cy="6572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8C2791-0FDD-4F10-9EBE-61601B983629}"/>
                </a:ext>
              </a:extLst>
            </p:cNvPr>
            <p:cNvCxnSpPr/>
            <p:nvPr/>
          </p:nvCxnSpPr>
          <p:spPr>
            <a:xfrm flipH="1" flipV="1">
              <a:off x="3009900" y="3810000"/>
              <a:ext cx="0" cy="4095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CF84EC83-580D-4DF8-803F-1876251FA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35681" y="5942877"/>
            <a:ext cx="366443" cy="366443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EEDCDA45-E476-4633-A613-F8E051404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2084" y="6230909"/>
            <a:ext cx="366443" cy="3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B762-6CC1-413B-A691-E513C294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852936"/>
            <a:ext cx="9753600" cy="2938263"/>
          </a:xfrm>
        </p:spPr>
        <p:txBody>
          <a:bodyPr>
            <a:normAutofit/>
          </a:bodyPr>
          <a:lstStyle/>
          <a:p>
            <a:r>
              <a:rPr lang="el-GR" dirty="0"/>
              <a:t>Γιατι στην αγγλια;</a:t>
            </a:r>
            <a:br>
              <a:rPr lang="el-GR" dirty="0"/>
            </a:br>
            <a:r>
              <a:rPr lang="el-GR" cap="none" dirty="0"/>
              <a:t>Διερεύνηση με πηγές</a:t>
            </a:r>
            <a:br>
              <a:rPr lang="el-GR" cap="none" dirty="0"/>
            </a:br>
            <a:r>
              <a:rPr lang="en-GB" cap="none" dirty="0">
                <a:hlinkClick r:id="rId2"/>
              </a:rPr>
              <a:t>https://www.youtube.com/watch?v=KUYcGKYraAk&amp;t=155s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88729-4E22-4FCE-B16E-DFBA3DFAF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Προβολή και φύλλο εργασίας (Παραθέματα 1.Ι-</a:t>
            </a:r>
            <a:r>
              <a:rPr lang="en-GB" dirty="0"/>
              <a:t>V)</a:t>
            </a:r>
          </a:p>
        </p:txBody>
      </p:sp>
    </p:spTree>
    <p:extLst>
      <p:ext uri="{BB962C8B-B14F-4D97-AF65-F5344CB8AC3E}">
        <p14:creationId xmlns:p14="http://schemas.microsoft.com/office/powerpoint/2010/main" val="24151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32C6E7-0CFA-46FD-B9E9-9098E9E648E9}"/>
              </a:ext>
            </a:extLst>
          </p:cNvPr>
          <p:cNvGrpSpPr/>
          <p:nvPr/>
        </p:nvGrpSpPr>
        <p:grpSpPr>
          <a:xfrm>
            <a:off x="2323495" y="242253"/>
            <a:ext cx="7541835" cy="6373495"/>
            <a:chOff x="0" y="0"/>
            <a:chExt cx="6442710" cy="63734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CA383D-4BA8-4BF6-B472-EC335F0B9D54}"/>
                </a:ext>
              </a:extLst>
            </p:cNvPr>
            <p:cNvGrpSpPr/>
            <p:nvPr/>
          </p:nvGrpSpPr>
          <p:grpSpPr>
            <a:xfrm>
              <a:off x="0" y="0"/>
              <a:ext cx="6442710" cy="6373495"/>
              <a:chOff x="0" y="0"/>
              <a:chExt cx="6442710" cy="637349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1B070A3-5E4A-403F-9B9B-C7B67B9DBADC}"/>
                  </a:ext>
                </a:extLst>
              </p:cNvPr>
              <p:cNvGrpSpPr/>
              <p:nvPr/>
            </p:nvGrpSpPr>
            <p:grpSpPr>
              <a:xfrm>
                <a:off x="0" y="0"/>
                <a:ext cx="6442710" cy="6373495"/>
                <a:chOff x="0" y="0"/>
                <a:chExt cx="6442899" cy="6373505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E521925-1DCE-4504-B7BE-805BF9F4A89B}"/>
                    </a:ext>
                  </a:extLst>
                </p:cNvPr>
                <p:cNvGrpSpPr/>
                <p:nvPr/>
              </p:nvGrpSpPr>
              <p:grpSpPr>
                <a:xfrm>
                  <a:off x="70309" y="0"/>
                  <a:ext cx="6358641" cy="5059680"/>
                  <a:chOff x="0" y="0"/>
                  <a:chExt cx="6358641" cy="5059680"/>
                </a:xfrm>
              </p:grpSpPr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id="{3ADEBD7B-62D7-46C9-85A5-C5EE18D107E9}"/>
                      </a:ext>
                    </a:extLst>
                  </p:cNvPr>
                  <p:cNvSpPr/>
                  <p:nvPr/>
                </p:nvSpPr>
                <p:spPr>
                  <a:xfrm>
                    <a:off x="0" y="1924050"/>
                    <a:ext cx="2066925" cy="1064895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l-GR" sz="12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Για να εξαπλωθεί η Βιομηχανική Επανάσταση στην Αγγλία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id="{11D8FF4E-8E20-412B-BFDD-2D764B1477BE}"/>
                      </a:ext>
                    </a:extLst>
                  </p:cNvPr>
                  <p:cNvSpPr/>
                  <p:nvPr/>
                </p:nvSpPr>
                <p:spPr>
                  <a:xfrm>
                    <a:off x="2743200" y="0"/>
                    <a:ext cx="1056750" cy="373712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σημειώθηκαν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26D90D24-7D44-41D2-8A59-CDA905627CFD}"/>
                      </a:ext>
                    </a:extLst>
                  </p:cNvPr>
                  <p:cNvSpPr/>
                  <p:nvPr/>
                </p:nvSpPr>
                <p:spPr>
                  <a:xfrm>
                    <a:off x="4105275" y="0"/>
                    <a:ext cx="2234316" cy="357808"/>
                  </a:xfrm>
                  <a:prstGeom prst="rect">
                    <a:avLst/>
                  </a:prstGeom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Τεχνολογικά επιτεύγματα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247D1BAA-6462-4297-B373-C8CE054C91AA}"/>
                      </a:ext>
                    </a:extLst>
                  </p:cNvPr>
                  <p:cNvGrpSpPr/>
                  <p:nvPr/>
                </p:nvGrpSpPr>
                <p:grpSpPr>
                  <a:xfrm>
                    <a:off x="2076450" y="171450"/>
                    <a:ext cx="779228" cy="4674815"/>
                    <a:chOff x="0" y="0"/>
                    <a:chExt cx="779228" cy="4674815"/>
                  </a:xfrm>
                </p:grpSpPr>
                <p:sp>
                  <p:nvSpPr>
                    <p:cNvPr id="41" name="Left Brace 40">
                      <a:extLst>
                        <a:ext uri="{FF2B5EF4-FFF2-40B4-BE49-F238E27FC236}">
                          <a16:creationId xmlns:a16="http://schemas.microsoft.com/office/drawing/2014/main" id="{58FE72BC-C831-41C9-A1AB-F1D0CA504C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779228" cy="4674815"/>
                    </a:xfrm>
                    <a:prstGeom prst="leftBrac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ED071FE7-F841-47A7-A4B1-30C3AC4131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0525" y="542925"/>
                      <a:ext cx="256015" cy="3705225"/>
                      <a:chOff x="0" y="0"/>
                      <a:chExt cx="256015" cy="3705225"/>
                    </a:xfrm>
                  </p:grpSpPr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96B77B9C-2BA3-4393-BA45-7D68D339B46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0"/>
                        <a:ext cx="24649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C29E4127-C8C8-4C63-A0B2-FC08C0C827D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525" y="2152650"/>
                        <a:ext cx="24649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Connector 44">
                        <a:extLst>
                          <a:ext uri="{FF2B5EF4-FFF2-40B4-BE49-F238E27FC236}">
                            <a16:creationId xmlns:a16="http://schemas.microsoft.com/office/drawing/2014/main" id="{86AA59F1-63D1-40A1-B6ED-9D657A5DB5F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525" y="2705100"/>
                        <a:ext cx="24638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Straight Connector 45">
                        <a:extLst>
                          <a:ext uri="{FF2B5EF4-FFF2-40B4-BE49-F238E27FC236}">
                            <a16:creationId xmlns:a16="http://schemas.microsoft.com/office/drawing/2014/main" id="{2826EBB5-0A2E-4564-8542-85DC1B571CD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0" y="3228975"/>
                        <a:ext cx="24638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>
                        <a:extLst>
                          <a:ext uri="{FF2B5EF4-FFF2-40B4-BE49-F238E27FC236}">
                            <a16:creationId xmlns:a16="http://schemas.microsoft.com/office/drawing/2014/main" id="{481CFC1E-CFB0-4D08-9774-88EE00076AC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525" y="3705225"/>
                        <a:ext cx="24638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5B2F2F2B-D2A3-4B80-B6B3-BC27ED59F92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525" y="457200"/>
                        <a:ext cx="24638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>
                        <a:extLst>
                          <a:ext uri="{FF2B5EF4-FFF2-40B4-BE49-F238E27FC236}">
                            <a16:creationId xmlns:a16="http://schemas.microsoft.com/office/drawing/2014/main" id="{C7948BB3-C0CD-41C9-8FB2-9D90F4026C3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525" y="923925"/>
                        <a:ext cx="24649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43D85912-616B-4475-9900-DCB1973E39E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525" y="1409700"/>
                        <a:ext cx="24649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FCF8A884-423C-4556-B188-C95AD5F8F151}"/>
                      </a:ext>
                    </a:extLst>
                  </p:cNvPr>
                  <p:cNvSpPr/>
                  <p:nvPr/>
                </p:nvSpPr>
                <p:spPr>
                  <a:xfrm>
                    <a:off x="2733675" y="533400"/>
                    <a:ext cx="1056640" cy="373380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πλεόνασαν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" name="Rectangle: Rounded Corners 23">
                    <a:extLst>
                      <a:ext uri="{FF2B5EF4-FFF2-40B4-BE49-F238E27FC236}">
                        <a16:creationId xmlns:a16="http://schemas.microsoft.com/office/drawing/2014/main" id="{31464D04-C3AA-4450-8B08-887BA148C9DD}"/>
                      </a:ext>
                    </a:extLst>
                  </p:cNvPr>
                  <p:cNvSpPr/>
                  <p:nvPr/>
                </p:nvSpPr>
                <p:spPr>
                  <a:xfrm>
                    <a:off x="2743200" y="990600"/>
                    <a:ext cx="1056640" cy="373380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υπήρχε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21377033-293A-43B0-9711-E63805D0795B}"/>
                      </a:ext>
                    </a:extLst>
                  </p:cNvPr>
                  <p:cNvSpPr/>
                  <p:nvPr/>
                </p:nvSpPr>
                <p:spPr>
                  <a:xfrm>
                    <a:off x="2743200" y="1457325"/>
                    <a:ext cx="1056750" cy="373712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προέκυψε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" name="Rectangle: Rounded Corners 25">
                    <a:extLst>
                      <a:ext uri="{FF2B5EF4-FFF2-40B4-BE49-F238E27FC236}">
                        <a16:creationId xmlns:a16="http://schemas.microsoft.com/office/drawing/2014/main" id="{31052CA5-91AA-46A8-902D-7CBB1899777D}"/>
                      </a:ext>
                    </a:extLst>
                  </p:cNvPr>
                  <p:cNvSpPr/>
                  <p:nvPr/>
                </p:nvSpPr>
                <p:spPr>
                  <a:xfrm>
                    <a:off x="2752725" y="1952625"/>
                    <a:ext cx="1056640" cy="373380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ελέγχονταν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43DD7911-ECE1-4E08-9B84-8DEC71E638ED}"/>
                      </a:ext>
                    </a:extLst>
                  </p:cNvPr>
                  <p:cNvSpPr/>
                  <p:nvPr/>
                </p:nvSpPr>
                <p:spPr>
                  <a:xfrm>
                    <a:off x="2743200" y="2695575"/>
                    <a:ext cx="1056750" cy="373712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υπήρχε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E734FC91-404B-401D-8F53-7C93473B1714}"/>
                      </a:ext>
                    </a:extLst>
                  </p:cNvPr>
                  <p:cNvSpPr/>
                  <p:nvPr/>
                </p:nvSpPr>
                <p:spPr>
                  <a:xfrm>
                    <a:off x="2752725" y="3248025"/>
                    <a:ext cx="1056750" cy="373712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αναπτύχθηκε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FB70710A-11C6-4439-939F-CBC2F4923BC8}"/>
                      </a:ext>
                    </a:extLst>
                  </p:cNvPr>
                  <p:cNvSpPr/>
                  <p:nvPr/>
                </p:nvSpPr>
                <p:spPr>
                  <a:xfrm>
                    <a:off x="2705100" y="3771900"/>
                    <a:ext cx="1108399" cy="373380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ήταν διαθέσιμες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Rectangle: Rounded Corners 29">
                    <a:extLst>
                      <a:ext uri="{FF2B5EF4-FFF2-40B4-BE49-F238E27FC236}">
                        <a16:creationId xmlns:a16="http://schemas.microsoft.com/office/drawing/2014/main" id="{293F1336-EE5D-40E2-90C7-65D06B483356}"/>
                      </a:ext>
                    </a:extLst>
                  </p:cNvPr>
                  <p:cNvSpPr/>
                  <p:nvPr/>
                </p:nvSpPr>
                <p:spPr>
                  <a:xfrm>
                    <a:off x="2714625" y="4238625"/>
                    <a:ext cx="1120251" cy="373380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περιορίστηκαν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CE02F322-D732-497A-853E-E2771D0B9CEA}"/>
                      </a:ext>
                    </a:extLst>
                  </p:cNvPr>
                  <p:cNvSpPr/>
                  <p:nvPr/>
                </p:nvSpPr>
                <p:spPr>
                  <a:xfrm>
                    <a:off x="2743200" y="4686300"/>
                    <a:ext cx="1056640" cy="373380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αναπτύχθηκε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7496CE59-070E-4DC9-ACF5-DEDC35CDA02F}"/>
                      </a:ext>
                    </a:extLst>
                  </p:cNvPr>
                  <p:cNvSpPr/>
                  <p:nvPr/>
                </p:nvSpPr>
                <p:spPr>
                  <a:xfrm>
                    <a:off x="4105275" y="1457325"/>
                    <a:ext cx="2234316" cy="357808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Αγροτικό πλεόνασμα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4C7B997D-5EE1-4DD5-AFCF-BB709ADC77B0}"/>
                      </a:ext>
                    </a:extLst>
                  </p:cNvPr>
                  <p:cNvSpPr/>
                  <p:nvPr/>
                </p:nvSpPr>
                <p:spPr>
                  <a:xfrm>
                    <a:off x="4114800" y="1000125"/>
                    <a:ext cx="2233930" cy="357505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Διαθέσιμο εργατικό δυναμικό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5FE72515-26DB-4799-B2E9-B883291DCA11}"/>
                      </a:ext>
                    </a:extLst>
                  </p:cNvPr>
                  <p:cNvSpPr/>
                  <p:nvPr/>
                </p:nvSpPr>
                <p:spPr>
                  <a:xfrm>
                    <a:off x="4105275" y="533400"/>
                    <a:ext cx="2233930" cy="357505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Κεφάλαια για επενδύσεις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889C0A8-362B-4FDE-B890-2F060A5CB58B}"/>
                      </a:ext>
                    </a:extLst>
                  </p:cNvPr>
                  <p:cNvSpPr/>
                  <p:nvPr/>
                </p:nvSpPr>
                <p:spPr>
                  <a:xfrm>
                    <a:off x="4114800" y="3190875"/>
                    <a:ext cx="2233930" cy="485029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Σύστημα πλωτής και οδικής συγκοινωνίας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8BB8BC0A-360C-421F-B295-C408349DA678}"/>
                      </a:ext>
                    </a:extLst>
                  </p:cNvPr>
                  <p:cNvSpPr/>
                  <p:nvPr/>
                </p:nvSpPr>
                <p:spPr>
                  <a:xfrm>
                    <a:off x="4124325" y="2638425"/>
                    <a:ext cx="2233930" cy="460872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Εμπορικός στόλος για ασφαλή μεταφορά προϊόντων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F9733BF-EF4F-4D26-AB49-D97ADE1D85E4}"/>
                      </a:ext>
                    </a:extLst>
                  </p:cNvPr>
                  <p:cNvSpPr/>
                  <p:nvPr/>
                </p:nvSpPr>
                <p:spPr>
                  <a:xfrm>
                    <a:off x="4124325" y="1895475"/>
                    <a:ext cx="2233930" cy="508883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Πηγές πρώτων υλών και αγορές βιομηχανικών προϊόντων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A0E3535F-CD93-4EB3-A52D-AD4E2EC1F77E}"/>
                      </a:ext>
                    </a:extLst>
                  </p:cNvPr>
                  <p:cNvSpPr/>
                  <p:nvPr/>
                </p:nvSpPr>
                <p:spPr>
                  <a:xfrm>
                    <a:off x="4114800" y="4257675"/>
                    <a:ext cx="2234316" cy="357808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Οι Μεσαιωνικές συντεχνίες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58771C10-ACAC-4922-91A6-2D5B74C7B46B}"/>
                      </a:ext>
                    </a:extLst>
                  </p:cNvPr>
                  <p:cNvSpPr/>
                  <p:nvPr/>
                </p:nvSpPr>
                <p:spPr>
                  <a:xfrm>
                    <a:off x="4124325" y="4667250"/>
                    <a:ext cx="2234316" cy="357808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Πιστωτικό σύστημα και νομοθεσία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BD92287-9F75-4B52-B041-4C2A83C20E2B}"/>
                      </a:ext>
                    </a:extLst>
                  </p:cNvPr>
                  <p:cNvSpPr/>
                  <p:nvPr/>
                </p:nvSpPr>
                <p:spPr>
                  <a:xfrm>
                    <a:off x="4095750" y="3800475"/>
                    <a:ext cx="2234316" cy="357808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l-GR" sz="1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Μεγάλες ποσότητες γαιάνθρακα</a:t>
                    </a:r>
                    <a:endParaRPr lang="en-GB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7" name="Left Brace 16">
                  <a:extLst>
                    <a:ext uri="{FF2B5EF4-FFF2-40B4-BE49-F238E27FC236}">
                      <a16:creationId xmlns:a16="http://schemas.microsoft.com/office/drawing/2014/main" id="{29F11889-2589-45E8-B5E5-A8E09C107265}"/>
                    </a:ext>
                  </a:extLst>
                </p:cNvPr>
                <p:cNvSpPr/>
                <p:nvPr/>
              </p:nvSpPr>
              <p:spPr>
                <a:xfrm rot="16200000">
                  <a:off x="2949987" y="2251881"/>
                  <a:ext cx="542925" cy="6442899"/>
                </a:xfrm>
                <a:prstGeom prst="leftBrace">
                  <a:avLst/>
                </a:prstGeom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2F50DC0-E82C-4BB7-91CE-3A85C40453EB}"/>
                    </a:ext>
                  </a:extLst>
                </p:cNvPr>
                <p:cNvSpPr/>
                <p:nvPr/>
              </p:nvSpPr>
              <p:spPr>
                <a:xfrm>
                  <a:off x="902823" y="5800299"/>
                  <a:ext cx="4680585" cy="57320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l-GR" sz="14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Εμπλοκή του ιδιωτικού τομέα για την απρόσκοπτη λειτουργία της αγοράς</a:t>
                  </a:r>
                  <a:endParaRPr lang="en-GB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E72BC74-8561-4F4F-896E-86AE790EF2DD}"/>
                  </a:ext>
                </a:extLst>
              </p:cNvPr>
              <p:cNvCxnSpPr/>
              <p:nvPr/>
            </p:nvCxnSpPr>
            <p:spPr>
              <a:xfrm>
                <a:off x="3864334" y="166977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5572BC9-5F1E-4F56-9349-C5FD1E17FB34}"/>
                  </a:ext>
                </a:extLst>
              </p:cNvPr>
              <p:cNvCxnSpPr/>
              <p:nvPr/>
            </p:nvCxnSpPr>
            <p:spPr>
              <a:xfrm>
                <a:off x="3848432" y="731520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EBB4839-FBC2-4BD6-B828-26E3E2C6D051}"/>
                  </a:ext>
                </a:extLst>
              </p:cNvPr>
              <p:cNvCxnSpPr/>
              <p:nvPr/>
            </p:nvCxnSpPr>
            <p:spPr>
              <a:xfrm>
                <a:off x="3864334" y="2130949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12E0E08-F4DB-4EEF-A82E-B31CA4CCDC1F}"/>
                  </a:ext>
                </a:extLst>
              </p:cNvPr>
              <p:cNvCxnSpPr/>
              <p:nvPr/>
            </p:nvCxnSpPr>
            <p:spPr>
              <a:xfrm>
                <a:off x="3856383" y="1637968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6839EB-5D47-4BFF-9D00-0C31AAFE5480}"/>
                  </a:ext>
                </a:extLst>
              </p:cNvPr>
              <p:cNvCxnSpPr/>
              <p:nvPr/>
            </p:nvCxnSpPr>
            <p:spPr>
              <a:xfrm>
                <a:off x="3856383" y="1176793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1254D6-CDEA-40EE-BF8C-7A7E8516455F}"/>
                </a:ext>
              </a:extLst>
            </p:cNvPr>
            <p:cNvGrpSpPr/>
            <p:nvPr/>
          </p:nvGrpSpPr>
          <p:grpSpPr>
            <a:xfrm>
              <a:off x="3856383" y="2886323"/>
              <a:ext cx="351214" cy="1956021"/>
              <a:chOff x="0" y="0"/>
              <a:chExt cx="351214" cy="195602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2D51386A-B52A-4001-B5B2-E9C5773C88B3}"/>
                  </a:ext>
                </a:extLst>
              </p:cNvPr>
              <p:cNvCxnSpPr/>
              <p:nvPr/>
            </p:nvCxnSpPr>
            <p:spPr>
              <a:xfrm>
                <a:off x="0" y="0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BDF3290-F036-4E93-8707-82924C060CB9}"/>
                  </a:ext>
                </a:extLst>
              </p:cNvPr>
              <p:cNvCxnSpPr/>
              <p:nvPr/>
            </p:nvCxnSpPr>
            <p:spPr>
              <a:xfrm>
                <a:off x="0" y="1065475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18DCA76-5E8C-435B-9E68-E9470512A409}"/>
                  </a:ext>
                </a:extLst>
              </p:cNvPr>
              <p:cNvCxnSpPr/>
              <p:nvPr/>
            </p:nvCxnSpPr>
            <p:spPr>
              <a:xfrm>
                <a:off x="7951" y="548640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17FA622-8FBC-4D12-A026-97EF6EF2486F}"/>
                  </a:ext>
                </a:extLst>
              </p:cNvPr>
              <p:cNvCxnSpPr/>
              <p:nvPr/>
            </p:nvCxnSpPr>
            <p:spPr>
              <a:xfrm>
                <a:off x="0" y="1956021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8ED6344-E066-43A4-BCF0-42BA3FC59470}"/>
                  </a:ext>
                </a:extLst>
              </p:cNvPr>
              <p:cNvCxnSpPr/>
              <p:nvPr/>
            </p:nvCxnSpPr>
            <p:spPr>
              <a:xfrm>
                <a:off x="23854" y="1558456"/>
                <a:ext cx="32736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543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EEF2064-EC3B-4E68-9B7C-17C7B7EC4CAC}"/>
              </a:ext>
            </a:extLst>
          </p:cNvPr>
          <p:cNvGrpSpPr/>
          <p:nvPr/>
        </p:nvGrpSpPr>
        <p:grpSpPr>
          <a:xfrm>
            <a:off x="1125860" y="-12238"/>
            <a:ext cx="9221516" cy="6854661"/>
            <a:chOff x="1485900" y="3338"/>
            <a:chExt cx="9221516" cy="6854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BE8E60-6743-4EF8-87DD-7E726767B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900" y="3338"/>
              <a:ext cx="9221516" cy="685466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2FD626B-E34A-4535-BB0E-7706A4D5C6C7}"/>
                </a:ext>
              </a:extLst>
            </p:cNvPr>
            <p:cNvGrpSpPr/>
            <p:nvPr/>
          </p:nvGrpSpPr>
          <p:grpSpPr>
            <a:xfrm>
              <a:off x="2566020" y="3140968"/>
              <a:ext cx="6984776" cy="1105272"/>
              <a:chOff x="2566020" y="3140968"/>
              <a:chExt cx="6984776" cy="1105272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D564D45-ECC7-4310-BD5A-FC790651AA80}"/>
                  </a:ext>
                </a:extLst>
              </p:cNvPr>
              <p:cNvSpPr/>
              <p:nvPr/>
            </p:nvSpPr>
            <p:spPr>
              <a:xfrm>
                <a:off x="2566020" y="3140968"/>
                <a:ext cx="792088" cy="432048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F4F095F-D282-4328-8082-A327790E22F5}"/>
                  </a:ext>
                </a:extLst>
              </p:cNvPr>
              <p:cNvSpPr/>
              <p:nvPr/>
            </p:nvSpPr>
            <p:spPr>
              <a:xfrm>
                <a:off x="3214092" y="3814192"/>
                <a:ext cx="792088" cy="432048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FEE952-16B4-49F6-834C-784EBC84FD93}"/>
                  </a:ext>
                </a:extLst>
              </p:cNvPr>
              <p:cNvSpPr/>
              <p:nvPr/>
            </p:nvSpPr>
            <p:spPr>
              <a:xfrm>
                <a:off x="4590628" y="3366458"/>
                <a:ext cx="792088" cy="432048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5E442A0-A8CC-46C0-9AB3-5A14877C86DE}"/>
                  </a:ext>
                </a:extLst>
              </p:cNvPr>
              <p:cNvSpPr/>
              <p:nvPr/>
            </p:nvSpPr>
            <p:spPr>
              <a:xfrm>
                <a:off x="6240674" y="3725416"/>
                <a:ext cx="792088" cy="432048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9702D10-4058-45D0-94EC-1D63042F7415}"/>
                  </a:ext>
                </a:extLst>
              </p:cNvPr>
              <p:cNvSpPr/>
              <p:nvPr/>
            </p:nvSpPr>
            <p:spPr>
              <a:xfrm>
                <a:off x="8758708" y="3382144"/>
                <a:ext cx="792088" cy="432048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51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24FEE3-76E2-4B08-8386-74C7F7E48B11}"/>
              </a:ext>
            </a:extLst>
          </p:cNvPr>
          <p:cNvGrpSpPr/>
          <p:nvPr/>
        </p:nvGrpSpPr>
        <p:grpSpPr>
          <a:xfrm>
            <a:off x="2422004" y="915353"/>
            <a:ext cx="7220585" cy="5942647"/>
            <a:chOff x="0" y="0"/>
            <a:chExt cx="7220585" cy="50272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80A0D98-2508-4DF0-A479-F5F521D28B69}"/>
                </a:ext>
              </a:extLst>
            </p:cNvPr>
            <p:cNvGrpSpPr/>
            <p:nvPr/>
          </p:nvGrpSpPr>
          <p:grpSpPr>
            <a:xfrm>
              <a:off x="342900" y="0"/>
              <a:ext cx="5900093" cy="3911870"/>
              <a:chOff x="0" y="0"/>
              <a:chExt cx="5900093" cy="3911870"/>
            </a:xfrm>
          </p:grpSpPr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7A42D50F-C37D-4EB7-94E4-BBB1BBD1923C}"/>
                  </a:ext>
                </a:extLst>
              </p:cNvPr>
              <p:cNvSpPr/>
              <p:nvPr/>
            </p:nvSpPr>
            <p:spPr>
              <a:xfrm>
                <a:off x="3029447" y="0"/>
                <a:ext cx="534838" cy="89714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3D25EB-2460-4C48-8A60-0BEEEFBCA179}"/>
                  </a:ext>
                </a:extLst>
              </p:cNvPr>
              <p:cNvSpPr/>
              <p:nvPr/>
            </p:nvSpPr>
            <p:spPr>
              <a:xfrm>
                <a:off x="2687541" y="174928"/>
                <a:ext cx="1224951" cy="30192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Υ</a:t>
                </a:r>
                <a:r>
                  <a:rPr lang="el-GR" sz="1200" dirty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ποχρέωσε</a:t>
                </a:r>
                <a:endParaRPr lang="en-GB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743483-4E43-4365-9A90-565A9BFE44EF}"/>
                  </a:ext>
                </a:extLst>
              </p:cNvPr>
              <p:cNvSpPr/>
              <p:nvPr/>
            </p:nvSpPr>
            <p:spPr>
              <a:xfrm>
                <a:off x="715617" y="938254"/>
                <a:ext cx="5184476" cy="4326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τις χώρες της Ηπειρωτικής Ευρώπης να εκβιομηχανιστούν με καθυστέρηση</a:t>
                </a:r>
                <a:endParaRPr lang="en-GB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5A065556-98B0-4FEF-B7F9-DCB9273DD8D4}"/>
                  </a:ext>
                </a:extLst>
              </p:cNvPr>
              <p:cNvSpPr/>
              <p:nvPr/>
            </p:nvSpPr>
            <p:spPr>
              <a:xfrm>
                <a:off x="3029447" y="1399429"/>
                <a:ext cx="534838" cy="89714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7C98746-4438-442E-BAEB-D742CA0E2A2C}"/>
                  </a:ext>
                </a:extLst>
              </p:cNvPr>
              <p:cNvSpPr/>
              <p:nvPr/>
            </p:nvSpPr>
            <p:spPr>
              <a:xfrm>
                <a:off x="2695492" y="1566407"/>
                <a:ext cx="1224951" cy="30192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20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λόγω</a:t>
                </a:r>
                <a:endParaRPr lang="en-GB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066CF04-829A-4E28-A7AF-2B3FF67E9BF5}"/>
                  </a:ext>
                </a:extLst>
              </p:cNvPr>
              <p:cNvSpPr/>
              <p:nvPr/>
            </p:nvSpPr>
            <p:spPr>
              <a:xfrm>
                <a:off x="715617" y="2353586"/>
                <a:ext cx="5184140" cy="73646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l-GR" sz="1600" b="1" dirty="0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της απουσίας των απαραίτητων συνθηκών και παραγόντων</a:t>
                </a:r>
                <a:r>
                  <a:rPr lang="el-GR" sz="1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b="1" dirty="0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που ίσχυαν στην Αγγλία</a:t>
                </a:r>
                <a:endParaRPr lang="en-GB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038D65F-865C-4FBF-83AA-C87553E12E9B}"/>
                  </a:ext>
                </a:extLst>
              </p:cNvPr>
              <p:cNvGrpSpPr/>
              <p:nvPr/>
            </p:nvGrpSpPr>
            <p:grpSpPr>
              <a:xfrm>
                <a:off x="0" y="1017767"/>
                <a:ext cx="683812" cy="2894103"/>
                <a:chOff x="0" y="0"/>
                <a:chExt cx="683812" cy="2894103"/>
              </a:xfrm>
            </p:grpSpPr>
            <p:sp>
              <p:nvSpPr>
                <p:cNvPr id="18" name="Arrow: Bent-Up 17">
                  <a:extLst>
                    <a:ext uri="{FF2B5EF4-FFF2-40B4-BE49-F238E27FC236}">
                      <a16:creationId xmlns:a16="http://schemas.microsoft.com/office/drawing/2014/main" id="{63555BF4-AA55-46BF-BBB2-3B46359AD6D3}"/>
                    </a:ext>
                  </a:extLst>
                </p:cNvPr>
                <p:cNvSpPr/>
                <p:nvPr/>
              </p:nvSpPr>
              <p:spPr>
                <a:xfrm rot="5400000">
                  <a:off x="-1005668" y="1204623"/>
                  <a:ext cx="2695148" cy="683812"/>
                </a:xfrm>
                <a:prstGeom prst="bent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CE2F831-4D2F-41E7-B21C-DEE7EF44B4C3}"/>
                    </a:ext>
                  </a:extLst>
                </p:cNvPr>
                <p:cNvSpPr/>
                <p:nvPr/>
              </p:nvSpPr>
              <p:spPr>
                <a:xfrm>
                  <a:off x="172" y="0"/>
                  <a:ext cx="580445" cy="19878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4493D46-BCB2-4A7B-A261-259F9D06430E}"/>
                  </a:ext>
                </a:extLst>
              </p:cNvPr>
              <p:cNvSpPr/>
              <p:nvPr/>
            </p:nvSpPr>
            <p:spPr>
              <a:xfrm>
                <a:off x="707666" y="3147066"/>
                <a:ext cx="5184140" cy="71467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l-GR" sz="1600" b="1" dirty="0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Υπό την ευθύνη των κυβερνήσεων και με παρεμβάσεις (</a:t>
                </a:r>
                <a:r>
                  <a:rPr lang="el-GR" sz="1600" b="1" dirty="0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</a:t>
                </a:r>
                <a:r>
                  <a:rPr lang="el-GR" sz="1600" b="1" dirty="0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εμπόδιζαν την ελεύθερη λειτουργία της αγοράς)</a:t>
                </a:r>
                <a:endParaRPr lang="en-GB" sz="1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DE8FDFA-8AAC-4C8D-98BF-050715B91459}"/>
                </a:ext>
              </a:extLst>
            </p:cNvPr>
            <p:cNvCxnSpPr/>
            <p:nvPr/>
          </p:nvCxnSpPr>
          <p:spPr>
            <a:xfrm flipH="1">
              <a:off x="3638550" y="3857625"/>
              <a:ext cx="0" cy="359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86E821-098E-43AD-BEC8-E013596514F7}"/>
                </a:ext>
              </a:extLst>
            </p:cNvPr>
            <p:cNvSpPr/>
            <p:nvPr/>
          </p:nvSpPr>
          <p:spPr>
            <a:xfrm>
              <a:off x="3028950" y="4238625"/>
              <a:ext cx="1224280" cy="3016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20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οδήγησαν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D92258A-3F48-42F5-BEC8-1B471790BCAA}"/>
                </a:ext>
              </a:extLst>
            </p:cNvPr>
            <p:cNvCxnSpPr/>
            <p:nvPr/>
          </p:nvCxnSpPr>
          <p:spPr>
            <a:xfrm flipH="1">
              <a:off x="1666875" y="4533900"/>
              <a:ext cx="1950720" cy="14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89512A2-CAD1-4C9F-B20B-B8EC80F3B0B0}"/>
                </a:ext>
              </a:extLst>
            </p:cNvPr>
            <p:cNvCxnSpPr/>
            <p:nvPr/>
          </p:nvCxnSpPr>
          <p:spPr>
            <a:xfrm rot="10800000" flipH="1" flipV="1">
              <a:off x="3629025" y="4524375"/>
              <a:ext cx="1828800" cy="1714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CC52D2-9096-4664-9A26-5DA19E3456AA}"/>
                </a:ext>
              </a:extLst>
            </p:cNvPr>
            <p:cNvSpPr/>
            <p:nvPr/>
          </p:nvSpPr>
          <p:spPr>
            <a:xfrm>
              <a:off x="0" y="4705350"/>
              <a:ext cx="3168352" cy="2933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Κατασπατάληση εθνικών πόρων</a:t>
              </a:r>
              <a:endPara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0C1D608-F87D-4FA4-AF64-1393662B796B}"/>
                </a:ext>
              </a:extLst>
            </p:cNvPr>
            <p:cNvSpPr/>
            <p:nvPr/>
          </p:nvSpPr>
          <p:spPr>
            <a:xfrm>
              <a:off x="4104456" y="4733925"/>
              <a:ext cx="3116129" cy="2933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Μετανάστευση κεφαλαίων</a:t>
              </a:r>
              <a:endPara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DE7D91B-41F9-4AE0-845B-F0AD9F847836}"/>
              </a:ext>
            </a:extLst>
          </p:cNvPr>
          <p:cNvSpPr txBox="1"/>
          <p:nvPr/>
        </p:nvSpPr>
        <p:spPr>
          <a:xfrm>
            <a:off x="1125860" y="260648"/>
            <a:ext cx="993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000" b="1" dirty="0"/>
              <a:t>Η ανάπτυξη στην Αγγλία συνιστούσε κίνδυνο για τις βιοτεχνίες των χωρών της Ηπειρωτικής Ευρώπης, οι οποίες κινδύνευαν να καταστραφούν, πράγμα που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998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1EC0C-EF08-4D94-969E-CCBA73EDD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2" y="51329"/>
            <a:ext cx="8481820" cy="67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C303C-FEC8-423C-9FBE-62CEDAE6A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44" y="4147368"/>
            <a:ext cx="3586375" cy="2710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B0D86-059E-4ECA-8DF4-41D2053CE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" y="3857625"/>
            <a:ext cx="3810000" cy="300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FF4E4-87A6-4F79-A6D6-76C48CEA8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7" y="-25355"/>
            <a:ext cx="5372100" cy="4257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60315C-371B-4128-9652-CA946CD67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44" y="-25355"/>
            <a:ext cx="6820681" cy="44624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D4F70-3C49-4EED-B17D-1C2213645F5A}"/>
              </a:ext>
            </a:extLst>
          </p:cNvPr>
          <p:cNvSpPr txBox="1"/>
          <p:nvPr/>
        </p:nvSpPr>
        <p:spPr>
          <a:xfrm>
            <a:off x="6814492" y="0"/>
            <a:ext cx="46805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προβιομηχανική κοινωνία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669BBA-D7B5-4270-82BC-0DC383971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3434852"/>
            <a:ext cx="5326224" cy="39545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90476162-7373-45E0-960D-F7D77DE068A8}"/>
              </a:ext>
            </a:extLst>
          </p:cNvPr>
          <p:cNvSpPr/>
          <p:nvPr/>
        </p:nvSpPr>
        <p:spPr>
          <a:xfrm>
            <a:off x="11461238" y="5705309"/>
            <a:ext cx="648072" cy="1102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1522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A7B285-6291-461E-8F25-12BDE71AE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8229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7DC808-6ED9-46E1-8CB5-F974601669BF}"/>
              </a:ext>
            </a:extLst>
          </p:cNvPr>
          <p:cNvSpPr txBox="1"/>
          <p:nvPr/>
        </p:nvSpPr>
        <p:spPr>
          <a:xfrm>
            <a:off x="8203332" y="1340768"/>
            <a:ext cx="3384376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800" b="1" dirty="0"/>
              <a:t>Η εξέλιξη του κατά κεφαλήν εισοδήματος </a:t>
            </a:r>
          </a:p>
          <a:p>
            <a:pPr>
              <a:lnSpc>
                <a:spcPct val="90000"/>
              </a:lnSpc>
            </a:pPr>
            <a:r>
              <a:rPr lang="el-GR" sz="2800" b="1" dirty="0"/>
              <a:t>1400 - 2000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860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F3608CC-2086-4BD3-9F99-03370976D7AA}"/>
              </a:ext>
            </a:extLst>
          </p:cNvPr>
          <p:cNvGrpSpPr/>
          <p:nvPr/>
        </p:nvGrpSpPr>
        <p:grpSpPr>
          <a:xfrm>
            <a:off x="1917948" y="260648"/>
            <a:ext cx="8577527" cy="6480720"/>
            <a:chOff x="-170229" y="0"/>
            <a:chExt cx="6759168" cy="360045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D769751-893A-40BA-93F7-55F4237D50B4}"/>
                </a:ext>
              </a:extLst>
            </p:cNvPr>
            <p:cNvCxnSpPr/>
            <p:nvPr/>
          </p:nvCxnSpPr>
          <p:spPr>
            <a:xfrm>
              <a:off x="3200400" y="333375"/>
              <a:ext cx="0" cy="1295400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11BA77-0385-429A-BA02-0139856A33CD}"/>
                </a:ext>
              </a:extLst>
            </p:cNvPr>
            <p:cNvGrpSpPr/>
            <p:nvPr/>
          </p:nvGrpSpPr>
          <p:grpSpPr>
            <a:xfrm>
              <a:off x="-170229" y="0"/>
              <a:ext cx="6759168" cy="3600450"/>
              <a:chOff x="-170229" y="0"/>
              <a:chExt cx="6759168" cy="360045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F58EF0B-F5CC-42F1-89C7-FAC376D65706}"/>
                  </a:ext>
                </a:extLst>
              </p:cNvPr>
              <p:cNvSpPr/>
              <p:nvPr/>
            </p:nvSpPr>
            <p:spPr>
              <a:xfrm>
                <a:off x="1588803" y="0"/>
                <a:ext cx="3234348" cy="295275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b="1" dirty="0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Κοινωνικοοικονομικές Συνέπειες</a:t>
                </a:r>
                <a:endParaRPr lang="en-GB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CC6A97A-2310-49B4-8F01-3B7064C7B9DC}"/>
                  </a:ext>
                </a:extLst>
              </p:cNvPr>
              <p:cNvCxnSpPr/>
              <p:nvPr/>
            </p:nvCxnSpPr>
            <p:spPr>
              <a:xfrm flipH="1">
                <a:off x="1104900" y="323850"/>
                <a:ext cx="2095500" cy="10287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1BD2373-5DD3-45C8-9ECD-822DB3520E0D}"/>
                  </a:ext>
                </a:extLst>
              </p:cNvPr>
              <p:cNvCxnSpPr/>
              <p:nvPr/>
            </p:nvCxnSpPr>
            <p:spPr>
              <a:xfrm>
                <a:off x="3181350" y="304800"/>
                <a:ext cx="2219325" cy="10858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BD9C23A-5B0C-4EC5-8172-D82D9242E613}"/>
                  </a:ext>
                </a:extLst>
              </p:cNvPr>
              <p:cNvSpPr/>
              <p:nvPr/>
            </p:nvSpPr>
            <p:spPr>
              <a:xfrm>
                <a:off x="1759032" y="647700"/>
                <a:ext cx="927018" cy="28575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Αυξάνεται</a:t>
                </a:r>
                <a:r>
                  <a:rPr lang="el-GR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GB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AE24CE-416D-4D5D-AA08-6522D7D6347B}"/>
                  </a:ext>
                </a:extLst>
              </p:cNvPr>
              <p:cNvSpPr/>
              <p:nvPr/>
            </p:nvSpPr>
            <p:spPr>
              <a:xfrm>
                <a:off x="3404577" y="640080"/>
                <a:ext cx="1695450" cy="28575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Διαφοροποιούνται</a:t>
                </a:r>
                <a:r>
                  <a:rPr lang="el-GR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GB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DEE58A8-B94B-49B6-86A6-1B0AE44C1A5C}"/>
                  </a:ext>
                </a:extLst>
              </p:cNvPr>
              <p:cNvSpPr/>
              <p:nvPr/>
            </p:nvSpPr>
            <p:spPr>
              <a:xfrm>
                <a:off x="-170229" y="1400175"/>
                <a:ext cx="2276475" cy="168592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1. Η παραγωγικότητα κατακόρυφα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2. Το κατά κεφαλήν εισόδημα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3. Οι επενδυτικές ανάγκες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4. Το πλεόνασμα για την κάλυψη των επενδυτικών αναγκών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5. Ο πληθυσμός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77CB85-486F-4F49-BE38-6E642FC8F4E9}"/>
                  </a:ext>
                </a:extLst>
              </p:cNvPr>
              <p:cNvSpPr/>
              <p:nvPr/>
            </p:nvSpPr>
            <p:spPr>
              <a:xfrm>
                <a:off x="4312464" y="1432560"/>
                <a:ext cx="2276475" cy="164782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Οι συσχετισμοί δυνάμεων ανάμεσα: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1. στις εκβιομηχανισμένες και μη ευρωπαϊκές χώρες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2. στην Ευρώπη ως σύνολο και τον υπόλοιπο κόσμο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3. στις διάφορες κοινωνικές τάξεις.</a:t>
                </a:r>
                <a:endParaRPr lang="en-GB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GB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2E2710D-CF9A-49B4-AFA4-ED44A2513DCD}"/>
                  </a:ext>
                </a:extLst>
              </p:cNvPr>
              <p:cNvSpPr/>
              <p:nvPr/>
            </p:nvSpPr>
            <p:spPr>
              <a:xfrm>
                <a:off x="2182040" y="1228725"/>
                <a:ext cx="2016938" cy="2371725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Παιδική εργασία</a:t>
                </a:r>
                <a:endParaRPr lang="en-GB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Το γυναικείο κίνημα</a:t>
                </a:r>
                <a:endParaRPr lang="en-GB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l-GR" sz="1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Το συνδικαλιστικό κίνημα</a:t>
                </a:r>
                <a:endParaRPr lang="en-GB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72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4A4C-2AFF-4CC1-84D6-F577DBDF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Διαβαστε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840F2-FB50-4417-86E5-BB947526A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1828800"/>
            <a:ext cx="9753600" cy="469654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l-GR" dirty="0"/>
              <a:t>«</a:t>
            </a:r>
            <a:r>
              <a:rPr lang="el-GR" sz="2800" i="1" dirty="0"/>
              <a:t>Ενώ στη Γαλλία η επαναστατική θύελλα σάρωνε τη χώρα, μια μεταβολή λιγότερο θορυβώδης αλλά το ίδιο ισχυρή συντελούνταν στην Αγγλία. Ο ατμός και οι νέες μηχανές δημιουργούσαν τις προϋποθέσεις για το πέρασμα από τη βιοτεχνία στη βιομηχανία και μ΄ αυτόν τον τρόπο μετέβαλαν τις δομές της αστικής κοινωνίας. Ο βραδύς ρυθμός παραγωγής της εποχής της βιοτεχνίας μεταβαλλόταν σε μια αληθινή περίοδο δυναμικής ανάπτυξης της παραγωγής</a:t>
            </a:r>
            <a:r>
              <a:rPr lang="el-GR" dirty="0"/>
              <a:t>.»</a:t>
            </a:r>
            <a:endParaRPr lang="en-GB" dirty="0"/>
          </a:p>
          <a:p>
            <a:pPr marL="0" indent="0" algn="r">
              <a:spcBef>
                <a:spcPts val="0"/>
              </a:spcBef>
              <a:buNone/>
            </a:pPr>
            <a:endParaRPr lang="en-GB" dirty="0"/>
          </a:p>
          <a:p>
            <a:pPr marL="0" indent="0" algn="r">
              <a:spcBef>
                <a:spcPts val="0"/>
              </a:spcBef>
              <a:buNone/>
            </a:pPr>
            <a:r>
              <a:rPr lang="el-GR" dirty="0"/>
              <a:t>Φρ. Ένγκελς, </a:t>
            </a:r>
            <a:r>
              <a:rPr lang="el-GR" i="1" dirty="0"/>
              <a:t>Γράμμα στον Ε. Ντύρινγκ</a:t>
            </a:r>
            <a:r>
              <a:rPr lang="el-GR" dirty="0"/>
              <a:t>, 1</a:t>
            </a:r>
            <a:r>
              <a:rPr lang="en-GB" dirty="0"/>
              <a:t>8</a:t>
            </a:r>
            <a:r>
              <a:rPr lang="el-GR" dirty="0"/>
              <a:t>48</a:t>
            </a:r>
            <a:endParaRPr lang="en-GB" dirty="0"/>
          </a:p>
          <a:p>
            <a:pPr marL="45720" indent="0" algn="r">
              <a:spcBef>
                <a:spcPts val="0"/>
              </a:spcBef>
              <a:buNone/>
            </a:pPr>
            <a:r>
              <a:rPr lang="el-GR" dirty="0"/>
              <a:t>στο Β. Σκουλάτου – Ν. Δημακοπούλου – Σ. Κόνδη, </a:t>
            </a:r>
            <a:r>
              <a:rPr lang="el-GR" i="1" dirty="0"/>
              <a:t>Ιστορία Νεότερη και Σύγχρονη (1789-1909) για την Γ΄ τάξη του Ενιαίου Λυκείου</a:t>
            </a:r>
            <a:r>
              <a:rPr lang="el-GR" dirty="0"/>
              <a:t>, τχ. Α΄, </a:t>
            </a:r>
          </a:p>
          <a:p>
            <a:pPr marL="45720" indent="0" algn="r">
              <a:spcBef>
                <a:spcPts val="0"/>
              </a:spcBef>
              <a:buNone/>
            </a:pPr>
            <a:r>
              <a:rPr lang="el-GR" dirty="0"/>
              <a:t>Αθήνα 2005, σσ.155-159</a:t>
            </a:r>
            <a:endParaRPr lang="en-GB" dirty="0"/>
          </a:p>
          <a:p>
            <a:pPr marL="4572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84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9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E426-BEAD-4FB5-A9E7-E631AB2F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Προβολη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EB3CE-A694-4EC1-81F9-6C1919DBB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https://www.youtube.com/watch?v=HPSK4zZtzLI&amp;t=111s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3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386D65-89AA-4A98-8F24-6643010A2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00" y="-301076"/>
            <a:ext cx="7102525" cy="5026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445DC1-A0CC-44C9-A211-E972CB26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6" r="22032"/>
          <a:stretch/>
        </p:blipFill>
        <p:spPr>
          <a:xfrm>
            <a:off x="-20859" y="0"/>
            <a:ext cx="5115506" cy="6878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7F5E96-15A6-436F-BA0A-6DA6DA965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/>
          <a:stretch/>
        </p:blipFill>
        <p:spPr>
          <a:xfrm>
            <a:off x="5094647" y="3328804"/>
            <a:ext cx="7084747" cy="35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CDDDAF-AE6C-435D-AA7B-D8421FCEC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5832648" cy="4004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B445A-D91F-407C-B583-0CD8CA0A2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3848100"/>
            <a:ext cx="3810000" cy="300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B8383F-EAE4-4942-9F34-3937B2615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0" y="0"/>
            <a:ext cx="6382445" cy="4467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926AD7-1BBF-4A7E-923A-81BFBEC56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81" y="3848099"/>
            <a:ext cx="4053537" cy="30182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B1FD2-7146-490A-ACC9-E7B5A0E756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13613" r="15920" b="16578"/>
          <a:stretch/>
        </p:blipFill>
        <p:spPr>
          <a:xfrm>
            <a:off x="7863168" y="3573705"/>
            <a:ext cx="4325658" cy="32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0B9A5D2-DFD8-4921-8B07-017620A3C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55" y="-5986"/>
            <a:ext cx="4450969" cy="3716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80977-E2B9-486C-AFDE-5A0F796FB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17" y="3837384"/>
            <a:ext cx="40767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45080-17EF-4748-B9FD-19D6CA648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5" y="-66260"/>
            <a:ext cx="6191250" cy="468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F55F45-122C-4962-AEC2-FC3C5BE72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6"/>
            <a:ext cx="3776472" cy="3675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5930E-346F-4019-9434-CADA30590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574"/>
            <a:ext cx="4585766" cy="31474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7FAC21-9E4F-4762-9860-15BFC050E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3620281"/>
            <a:ext cx="4385017" cy="32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286D0-00E1-49C0-8B7A-676C5536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33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72E323-3F62-430C-95FB-3F3E3D03A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0263"/>
          <a:stretch/>
        </p:blipFill>
        <p:spPr>
          <a:xfrm>
            <a:off x="7083381" y="0"/>
            <a:ext cx="510544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F20AD-EB54-4ED4-A464-31137BF18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29" y="0"/>
            <a:ext cx="2566021" cy="25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4AD5B-2B01-4440-BD6F-66A68ED4E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269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A5AA6-788A-4D53-ADA4-439E901C5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9" y="-48662"/>
            <a:ext cx="4286250" cy="2714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5B001-978F-4560-A2F8-020A12FA9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r="11599"/>
          <a:stretch/>
        </p:blipFill>
        <p:spPr>
          <a:xfrm>
            <a:off x="6019100" y="2280009"/>
            <a:ext cx="6202418" cy="4577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F2FB86-614D-4D48-AB58-F69F5BEBB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-16343"/>
            <a:ext cx="4108758" cy="3085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CEA481-9ABD-4E11-BA9B-BF28E7466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" y="2708744"/>
            <a:ext cx="6008906" cy="41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C3C0A4-B6BD-45A1-9133-91129723A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3742804"/>
            <a:ext cx="5590357" cy="314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60E0F-7840-4D4F-BDBD-3FDA2B18B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2852"/>
            <a:ext cx="5768904" cy="2564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52E59-4B6F-4614-B8B8-26AE2E164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" y="0"/>
            <a:ext cx="5372100" cy="3190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B1F00-5779-4EC9-983D-972CC56C3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3" y="-18363"/>
            <a:ext cx="5806381" cy="327120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DBC7349A-B2FD-4AC3-9E50-B4785933E232}"/>
              </a:ext>
            </a:extLst>
          </p:cNvPr>
          <p:cNvSpPr/>
          <p:nvPr/>
        </p:nvSpPr>
        <p:spPr>
          <a:xfrm>
            <a:off x="2349996" y="3212976"/>
            <a:ext cx="648072" cy="1102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7E7D8B0-25F5-4618-878B-BDB4A23428B3}"/>
              </a:ext>
            </a:extLst>
          </p:cNvPr>
          <p:cNvSpPr/>
          <p:nvPr/>
        </p:nvSpPr>
        <p:spPr>
          <a:xfrm flipV="1">
            <a:off x="9046740" y="3206948"/>
            <a:ext cx="648072" cy="582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6C516F4-B957-4EEC-A632-E7524752F3D5}"/>
              </a:ext>
            </a:extLst>
          </p:cNvPr>
          <p:cNvSpPr/>
          <p:nvPr/>
        </p:nvSpPr>
        <p:spPr>
          <a:xfrm rot="5400000" flipV="1">
            <a:off x="5857978" y="4900984"/>
            <a:ext cx="648072" cy="8262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2878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FF3B0-EBD9-4D55-A484-A0ABD6001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47C20-2E6F-4B54-9E78-174111DE6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C5411A-65A9-4E73-BFE2-F2A0C8898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78" y="-9382"/>
            <a:ext cx="9156510" cy="6867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0085B-57F4-4F91-8D1C-826E4AF9A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476" y="2438991"/>
            <a:ext cx="6670476" cy="4437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1853C-C2B7-4A4A-AE44-C396C5A01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6"/>
            <a:ext cx="4812678" cy="34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F910CF-7E83-41F5-A10B-25015FF54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24351"/>
            <a:ext cx="9972643" cy="68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22CF1-00FC-4209-ABFE-78BDF02334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1" y="44623"/>
            <a:ext cx="11423003" cy="60486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6460E04-9B52-4C92-BB81-A2CDF35E7157}"/>
              </a:ext>
            </a:extLst>
          </p:cNvPr>
          <p:cNvGrpSpPr/>
          <p:nvPr/>
        </p:nvGrpSpPr>
        <p:grpSpPr>
          <a:xfrm>
            <a:off x="693812" y="4221088"/>
            <a:ext cx="2304257" cy="959611"/>
            <a:chOff x="0" y="-19271"/>
            <a:chExt cx="1461416" cy="7866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391649-7AC8-4D15-9C03-49D14A2E3809}"/>
                </a:ext>
              </a:extLst>
            </p:cNvPr>
            <p:cNvSpPr/>
            <p:nvPr/>
          </p:nvSpPr>
          <p:spPr>
            <a:xfrm>
              <a:off x="0" y="-19271"/>
              <a:ext cx="1190445" cy="234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l-GR" sz="10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Ανεπτυγμένες οικονομίες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EF388A-223A-4DE1-9870-B7ABFBC403DB}"/>
                </a:ext>
              </a:extLst>
            </p:cNvPr>
            <p:cNvSpPr/>
            <p:nvPr/>
          </p:nvSpPr>
          <p:spPr>
            <a:xfrm>
              <a:off x="0" y="147706"/>
              <a:ext cx="1461416" cy="250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l-GR" sz="10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Αναπτυσσόμενες οικονομίες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1FFA14-236D-49DE-96C9-83231BF99C9F}"/>
                </a:ext>
              </a:extLst>
            </p:cNvPr>
            <p:cNvSpPr/>
            <p:nvPr/>
          </p:nvSpPr>
          <p:spPr>
            <a:xfrm>
              <a:off x="0" y="349858"/>
              <a:ext cx="1461416" cy="2153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l-GR" sz="1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Λιγότερο ανεπτυγμένες οικονομίες</a:t>
              </a:r>
              <a:endParaRPr lang="en-GB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73C8CD-5087-4B36-B750-5E33BA2BBA0E}"/>
                </a:ext>
              </a:extLst>
            </p:cNvPr>
            <p:cNvSpPr/>
            <p:nvPr/>
          </p:nvSpPr>
          <p:spPr>
            <a:xfrm>
              <a:off x="0" y="552010"/>
              <a:ext cx="1190445" cy="2153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l-GR" sz="10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Υπανάπτυκτες οικονομίες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21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CA322-3431-4E4E-AA00-97772C86A5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1" y="44623"/>
            <a:ext cx="11423003" cy="60486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6F7542-C605-4C7F-B35D-5DB07AB92D96}"/>
              </a:ext>
            </a:extLst>
          </p:cNvPr>
          <p:cNvGrpSpPr/>
          <p:nvPr/>
        </p:nvGrpSpPr>
        <p:grpSpPr>
          <a:xfrm>
            <a:off x="693812" y="4221088"/>
            <a:ext cx="2304257" cy="959611"/>
            <a:chOff x="0" y="-19271"/>
            <a:chExt cx="1461416" cy="7866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84FFA0-C239-4176-8C68-52A5ECAC36F2}"/>
                </a:ext>
              </a:extLst>
            </p:cNvPr>
            <p:cNvSpPr/>
            <p:nvPr/>
          </p:nvSpPr>
          <p:spPr>
            <a:xfrm>
              <a:off x="0" y="-19271"/>
              <a:ext cx="1190445" cy="234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l-GR" sz="10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Ανεπτυγμένες οικονομίες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3DB864-558F-452D-AADF-B5981F24979C}"/>
                </a:ext>
              </a:extLst>
            </p:cNvPr>
            <p:cNvSpPr/>
            <p:nvPr/>
          </p:nvSpPr>
          <p:spPr>
            <a:xfrm>
              <a:off x="0" y="147706"/>
              <a:ext cx="1461416" cy="250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l-GR" sz="10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Αναπτυσσόμενες οικονομίες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87303A-1F41-45F1-B603-B1930BBB7779}"/>
                </a:ext>
              </a:extLst>
            </p:cNvPr>
            <p:cNvSpPr/>
            <p:nvPr/>
          </p:nvSpPr>
          <p:spPr>
            <a:xfrm>
              <a:off x="0" y="349858"/>
              <a:ext cx="1461416" cy="2153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l-GR" sz="1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Λιγότερο ανεπτυγμένες οικονομίες</a:t>
              </a:r>
              <a:endParaRPr lang="en-GB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E4D5E0-2A0E-4303-9908-3F3FE74919B0}"/>
                </a:ext>
              </a:extLst>
            </p:cNvPr>
            <p:cNvSpPr/>
            <p:nvPr/>
          </p:nvSpPr>
          <p:spPr>
            <a:xfrm>
              <a:off x="0" y="552010"/>
              <a:ext cx="1190445" cy="2153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l-GR" sz="105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Υπανάπτυκτες οικονομίες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35BC89C-8876-4D39-918B-47A493707A92}"/>
              </a:ext>
            </a:extLst>
          </p:cNvPr>
          <p:cNvGrpSpPr/>
          <p:nvPr/>
        </p:nvGrpSpPr>
        <p:grpSpPr>
          <a:xfrm>
            <a:off x="693812" y="1412776"/>
            <a:ext cx="10657184" cy="5201957"/>
            <a:chOff x="0" y="0"/>
            <a:chExt cx="10295234" cy="26505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99A2A3-85FD-436F-A1C0-3794CB3414BD}"/>
                </a:ext>
              </a:extLst>
            </p:cNvPr>
            <p:cNvSpPr/>
            <p:nvPr/>
          </p:nvSpPr>
          <p:spPr>
            <a:xfrm>
              <a:off x="2921330" y="0"/>
              <a:ext cx="4192270" cy="6724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Ο βιομηχανικά ανεπτυγμένος κόσμος = 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Το κέντρο ενός παγκόσμιου οικονομικού συστήματος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E79CB8-4534-4FD8-BBFA-1331BA080EE2}"/>
                </a:ext>
              </a:extLst>
            </p:cNvPr>
            <p:cNvSpPr/>
            <p:nvPr/>
          </p:nvSpPr>
          <p:spPr>
            <a:xfrm>
              <a:off x="3823854" y="938151"/>
              <a:ext cx="1207135" cy="2921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100" b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Βάσεις του είναι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1138FF-1FB6-418D-B483-871EEEAE2C8B}"/>
                </a:ext>
              </a:extLst>
            </p:cNvPr>
            <p:cNvCxnSpPr/>
            <p:nvPr/>
          </p:nvCxnSpPr>
          <p:spPr>
            <a:xfrm flipH="1">
              <a:off x="795647" y="1187532"/>
              <a:ext cx="3036498" cy="723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AAC5F2-6B0C-4D9D-95BE-9004DB30838A}"/>
                </a:ext>
              </a:extLst>
            </p:cNvPr>
            <p:cNvCxnSpPr/>
            <p:nvPr/>
          </p:nvCxnSpPr>
          <p:spPr>
            <a:xfrm>
              <a:off x="4928260" y="1199408"/>
              <a:ext cx="3027871" cy="8626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DA4281-609F-43E0-B4D1-23AEE054951B}"/>
                </a:ext>
              </a:extLst>
            </p:cNvPr>
            <p:cNvCxnSpPr/>
            <p:nvPr/>
          </p:nvCxnSpPr>
          <p:spPr>
            <a:xfrm flipH="1">
              <a:off x="2505693" y="1211283"/>
              <a:ext cx="1518249" cy="7332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59D1AA1-87E2-4275-90AD-842B5AC48DA5}"/>
                </a:ext>
              </a:extLst>
            </p:cNvPr>
            <p:cNvCxnSpPr/>
            <p:nvPr/>
          </p:nvCxnSpPr>
          <p:spPr>
            <a:xfrm flipH="1">
              <a:off x="4013860" y="1211283"/>
              <a:ext cx="86264" cy="8541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CB00EF-14F6-4E27-A0FA-3E648AF9C8CC}"/>
                </a:ext>
              </a:extLst>
            </p:cNvPr>
            <p:cNvCxnSpPr/>
            <p:nvPr/>
          </p:nvCxnSpPr>
          <p:spPr>
            <a:xfrm>
              <a:off x="4488872" y="1199408"/>
              <a:ext cx="784441" cy="8606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62FCB7-3E19-4D36-B881-E79158ADCA40}"/>
                </a:ext>
              </a:extLst>
            </p:cNvPr>
            <p:cNvCxnSpPr/>
            <p:nvPr/>
          </p:nvCxnSpPr>
          <p:spPr>
            <a:xfrm>
              <a:off x="4714504" y="1235034"/>
              <a:ext cx="1819910" cy="836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32E3F7-B117-4FF2-B535-F75412F82AF8}"/>
                </a:ext>
              </a:extLst>
            </p:cNvPr>
            <p:cNvSpPr/>
            <p:nvPr/>
          </p:nvSpPr>
          <p:spPr>
            <a:xfrm>
              <a:off x="1686296" y="1935678"/>
              <a:ext cx="1604513" cy="6214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Ελεύθερη μετανάστευση ανθρώπινου δυνασμικού και κεφαλαίων</a:t>
              </a:r>
              <a:endPara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8F9A93-6CFB-41B3-9134-EDA71456B37C}"/>
                </a:ext>
              </a:extLst>
            </p:cNvPr>
            <p:cNvSpPr/>
            <p:nvPr/>
          </p:nvSpPr>
          <p:spPr>
            <a:xfrm>
              <a:off x="0" y="1923803"/>
              <a:ext cx="1604513" cy="42269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r>
                <a:rPr lang="el-GR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Συνεχής αύξηση του πληθυσμού της Ευρώπης</a:t>
              </a:r>
              <a:endParaRPr lang="en-GB" sz="1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F3DE20-24C9-4D9E-9A22-C2222EF30C0E}"/>
                </a:ext>
              </a:extLst>
            </p:cNvPr>
            <p:cNvSpPr/>
            <p:nvPr/>
          </p:nvSpPr>
          <p:spPr>
            <a:xfrm>
              <a:off x="3348841" y="2066306"/>
              <a:ext cx="1379855" cy="5842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endParaRPr lang="el-GR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Εκλεκτική ανάπτυξη της βιομηχανίας σε περιοχές του κόσμου</a:t>
              </a:r>
              <a:endPara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A7E93B-85CC-44A6-A561-27E475A9F260}"/>
                </a:ext>
              </a:extLst>
            </p:cNvPr>
            <p:cNvSpPr/>
            <p:nvPr/>
          </p:nvSpPr>
          <p:spPr>
            <a:xfrm>
              <a:off x="4773880" y="2066306"/>
              <a:ext cx="1104181" cy="5026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endParaRPr lang="el-GR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Ανάπτυξη συγκοινωνιών και επικοινωνιών</a:t>
              </a:r>
              <a:endPara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D8F767-E716-4D53-8AE2-1A0083A0FD3F}"/>
                </a:ext>
              </a:extLst>
            </p:cNvPr>
            <p:cNvSpPr/>
            <p:nvPr/>
          </p:nvSpPr>
          <p:spPr>
            <a:xfrm>
              <a:off x="5925787" y="2066306"/>
              <a:ext cx="1379855" cy="46459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endParaRPr lang="el-GR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Ανάπτυξη του ασφαλιστικού και του τραπεζικού συστήματος</a:t>
              </a:r>
              <a:endPara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65B8EE3-BACE-4E18-9194-B7D71420986C}"/>
                </a:ext>
              </a:extLst>
            </p:cNvPr>
            <p:cNvSpPr/>
            <p:nvPr/>
          </p:nvSpPr>
          <p:spPr>
            <a:xfrm>
              <a:off x="7362701" y="2066306"/>
              <a:ext cx="1379855" cy="46545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l-GR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Αύξηση του διεθνούς εμπορίου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564B53F-6A84-4ABC-B394-6CFAB6903B25}"/>
                </a:ext>
              </a:extLst>
            </p:cNvPr>
            <p:cNvCxnSpPr/>
            <p:nvPr/>
          </p:nvCxnSpPr>
          <p:spPr>
            <a:xfrm>
              <a:off x="4417621" y="688769"/>
              <a:ext cx="0" cy="28467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9E5C21-1E8A-4E7A-9A00-7D5BC8744784}"/>
                </a:ext>
              </a:extLst>
            </p:cNvPr>
            <p:cNvCxnSpPr/>
            <p:nvPr/>
          </p:nvCxnSpPr>
          <p:spPr>
            <a:xfrm>
              <a:off x="6020789" y="665018"/>
              <a:ext cx="1854679" cy="23291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: Diagonal Corners Rounded 24">
              <a:extLst>
                <a:ext uri="{FF2B5EF4-FFF2-40B4-BE49-F238E27FC236}">
                  <a16:creationId xmlns:a16="http://schemas.microsoft.com/office/drawing/2014/main" id="{008BDCF2-C1F2-4675-A4B8-5311F44426DF}"/>
                </a:ext>
              </a:extLst>
            </p:cNvPr>
            <p:cNvSpPr/>
            <p:nvPr/>
          </p:nvSpPr>
          <p:spPr>
            <a:xfrm>
              <a:off x="7897091" y="688769"/>
              <a:ext cx="1975449" cy="362310"/>
            </a:xfrm>
            <a:prstGeom prst="round2Diag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1100" b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Προϋποθέσεις του είναι: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5AC42B9-C764-4E2F-ACB5-AF64B4520620}"/>
                </a:ext>
              </a:extLst>
            </p:cNvPr>
            <p:cNvSpPr/>
            <p:nvPr/>
          </p:nvSpPr>
          <p:spPr>
            <a:xfrm>
              <a:off x="7897091" y="985652"/>
              <a:ext cx="2398143" cy="70477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l-GR" sz="11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1. Η ειρήνη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l-GR" sz="11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2. Η ελευθερία του διεθνούς εμπορίου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l-GR" sz="11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3. Η οικονομική ηγεμονία των χωρών του πυρήνα του συστήματος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5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F736C-8E6A-4965-945E-B86799E2C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628800"/>
            <a:ext cx="1080120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D504B-3F05-434E-8CA2-793E529E4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32" y="1224221"/>
            <a:ext cx="10222160" cy="44095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05CF57-F46F-4E78-BBB2-70FFE4127664}"/>
              </a:ext>
            </a:extLst>
          </p:cNvPr>
          <p:cNvSpPr/>
          <p:nvPr/>
        </p:nvSpPr>
        <p:spPr>
          <a:xfrm>
            <a:off x="983332" y="4437112"/>
            <a:ext cx="1509192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300" b="1" dirty="0"/>
              <a:t>Κοινωνία του τροφοσυλλέκτη</a:t>
            </a:r>
            <a:endParaRPr lang="en-GB" sz="13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455279-DA04-4867-A3F7-399739B08034}"/>
              </a:ext>
            </a:extLst>
          </p:cNvPr>
          <p:cNvSpPr/>
          <p:nvPr/>
        </p:nvSpPr>
        <p:spPr>
          <a:xfrm>
            <a:off x="2566020" y="4437112"/>
            <a:ext cx="1440160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Κοινωνία των ποιμένων</a:t>
            </a:r>
            <a:endParaRPr lang="en-GB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FC72D5-85FF-4D9B-A76F-DBA2963D355B}"/>
              </a:ext>
            </a:extLst>
          </p:cNvPr>
          <p:cNvSpPr/>
          <p:nvPr/>
        </p:nvSpPr>
        <p:spPr>
          <a:xfrm>
            <a:off x="4222204" y="4437112"/>
            <a:ext cx="1440160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700" b="1" dirty="0"/>
              <a:t>Κοινωνία των κηπευτικών</a:t>
            </a:r>
            <a:endParaRPr lang="en-GB" sz="17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FA951F-1D27-4025-8380-ACB97020D2FA}"/>
              </a:ext>
            </a:extLst>
          </p:cNvPr>
          <p:cNvSpPr/>
          <p:nvPr/>
        </p:nvSpPr>
        <p:spPr>
          <a:xfrm>
            <a:off x="5950396" y="4437112"/>
            <a:ext cx="1440160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Κοινωνία των αγροτών</a:t>
            </a:r>
            <a:endParaRPr lang="en-GB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EF467A-A4A6-4A65-9D43-5C08E90F2480}"/>
              </a:ext>
            </a:extLst>
          </p:cNvPr>
          <p:cNvSpPr/>
          <p:nvPr/>
        </p:nvSpPr>
        <p:spPr>
          <a:xfrm>
            <a:off x="7606580" y="4437112"/>
            <a:ext cx="1440160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Βιομηχανική κοινωνία</a:t>
            </a:r>
            <a:endParaRPr lang="en-GB" sz="1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6D094-C3A4-4147-8C04-0532CF7A542B}"/>
              </a:ext>
            </a:extLst>
          </p:cNvPr>
          <p:cNvSpPr/>
          <p:nvPr/>
        </p:nvSpPr>
        <p:spPr>
          <a:xfrm>
            <a:off x="9200560" y="4437112"/>
            <a:ext cx="1440160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Μετα - βιομηχανική κοινωνία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919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7B1088-7DAB-46FC-8BE4-998710A8AD95}"/>
              </a:ext>
            </a:extLst>
          </p:cNvPr>
          <p:cNvGrpSpPr/>
          <p:nvPr/>
        </p:nvGrpSpPr>
        <p:grpSpPr>
          <a:xfrm>
            <a:off x="2349996" y="72008"/>
            <a:ext cx="7344816" cy="6669360"/>
            <a:chOff x="0" y="0"/>
            <a:chExt cx="4511363" cy="46668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05F0C55-C027-4A33-AD07-630ABB1B87C8}"/>
                </a:ext>
              </a:extLst>
            </p:cNvPr>
            <p:cNvSpPr/>
            <p:nvPr/>
          </p:nvSpPr>
          <p:spPr>
            <a:xfrm>
              <a:off x="1103308" y="1069675"/>
              <a:ext cx="2105717" cy="19236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Τα χαρακτηριστικά της οικονομίας της Ευρώπης </a:t>
              </a:r>
              <a:endPara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στις αρχές του </a:t>
              </a:r>
              <a:endPara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l-G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19</a:t>
              </a:r>
              <a:r>
                <a:rPr lang="el-GR" sz="2000" b="1" baseline="30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ου</a:t>
              </a:r>
              <a:r>
                <a:rPr lang="el-G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αιώνα</a:t>
              </a:r>
              <a:endPara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00FAF18-EE8E-4CF1-9233-B777540BDF5D}"/>
                </a:ext>
              </a:extLst>
            </p:cNvPr>
            <p:cNvCxnSpPr/>
            <p:nvPr/>
          </p:nvCxnSpPr>
          <p:spPr>
            <a:xfrm flipV="1">
              <a:off x="2889849" y="629728"/>
              <a:ext cx="664210" cy="7416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E968E5C-B496-422A-BE84-6892043F9B69}"/>
                </a:ext>
              </a:extLst>
            </p:cNvPr>
            <p:cNvCxnSpPr/>
            <p:nvPr/>
          </p:nvCxnSpPr>
          <p:spPr>
            <a:xfrm rot="5400000" flipV="1">
              <a:off x="2851030" y="2738886"/>
              <a:ext cx="664234" cy="7418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61065DA-AF12-4CCD-B6F0-5A91B0FABDD3}"/>
                </a:ext>
              </a:extLst>
            </p:cNvPr>
            <p:cNvCxnSpPr/>
            <p:nvPr/>
          </p:nvCxnSpPr>
          <p:spPr>
            <a:xfrm rot="10800000" flipV="1">
              <a:off x="992037" y="2803584"/>
              <a:ext cx="664234" cy="7418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B62B20-6910-4B67-9A1F-FA8E20E82B01}"/>
                </a:ext>
              </a:extLst>
            </p:cNvPr>
            <p:cNvCxnSpPr/>
            <p:nvPr/>
          </p:nvCxnSpPr>
          <p:spPr>
            <a:xfrm rot="16200000" flipV="1">
              <a:off x="875581" y="608162"/>
              <a:ext cx="664234" cy="7418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FD279FE-E9F9-4F6F-9FF5-7768A00C16E1}"/>
                </a:ext>
              </a:extLst>
            </p:cNvPr>
            <p:cNvSpPr/>
            <p:nvPr/>
          </p:nvSpPr>
          <p:spPr>
            <a:xfrm>
              <a:off x="0" y="155275"/>
              <a:ext cx="1716657" cy="42269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Αγροτική οικονομία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F9CFE0A-6A03-43AB-8E1B-14CB2D117D3E}"/>
                </a:ext>
              </a:extLst>
            </p:cNvPr>
            <p:cNvSpPr/>
            <p:nvPr/>
          </p:nvSpPr>
          <p:spPr>
            <a:xfrm>
              <a:off x="2631056" y="3502324"/>
              <a:ext cx="1880307" cy="116456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Διάσπαρτες παραγωγικές μονάδες </a:t>
              </a:r>
              <a:r>
                <a:rPr lang="el-GR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</a:t>
              </a:r>
              <a:r>
                <a:rPr lang="el-GR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βιομηχανικές </a:t>
              </a:r>
              <a:r>
                <a:rPr lang="el-GR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</a:t>
              </a:r>
              <a:r>
                <a:rPr lang="el-GR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Αφετηρία του εργοστασιακού συστήματος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1DDA2CC-3488-4744-BA1F-525A80CE01C1}"/>
                </a:ext>
              </a:extLst>
            </p:cNvPr>
            <p:cNvSpPr/>
            <p:nvPr/>
          </p:nvSpPr>
          <p:spPr>
            <a:xfrm>
              <a:off x="112143" y="3588588"/>
              <a:ext cx="1716405" cy="82636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Μικρά οικιστικά σύνολα/ τόποι ανταλλαγής προϊόντων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A9E35C6-6FB1-4CE5-9595-EEEDA2D65046}"/>
                </a:ext>
              </a:extLst>
            </p:cNvPr>
            <p:cNvSpPr/>
            <p:nvPr/>
          </p:nvSpPr>
          <p:spPr>
            <a:xfrm>
              <a:off x="2665562" y="0"/>
              <a:ext cx="1716405" cy="62110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Παραγωγή σε μικρά εργαστήρια ή στα σπίτια</a:t>
              </a:r>
              <a:endPara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7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8" y="274638"/>
            <a:ext cx="10657184" cy="1325562"/>
          </a:xfrm>
        </p:spPr>
        <p:txBody>
          <a:bodyPr>
            <a:normAutofit/>
          </a:bodyPr>
          <a:lstStyle/>
          <a:p>
            <a:pPr algn="ctr"/>
            <a:r>
              <a:rPr lang="el-GR" cap="none" dirty="0"/>
              <a:t>Φάσεις της Βιομηχανικής Επανάστασης</a:t>
            </a:r>
            <a:endParaRPr lang="en-US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GB" sz="2800" dirty="0"/>
          </a:p>
          <a:p>
            <a:pPr lvl="0"/>
            <a:r>
              <a:rPr lang="el-GR" sz="2800" dirty="0"/>
              <a:t>1</a:t>
            </a:r>
            <a:r>
              <a:rPr lang="el-GR" sz="2800" baseline="30000" dirty="0"/>
              <a:t>η</a:t>
            </a:r>
            <a:r>
              <a:rPr lang="el-GR" sz="2800" dirty="0"/>
              <a:t> φάση (1750;-1870): </a:t>
            </a:r>
          </a:p>
          <a:p>
            <a:pPr marL="45720" lvl="0" indent="0">
              <a:buNone/>
            </a:pPr>
            <a:r>
              <a:rPr lang="el-GR" sz="2800" b="1" dirty="0"/>
              <a:t>	Η εποχή του άνθρακα και του σιδήρου</a:t>
            </a:r>
          </a:p>
          <a:p>
            <a:pPr marL="45720" lvl="0" indent="0">
              <a:buNone/>
            </a:pPr>
            <a:endParaRPr lang="en-GB" sz="2800" dirty="0"/>
          </a:p>
          <a:p>
            <a:pPr lvl="0"/>
            <a:r>
              <a:rPr lang="el-GR" sz="2800" dirty="0"/>
              <a:t>2</a:t>
            </a:r>
            <a:r>
              <a:rPr lang="el-GR" sz="2800" baseline="30000" dirty="0"/>
              <a:t>η</a:t>
            </a:r>
            <a:r>
              <a:rPr lang="el-GR" sz="2800" dirty="0"/>
              <a:t> φάση (1870 κε.): </a:t>
            </a:r>
          </a:p>
          <a:p>
            <a:pPr marL="45720" lvl="0" indent="0">
              <a:buNone/>
            </a:pPr>
            <a:r>
              <a:rPr lang="el-GR" sz="2800" b="1" dirty="0"/>
              <a:t>	Χρήση νέων πηγών ενέργειας – Εφαρμογή της 	επιστημονικής γνώσης στη βιομηχανία</a:t>
            </a:r>
            <a:endParaRPr lang="en-GB" sz="2800" dirty="0"/>
          </a:p>
          <a:p>
            <a:pPr lvl="0"/>
            <a:endParaRPr lang="en-GB" sz="2800" dirty="0"/>
          </a:p>
          <a:p>
            <a:pPr lvl="0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369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C2BD387-4C4D-44F6-88DA-181631119A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47" y="3315967"/>
            <a:ext cx="5170535" cy="371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F4110-17F1-4944-87F5-1E564984F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b="16919"/>
          <a:stretch/>
        </p:blipFill>
        <p:spPr>
          <a:xfrm>
            <a:off x="0" y="-27385"/>
            <a:ext cx="5680713" cy="3072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69A95-783C-4E8F-A124-4B12B52C9E52}"/>
              </a:ext>
            </a:extLst>
          </p:cNvPr>
          <p:cNvSpPr txBox="1"/>
          <p:nvPr/>
        </p:nvSpPr>
        <p:spPr>
          <a:xfrm>
            <a:off x="271518" y="20774"/>
            <a:ext cx="49685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ατμομηχανή του Βατ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1BDA3-D6E6-49F7-B960-DC53440E2B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4275" r="2917" b="4547"/>
          <a:stretch/>
        </p:blipFill>
        <p:spPr>
          <a:xfrm>
            <a:off x="7617023" y="-27384"/>
            <a:ext cx="4598069" cy="3373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9B46BA-DEBE-47F3-9AFB-E9C4C0759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368" y="-207921"/>
            <a:ext cx="1905000" cy="2724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B09076-DB70-4B8B-B022-81E354738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6232" b="4906"/>
          <a:stretch/>
        </p:blipFill>
        <p:spPr>
          <a:xfrm>
            <a:off x="4811162" y="3738268"/>
            <a:ext cx="2198375" cy="3147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A083E5-7559-4F22-8CE6-523427348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7310"/>
            <a:ext cx="4811162" cy="3830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B33AC-4D5B-4180-97E3-10860A613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26" y="2191043"/>
            <a:ext cx="1701726" cy="207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AA81F-8C0B-4238-9045-5B6CE0182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06" y="4248673"/>
            <a:ext cx="4367132" cy="2524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60F68-DBF5-4C84-88AF-1B4D5548B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r="7861"/>
          <a:stretch/>
        </p:blipFill>
        <p:spPr>
          <a:xfrm>
            <a:off x="-26268" y="14604"/>
            <a:ext cx="5089308" cy="4206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150C5-8C77-4238-9485-F462660CE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7" y="4221088"/>
            <a:ext cx="5050720" cy="2664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824A7-3029-45F3-897D-C72CB1A8B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40" y="-12982"/>
            <a:ext cx="4124094" cy="4234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36652E-551B-43C1-BAB2-F4966520A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3800" r="2010" b="6951"/>
          <a:stretch/>
        </p:blipFill>
        <p:spPr>
          <a:xfrm>
            <a:off x="9096056" y="-18998"/>
            <a:ext cx="3092769" cy="42400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392882-A92C-4386-BE4E-C58260974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26" y="4064532"/>
            <a:ext cx="2774256" cy="42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FB65E-9FDA-4A1F-93DE-36E26B352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0449" cy="408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B198A-746D-4DAF-A6EC-736CECDAB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44" y="47487"/>
            <a:ext cx="2215870" cy="39356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26E75D-EEB8-497C-9318-AC5A13B16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85119"/>
            <a:ext cx="4571927" cy="33002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F1A3E7-138B-4119-B07E-1A7FF2F78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08" y="3499865"/>
            <a:ext cx="4742504" cy="33855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66AD90-702D-480F-8D2A-C40B438AD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89" y="0"/>
            <a:ext cx="4959415" cy="33002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3916B5-C882-4038-8267-2FCD2B3BCE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95" y="4023041"/>
            <a:ext cx="2255119" cy="28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8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6D2C8-7B1C-4878-8AEB-CA32DACF8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686112" cy="4293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F4CFF5-F160-43D1-BAB2-EA5CE3C35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27" y="2852936"/>
            <a:ext cx="6510198" cy="3937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CADCB-25D7-453F-918E-E8688FF4E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96" y="0"/>
            <a:ext cx="4322629" cy="2852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02F9A-FC60-43BC-B300-6C1576BBD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13" y="-1"/>
            <a:ext cx="2826299" cy="3068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D5966F-7284-4A65-BEBD-79CF8D3977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21650"/>
          <a:stretch/>
        </p:blipFill>
        <p:spPr>
          <a:xfrm>
            <a:off x="0" y="4064708"/>
            <a:ext cx="6022404" cy="27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rld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World  presentation (widescreen).potx" id="{6FD2C32E-565A-4F51-8C38-826F1B24AA7D}" vid="{06379D18-BA11-4F05-84DF-EB681B68D4FA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World  presentation (widescreen)</Template>
  <TotalTime>13303</TotalTime>
  <Words>699</Words>
  <Application>Microsoft Office PowerPoint</Application>
  <PresentationFormat>Custom</PresentationFormat>
  <Paragraphs>137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Century Gothic</vt:lpstr>
      <vt:lpstr>Times New Roman</vt:lpstr>
      <vt:lpstr>Wingdings 3</vt:lpstr>
      <vt:lpstr>World Presentation 16x9</vt:lpstr>
      <vt:lpstr>Η Βιομηχανική Επανάσταση Ιστορία Κατεύθυνσης Γ΄Λυκείου</vt:lpstr>
      <vt:lpstr>PowerPoint Presentation</vt:lpstr>
      <vt:lpstr>PowerPoint Presentation</vt:lpstr>
      <vt:lpstr>PowerPoint Presentation</vt:lpstr>
      <vt:lpstr>Φάσεις της Βιομηχανικής Επανάστασης</vt:lpstr>
      <vt:lpstr>PowerPoint Presentation</vt:lpstr>
      <vt:lpstr>PowerPoint Presentation</vt:lpstr>
      <vt:lpstr>PowerPoint Presentation</vt:lpstr>
      <vt:lpstr>PowerPoint Presentation</vt:lpstr>
      <vt:lpstr>Συμπληρωματικά επιτεύγματα της Βιομηχανικής Επανάστασης</vt:lpstr>
      <vt:lpstr>PowerPoint Presentation</vt:lpstr>
      <vt:lpstr>PowerPoint Presentation</vt:lpstr>
      <vt:lpstr>PowerPoint Presentation</vt:lpstr>
      <vt:lpstr>PowerPoint Presentation</vt:lpstr>
      <vt:lpstr>Γιατι στην αγγλια; Διερεύνηση με πηγές https://www.youtube.com/watch?v=KUYcGKYraAk&amp;t=155s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Διαβαστε</vt:lpstr>
      <vt:lpstr>PowerPoint Presentation</vt:lpstr>
      <vt:lpstr>Προβολη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Βιομηχανική Επανάσταση Ιστορία Γ΄Λυκείου Κατεύθυνσης</dc:title>
  <dc:creator>Aphrodite Spanou</dc:creator>
  <cp:lastModifiedBy>Aphrodite Spanou</cp:lastModifiedBy>
  <cp:revision>57</cp:revision>
  <dcterms:created xsi:type="dcterms:W3CDTF">2017-10-09T11:05:44Z</dcterms:created>
  <dcterms:modified xsi:type="dcterms:W3CDTF">2017-12-11T06:32:57Z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