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71" r:id="rId18"/>
    <p:sldId id="272" r:id="rId19"/>
    <p:sldId id="273" r:id="rId20"/>
    <p:sldId id="282" r:id="rId21"/>
    <p:sldId id="283" r:id="rId22"/>
    <p:sldId id="284" r:id="rId23"/>
    <p:sldId id="285" r:id="rId24"/>
    <p:sldId id="274" r:id="rId25"/>
    <p:sldId id="275" r:id="rId26"/>
    <p:sldId id="276" r:id="rId27"/>
    <p:sldId id="277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F519-B1A8-4ACF-B3FC-B758D77400FF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5DBD-CBF3-4A07-B4DE-F9BE8E6ABE8C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914;%20&#933;&#915;&#917;&#921;&#913;&#931;\PHRASES%20PAGE%2010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0287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ENGLISH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Sector of Health, Welfare and Well-being</a:t>
            </a:r>
            <a:endParaRPr lang="el-GR" dirty="0"/>
          </a:p>
        </p:txBody>
      </p:sp>
      <p:pic>
        <p:nvPicPr>
          <p:cNvPr id="4" name="3 - Θέση περιεχομένου" descr="C:\Users\Μαρία\Downloads\ChatGPT Image 22 Σεπ 2025, 12_09_42 μ.μ.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3"/>
            <a:ext cx="407196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Phrases – Translations</a:t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dressing a wound</a:t>
            </a:r>
            <a:r>
              <a:rPr lang="en-US" dirty="0" smtClean="0"/>
              <a:t> → </a:t>
            </a:r>
            <a:r>
              <a:rPr lang="el-GR" dirty="0" smtClean="0"/>
              <a:t>περιποίηση / επίδεση τραύματος</a:t>
            </a:r>
          </a:p>
          <a:p>
            <a:r>
              <a:rPr lang="en-US" b="1" dirty="0" smtClean="0"/>
              <a:t>using a stethoscope</a:t>
            </a:r>
            <a:r>
              <a:rPr lang="en-US" dirty="0" smtClean="0"/>
              <a:t> → </a:t>
            </a:r>
            <a:r>
              <a:rPr lang="el-GR" dirty="0" smtClean="0"/>
              <a:t>χρήση στηθοσκοπίου</a:t>
            </a:r>
          </a:p>
          <a:p>
            <a:r>
              <a:rPr lang="en-US" b="1" dirty="0" smtClean="0"/>
              <a:t>talking to a therapist</a:t>
            </a:r>
            <a:r>
              <a:rPr lang="en-US" dirty="0" smtClean="0"/>
              <a:t> → </a:t>
            </a:r>
            <a:r>
              <a:rPr lang="el-GR" dirty="0" smtClean="0"/>
              <a:t>συνομιλία με θεραπευτή / σύμβουλο</a:t>
            </a:r>
          </a:p>
          <a:p>
            <a:r>
              <a:rPr lang="en-US" b="1" dirty="0" smtClean="0"/>
              <a:t>doing an abdominal ultrasound</a:t>
            </a:r>
            <a:r>
              <a:rPr lang="en-US" dirty="0" smtClean="0"/>
              <a:t> → </a:t>
            </a:r>
            <a:r>
              <a:rPr lang="el-GR" dirty="0" smtClean="0"/>
              <a:t>διενέργεια κοιλιακού υπερήχου</a:t>
            </a:r>
          </a:p>
          <a:p>
            <a:r>
              <a:rPr lang="en-US" b="1" dirty="0" smtClean="0"/>
              <a:t>preparing a prescription</a:t>
            </a:r>
            <a:r>
              <a:rPr lang="en-US" dirty="0" smtClean="0"/>
              <a:t> → </a:t>
            </a:r>
            <a:r>
              <a:rPr lang="el-GR" dirty="0" smtClean="0"/>
              <a:t>σύνταξη συνταγής / χορήγηση συνταγής</a:t>
            </a:r>
          </a:p>
          <a:p>
            <a:r>
              <a:rPr lang="en-US" b="1" dirty="0" smtClean="0"/>
              <a:t>measuring pulse rate</a:t>
            </a:r>
            <a:r>
              <a:rPr lang="en-US" dirty="0" smtClean="0"/>
              <a:t> → </a:t>
            </a:r>
            <a:r>
              <a:rPr lang="el-GR" dirty="0" smtClean="0"/>
              <a:t>μέτρηση καρδιακού παλμού</a:t>
            </a:r>
          </a:p>
          <a:p>
            <a:r>
              <a:rPr lang="en-US" b="1" dirty="0" smtClean="0"/>
              <a:t>examining a melanoma</a:t>
            </a:r>
            <a:r>
              <a:rPr lang="en-US" dirty="0" smtClean="0"/>
              <a:t> → </a:t>
            </a:r>
            <a:r>
              <a:rPr lang="el-GR" dirty="0" smtClean="0"/>
              <a:t>εξέταση μελανώματος</a:t>
            </a:r>
          </a:p>
          <a:p>
            <a:r>
              <a:rPr lang="en-US" b="1" dirty="0" smtClean="0"/>
              <a:t>getting corneas checked</a:t>
            </a:r>
            <a:r>
              <a:rPr lang="en-US" dirty="0" smtClean="0"/>
              <a:t> → </a:t>
            </a:r>
            <a:r>
              <a:rPr lang="el-GR" dirty="0" smtClean="0"/>
              <a:t>έλεγχος κερατοειδούς</a:t>
            </a:r>
          </a:p>
          <a:p>
            <a:r>
              <a:rPr lang="en-US" b="1" dirty="0" smtClean="0"/>
              <a:t>measuring blood glucose level</a:t>
            </a:r>
            <a:r>
              <a:rPr lang="en-US" dirty="0" smtClean="0"/>
              <a:t> → </a:t>
            </a:r>
            <a:r>
              <a:rPr lang="el-GR" dirty="0" smtClean="0"/>
              <a:t>μέτρηση σακχάρου στο αίμα</a:t>
            </a:r>
          </a:p>
          <a:p>
            <a:r>
              <a:rPr lang="en-US" b="1" dirty="0" smtClean="0"/>
              <a:t>using a walker</a:t>
            </a:r>
            <a:r>
              <a:rPr lang="en-US" dirty="0" smtClean="0"/>
              <a:t> → </a:t>
            </a:r>
            <a:r>
              <a:rPr lang="el-GR" dirty="0" smtClean="0"/>
              <a:t>χρήση </a:t>
            </a:r>
            <a:r>
              <a:rPr lang="el-GR" dirty="0" err="1" smtClean="0"/>
              <a:t>περιπατητήρα</a:t>
            </a:r>
            <a:r>
              <a:rPr lang="el-GR" dirty="0" smtClean="0"/>
              <a:t> / «πι»</a:t>
            </a:r>
          </a:p>
          <a:p>
            <a:r>
              <a:rPr lang="en-US" b="1" dirty="0" smtClean="0"/>
              <a:t>giving an injection</a:t>
            </a:r>
            <a:r>
              <a:rPr lang="en-US" dirty="0" smtClean="0"/>
              <a:t> → </a:t>
            </a:r>
            <a:r>
              <a:rPr lang="el-GR" dirty="0" smtClean="0"/>
              <a:t>χορήγηση ένεσης</a:t>
            </a:r>
          </a:p>
          <a:p>
            <a:r>
              <a:rPr lang="en-US" b="1" dirty="0" smtClean="0"/>
              <a:t>checking blood pressure</a:t>
            </a:r>
            <a:r>
              <a:rPr lang="en-US" dirty="0" smtClean="0"/>
              <a:t> → </a:t>
            </a:r>
            <a:r>
              <a:rPr lang="el-GR" dirty="0" smtClean="0"/>
              <a:t>μέτρηση αρτηριακής πίεσης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n-US" sz="2200" b="1" dirty="0"/>
              <a:t>A. Matching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Match the medical phrases (1–10) with the correct situation (a–j).</a:t>
            </a:r>
            <a:r>
              <a:rPr lang="el-GR" sz="2700" dirty="0"/>
              <a:t/>
            </a:r>
            <a:br>
              <a:rPr lang="el-GR" sz="2700" dirty="0"/>
            </a:br>
            <a:endParaRPr lang="el-GR" sz="27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el-GR" sz="2400" dirty="0" smtClean="0"/>
              <a:t>1. </a:t>
            </a:r>
            <a:r>
              <a:rPr lang="el-GR" sz="2400" dirty="0" err="1" smtClean="0"/>
              <a:t>dressing</a:t>
            </a:r>
            <a:r>
              <a:rPr lang="el-GR" sz="2400" dirty="0" smtClean="0"/>
              <a:t> </a:t>
            </a:r>
            <a:r>
              <a:rPr lang="el-GR" sz="2400" dirty="0"/>
              <a:t>a </a:t>
            </a:r>
            <a:r>
              <a:rPr lang="el-GR" sz="2400" dirty="0" err="1"/>
              <a:t>wound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2. </a:t>
            </a:r>
            <a:r>
              <a:rPr lang="el-GR" sz="2400" dirty="0" err="1" smtClean="0"/>
              <a:t>using</a:t>
            </a:r>
            <a:r>
              <a:rPr lang="el-GR" sz="2400" dirty="0" smtClean="0"/>
              <a:t> </a:t>
            </a:r>
            <a:r>
              <a:rPr lang="el-GR" sz="2400" dirty="0"/>
              <a:t>a </a:t>
            </a:r>
            <a:r>
              <a:rPr lang="el-GR" sz="2400" dirty="0" err="1"/>
              <a:t>stethoscope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3. </a:t>
            </a:r>
            <a:r>
              <a:rPr lang="el-GR" sz="2400" dirty="0" err="1" smtClean="0"/>
              <a:t>talking</a:t>
            </a:r>
            <a:r>
              <a:rPr lang="el-GR" sz="2400" dirty="0" smtClean="0"/>
              <a:t> </a:t>
            </a:r>
            <a:r>
              <a:rPr lang="el-GR" sz="2400" dirty="0" err="1"/>
              <a:t>to</a:t>
            </a:r>
            <a:r>
              <a:rPr lang="el-GR" sz="2400" dirty="0"/>
              <a:t> a </a:t>
            </a:r>
            <a:r>
              <a:rPr lang="el-GR" sz="2400" dirty="0" err="1"/>
              <a:t>therapist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4. </a:t>
            </a:r>
            <a:r>
              <a:rPr lang="el-GR" sz="2400" dirty="0" err="1" smtClean="0"/>
              <a:t>doing</a:t>
            </a:r>
            <a:r>
              <a:rPr lang="el-GR" sz="2400" dirty="0" smtClean="0"/>
              <a:t> </a:t>
            </a:r>
            <a:r>
              <a:rPr lang="el-GR" sz="2400" dirty="0" err="1"/>
              <a:t>an</a:t>
            </a:r>
            <a:r>
              <a:rPr lang="el-GR" sz="2400" dirty="0"/>
              <a:t> </a:t>
            </a:r>
            <a:r>
              <a:rPr lang="el-GR" sz="2400" dirty="0" err="1"/>
              <a:t>abdominal</a:t>
            </a:r>
            <a:r>
              <a:rPr lang="el-GR" sz="2400" dirty="0"/>
              <a:t> </a:t>
            </a:r>
            <a:r>
              <a:rPr lang="el-GR" sz="2400" dirty="0" err="1"/>
              <a:t>ultrasound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5. </a:t>
            </a:r>
            <a:r>
              <a:rPr lang="el-GR" sz="2400" dirty="0" err="1" smtClean="0"/>
              <a:t>preparing</a:t>
            </a:r>
            <a:r>
              <a:rPr lang="el-GR" sz="2400" dirty="0" smtClean="0"/>
              <a:t> </a:t>
            </a:r>
            <a:r>
              <a:rPr lang="el-GR" sz="2400" dirty="0"/>
              <a:t>a </a:t>
            </a:r>
            <a:r>
              <a:rPr lang="el-GR" sz="2400" dirty="0" err="1"/>
              <a:t>prescription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6. </a:t>
            </a:r>
            <a:r>
              <a:rPr lang="el-GR" sz="2400" dirty="0" err="1" smtClean="0"/>
              <a:t>measuring</a:t>
            </a:r>
            <a:r>
              <a:rPr lang="el-GR" sz="2400" dirty="0" smtClean="0"/>
              <a:t> </a:t>
            </a:r>
            <a:r>
              <a:rPr lang="el-GR" sz="2400" dirty="0" err="1"/>
              <a:t>pulse</a:t>
            </a:r>
            <a:r>
              <a:rPr lang="el-GR" sz="2400" dirty="0"/>
              <a:t> </a:t>
            </a:r>
            <a:r>
              <a:rPr lang="el-GR" sz="2400" dirty="0" err="1"/>
              <a:t>rate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7. </a:t>
            </a:r>
            <a:r>
              <a:rPr lang="el-GR" sz="2400" dirty="0" err="1" smtClean="0"/>
              <a:t>examining</a:t>
            </a:r>
            <a:r>
              <a:rPr lang="el-GR" sz="2400" dirty="0" smtClean="0"/>
              <a:t> </a:t>
            </a:r>
            <a:r>
              <a:rPr lang="el-GR" sz="2400" dirty="0"/>
              <a:t>a </a:t>
            </a:r>
            <a:r>
              <a:rPr lang="el-GR" sz="2400" dirty="0" err="1"/>
              <a:t>melanoma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8. </a:t>
            </a:r>
            <a:r>
              <a:rPr lang="el-GR" sz="2400" dirty="0" err="1" smtClean="0"/>
              <a:t>getting</a:t>
            </a:r>
            <a:r>
              <a:rPr lang="el-GR" sz="2400" dirty="0" smtClean="0"/>
              <a:t> </a:t>
            </a:r>
            <a:r>
              <a:rPr lang="el-GR" sz="2400" dirty="0" err="1"/>
              <a:t>corneas</a:t>
            </a:r>
            <a:r>
              <a:rPr lang="el-GR" sz="2400" dirty="0"/>
              <a:t> </a:t>
            </a:r>
            <a:r>
              <a:rPr lang="el-GR" sz="2400" dirty="0" err="1"/>
              <a:t>checked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9. </a:t>
            </a:r>
            <a:r>
              <a:rPr lang="el-GR" sz="2400" dirty="0" err="1" smtClean="0"/>
              <a:t>measuring</a:t>
            </a:r>
            <a:r>
              <a:rPr lang="el-GR" sz="2400" dirty="0" smtClean="0"/>
              <a:t> </a:t>
            </a:r>
            <a:r>
              <a:rPr lang="el-GR" sz="2400" dirty="0" err="1"/>
              <a:t>blood</a:t>
            </a:r>
            <a:r>
              <a:rPr lang="el-GR" sz="2400" dirty="0"/>
              <a:t> </a:t>
            </a:r>
            <a:r>
              <a:rPr lang="el-GR" sz="2400" dirty="0" err="1"/>
              <a:t>glucose</a:t>
            </a:r>
            <a:r>
              <a:rPr lang="el-GR" sz="2400" dirty="0"/>
              <a:t> </a:t>
            </a:r>
            <a:r>
              <a:rPr lang="el-GR" sz="2400" dirty="0" err="1"/>
              <a:t>level</a:t>
            </a:r>
            <a:endParaRPr lang="el-GR" sz="2400" dirty="0"/>
          </a:p>
          <a:p>
            <a:pPr lvl="0">
              <a:buNone/>
            </a:pPr>
            <a:r>
              <a:rPr lang="el-GR" sz="2400" dirty="0" smtClean="0"/>
              <a:t>10. </a:t>
            </a:r>
            <a:r>
              <a:rPr lang="el-GR" sz="2400" dirty="0" err="1" smtClean="0"/>
              <a:t>giving</a:t>
            </a:r>
            <a:r>
              <a:rPr lang="el-GR" sz="2400" dirty="0" smtClean="0"/>
              <a:t> </a:t>
            </a:r>
            <a:r>
              <a:rPr lang="el-GR" sz="2400" dirty="0" err="1"/>
              <a:t>an</a:t>
            </a:r>
            <a:r>
              <a:rPr lang="el-GR" sz="2400" dirty="0"/>
              <a:t> </a:t>
            </a:r>
            <a:r>
              <a:rPr lang="el-GR" sz="2400" dirty="0" err="1"/>
              <a:t>injection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600" dirty="0" smtClean="0"/>
              <a:t>a. The </a:t>
            </a:r>
            <a:r>
              <a:rPr lang="en-US" sz="3600" dirty="0"/>
              <a:t>doctor writes the medicine for the </a:t>
            </a:r>
            <a:r>
              <a:rPr lang="en-US" sz="3600" dirty="0" smtClean="0"/>
              <a:t>patient.</a:t>
            </a:r>
            <a:br>
              <a:rPr lang="en-US" sz="3600" dirty="0" smtClean="0"/>
            </a:br>
            <a:r>
              <a:rPr lang="en-US" sz="3600" dirty="0" smtClean="0"/>
              <a:t>b</a:t>
            </a:r>
            <a:r>
              <a:rPr lang="en-US" sz="3600" dirty="0"/>
              <a:t>. The nurse puts a bandage on the patient’s arm.</a:t>
            </a:r>
            <a:br>
              <a:rPr lang="en-US" sz="3600" dirty="0"/>
            </a:br>
            <a:r>
              <a:rPr lang="en-US" sz="3600" dirty="0"/>
              <a:t>c. The doctor listens to the patient’s heart.</a:t>
            </a:r>
            <a:br>
              <a:rPr lang="en-US" sz="3600" dirty="0"/>
            </a:br>
            <a:r>
              <a:rPr lang="en-US" sz="3600" dirty="0"/>
              <a:t>d. The patient talks about feelings and problems.</a:t>
            </a:r>
            <a:br>
              <a:rPr lang="en-US" sz="3600" dirty="0"/>
            </a:br>
            <a:r>
              <a:rPr lang="en-US" sz="3600" dirty="0"/>
              <a:t>e. The patient lies down and the doctor checks the stomach with a special machine.</a:t>
            </a:r>
            <a:br>
              <a:rPr lang="en-US" sz="3600" dirty="0"/>
            </a:br>
            <a:r>
              <a:rPr lang="en-US" sz="3600" dirty="0"/>
              <a:t>f. The nurse counts the heartbeats per minute.</a:t>
            </a:r>
            <a:br>
              <a:rPr lang="en-US" sz="3600" dirty="0"/>
            </a:br>
            <a:r>
              <a:rPr lang="en-US" sz="3600" dirty="0"/>
              <a:t>g. The dermatologist looks at a suspicious mole.</a:t>
            </a:r>
            <a:br>
              <a:rPr lang="en-US" sz="3600" dirty="0"/>
            </a:br>
            <a:r>
              <a:rPr lang="en-US" sz="3600" dirty="0"/>
              <a:t>h. The ophthalmologist checks the patient’s eyes.</a:t>
            </a:r>
            <a:br>
              <a:rPr lang="en-US" sz="3600" dirty="0"/>
            </a:br>
            <a:r>
              <a:rPr lang="en-US" sz="3600" dirty="0" err="1"/>
              <a:t>i</a:t>
            </a:r>
            <a:r>
              <a:rPr lang="en-US" sz="3600" dirty="0"/>
              <a:t>. The patient uses a small device to check sugar level.</a:t>
            </a:r>
            <a:br>
              <a:rPr lang="en-US" sz="3600" dirty="0"/>
            </a:br>
            <a:r>
              <a:rPr lang="en-US" sz="3600" dirty="0"/>
              <a:t>j. The nurse puts a needle into the patient’s arm.</a:t>
            </a:r>
            <a:endParaRPr lang="el-GR" sz="3600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1" dirty="0"/>
              <a:t>A. </a:t>
            </a:r>
            <a:r>
              <a:rPr lang="el-GR" b="1" dirty="0" err="1"/>
              <a:t>Matching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1. dressing </a:t>
            </a:r>
            <a:r>
              <a:rPr lang="en-US" dirty="0"/>
              <a:t>a wound → </a:t>
            </a:r>
            <a:r>
              <a:rPr lang="en-US" b="1" dirty="0"/>
              <a:t>b</a:t>
            </a:r>
            <a:r>
              <a:rPr lang="en-US" dirty="0"/>
              <a:t> (The nurse puts a bandage on the patient’s arm.)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2. using </a:t>
            </a:r>
            <a:r>
              <a:rPr lang="en-US" dirty="0"/>
              <a:t>a stethoscope → </a:t>
            </a:r>
            <a:r>
              <a:rPr lang="en-US" b="1" dirty="0"/>
              <a:t>c</a:t>
            </a:r>
            <a:r>
              <a:rPr lang="en-US" dirty="0"/>
              <a:t> (The doctor listens to the patient’s heart.)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3. talking </a:t>
            </a:r>
            <a:r>
              <a:rPr lang="en-US" dirty="0"/>
              <a:t>to a therapist → </a:t>
            </a:r>
            <a:r>
              <a:rPr lang="en-US" b="1" dirty="0"/>
              <a:t>d</a:t>
            </a:r>
            <a:r>
              <a:rPr lang="en-US" dirty="0"/>
              <a:t> (The patient talks about feelings and problems.)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4. doing </a:t>
            </a:r>
            <a:r>
              <a:rPr lang="en-US" dirty="0"/>
              <a:t>an abdominal ultrasound → </a:t>
            </a:r>
            <a:r>
              <a:rPr lang="en-US" b="1" dirty="0"/>
              <a:t>e</a:t>
            </a:r>
            <a:r>
              <a:rPr lang="en-US" dirty="0"/>
              <a:t> (The patient lies down and the doctor checks the stomach with a special machine.)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5. preparing </a:t>
            </a:r>
            <a:r>
              <a:rPr lang="en-US" dirty="0"/>
              <a:t>a prescription → </a:t>
            </a:r>
            <a:r>
              <a:rPr lang="en-US" b="1" dirty="0"/>
              <a:t>a</a:t>
            </a:r>
            <a:r>
              <a:rPr lang="en-US" dirty="0"/>
              <a:t> (The doctor writes the medicine for the patient.)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6. measuring </a:t>
            </a:r>
            <a:r>
              <a:rPr lang="en-US" dirty="0"/>
              <a:t>pulse rate → </a:t>
            </a:r>
            <a:r>
              <a:rPr lang="en-US" b="1" dirty="0"/>
              <a:t>f</a:t>
            </a:r>
            <a:r>
              <a:rPr lang="en-US" dirty="0"/>
              <a:t> (The nurse counts the heartbeats per minute.)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7. examining </a:t>
            </a:r>
            <a:r>
              <a:rPr lang="en-US" dirty="0"/>
              <a:t>a melanoma → </a:t>
            </a:r>
            <a:r>
              <a:rPr lang="en-US" b="1" dirty="0"/>
              <a:t>g</a:t>
            </a:r>
            <a:r>
              <a:rPr lang="en-US" dirty="0"/>
              <a:t> (The dermatologist looks at a suspicious mole.)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8. getting </a:t>
            </a:r>
            <a:r>
              <a:rPr lang="en-US" dirty="0"/>
              <a:t>corneas checked → </a:t>
            </a:r>
            <a:r>
              <a:rPr lang="en-US" b="1" dirty="0"/>
              <a:t>h</a:t>
            </a:r>
            <a:r>
              <a:rPr lang="en-US" dirty="0"/>
              <a:t> (The ophthalmologist checks the patient’s eyes.)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9. measuring </a:t>
            </a:r>
            <a:r>
              <a:rPr lang="en-US" dirty="0"/>
              <a:t>blood glucose level → </a:t>
            </a:r>
            <a:r>
              <a:rPr lang="en-US" b="1" dirty="0" err="1"/>
              <a:t>i</a:t>
            </a:r>
            <a:r>
              <a:rPr lang="en-US" dirty="0"/>
              <a:t> (The patient uses a small device to check sugar level.)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10. giving </a:t>
            </a:r>
            <a:r>
              <a:rPr lang="en-US" dirty="0"/>
              <a:t>an injection → </a:t>
            </a:r>
            <a:r>
              <a:rPr lang="en-US" b="1" dirty="0"/>
              <a:t>j</a:t>
            </a:r>
            <a:r>
              <a:rPr lang="en-US" dirty="0"/>
              <a:t> (The nurse puts a needle into the patient’s arm.)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Speaking Practice (Pair Work)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Work in pairs. Student A chooses one phrase and describes the situation (without saying the phrase). </a:t>
            </a:r>
            <a:r>
              <a:rPr lang="el-GR" dirty="0" err="1"/>
              <a:t>Student</a:t>
            </a:r>
            <a:r>
              <a:rPr lang="el-GR" dirty="0"/>
              <a:t> B </a:t>
            </a:r>
            <a:r>
              <a:rPr lang="el-GR" dirty="0" err="1"/>
              <a:t>must</a:t>
            </a:r>
            <a:r>
              <a:rPr lang="el-GR" dirty="0"/>
              <a:t> </a:t>
            </a:r>
            <a:r>
              <a:rPr lang="el-GR" dirty="0" err="1"/>
              <a:t>guess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 smtClean="0"/>
              <a:t>🔹</a:t>
            </a:r>
            <a:endParaRPr lang="en-US" dirty="0" smtClean="0"/>
          </a:p>
          <a:p>
            <a:r>
              <a:rPr lang="en-US" i="1" dirty="0" smtClean="0"/>
              <a:t>   A :The </a:t>
            </a:r>
            <a:r>
              <a:rPr lang="en-US" i="1" dirty="0"/>
              <a:t>doctor listens to your heart with a special instrument.</a:t>
            </a:r>
            <a:endParaRPr lang="el-GR" dirty="0"/>
          </a:p>
          <a:p>
            <a:pPr lvl="0"/>
            <a:r>
              <a:rPr lang="el-GR" dirty="0"/>
              <a:t>B: </a:t>
            </a:r>
            <a:r>
              <a:rPr lang="el-GR" i="1" dirty="0" err="1"/>
              <a:t>Using</a:t>
            </a:r>
            <a:r>
              <a:rPr lang="el-GR" i="1" dirty="0"/>
              <a:t> a </a:t>
            </a:r>
            <a:r>
              <a:rPr lang="el-GR" i="1" dirty="0" err="1"/>
              <a:t>stethoscope</a:t>
            </a:r>
            <a:r>
              <a:rPr lang="el-GR" i="1" dirty="0"/>
              <a:t>!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3100" b="1" dirty="0" err="1"/>
              <a:t>Example</a:t>
            </a:r>
            <a:r>
              <a:rPr lang="el-GR" sz="3100" b="1" dirty="0"/>
              <a:t> 1</a:t>
            </a:r>
          </a:p>
          <a:p>
            <a:pPr lvl="0"/>
            <a:r>
              <a:rPr lang="en-US" sz="3100" b="1" dirty="0"/>
              <a:t>A</a:t>
            </a:r>
            <a:r>
              <a:rPr lang="en-US" sz="3100" dirty="0"/>
              <a:t>: The nurse puts a bandage on your arm after an accident.</a:t>
            </a:r>
            <a:endParaRPr lang="el-GR" sz="3100" dirty="0"/>
          </a:p>
          <a:p>
            <a:pPr lvl="0"/>
            <a:r>
              <a:rPr lang="el-GR" sz="3100" b="1" dirty="0"/>
              <a:t>B</a:t>
            </a:r>
            <a:r>
              <a:rPr lang="el-GR" sz="3100" dirty="0"/>
              <a:t>: </a:t>
            </a:r>
            <a:r>
              <a:rPr lang="el-GR" sz="3100" dirty="0" err="1"/>
              <a:t>Dressing</a:t>
            </a:r>
            <a:r>
              <a:rPr lang="el-GR" sz="3100" dirty="0"/>
              <a:t> a </a:t>
            </a:r>
            <a:r>
              <a:rPr lang="el-GR" sz="3100" dirty="0" err="1"/>
              <a:t>wound</a:t>
            </a:r>
            <a:r>
              <a:rPr lang="el-GR" sz="3100" dirty="0" smtClean="0"/>
              <a:t>!</a:t>
            </a:r>
            <a:endParaRPr lang="en-US" sz="3100" dirty="0" smtClean="0"/>
          </a:p>
          <a:p>
            <a:pPr>
              <a:buNone/>
            </a:pPr>
            <a:r>
              <a:rPr lang="el-GR" sz="3100" b="1" dirty="0" err="1"/>
              <a:t>Example</a:t>
            </a:r>
            <a:r>
              <a:rPr lang="el-GR" sz="3100" b="1" dirty="0"/>
              <a:t> 2</a:t>
            </a:r>
          </a:p>
          <a:p>
            <a:pPr lvl="0"/>
            <a:r>
              <a:rPr lang="en-US" sz="3100" b="1" dirty="0"/>
              <a:t>A</a:t>
            </a:r>
            <a:r>
              <a:rPr lang="en-US" sz="3100" dirty="0"/>
              <a:t>: The doctor listens to your heart with a special instrument.</a:t>
            </a:r>
            <a:endParaRPr lang="el-GR" sz="3100" dirty="0"/>
          </a:p>
          <a:p>
            <a:pPr lvl="0"/>
            <a:r>
              <a:rPr lang="el-GR" sz="3100" b="1" dirty="0"/>
              <a:t>B</a:t>
            </a:r>
            <a:r>
              <a:rPr lang="el-GR" sz="3100" dirty="0"/>
              <a:t>: </a:t>
            </a:r>
            <a:r>
              <a:rPr lang="el-GR" sz="3100" dirty="0" err="1"/>
              <a:t>Using</a:t>
            </a:r>
            <a:r>
              <a:rPr lang="el-GR" sz="3100" dirty="0"/>
              <a:t> a </a:t>
            </a:r>
            <a:r>
              <a:rPr lang="el-GR" sz="3100" dirty="0" err="1"/>
              <a:t>stethoscope</a:t>
            </a:r>
            <a:r>
              <a:rPr lang="el-GR" sz="3100" dirty="0"/>
              <a:t>!</a:t>
            </a:r>
          </a:p>
          <a:p>
            <a:pPr>
              <a:buNone/>
            </a:pPr>
            <a:r>
              <a:rPr lang="el-GR" sz="3100" b="1" dirty="0" err="1" smtClean="0"/>
              <a:t>Example</a:t>
            </a:r>
            <a:r>
              <a:rPr lang="el-GR" sz="3100" b="1" dirty="0" smtClean="0"/>
              <a:t> </a:t>
            </a:r>
            <a:r>
              <a:rPr lang="el-GR" sz="3100" b="1" dirty="0"/>
              <a:t>3</a:t>
            </a:r>
          </a:p>
          <a:p>
            <a:pPr lvl="0"/>
            <a:r>
              <a:rPr lang="en-US" sz="3100" b="1" dirty="0"/>
              <a:t>A</a:t>
            </a:r>
            <a:r>
              <a:rPr lang="en-US" sz="3100" dirty="0"/>
              <a:t>: You talk about your problems and feelings with a professional.</a:t>
            </a:r>
            <a:endParaRPr lang="el-GR" sz="3100" dirty="0"/>
          </a:p>
          <a:p>
            <a:pPr lvl="0"/>
            <a:r>
              <a:rPr lang="en-US" sz="3100" b="1" dirty="0"/>
              <a:t>B</a:t>
            </a:r>
            <a:r>
              <a:rPr lang="en-US" sz="3100" dirty="0"/>
              <a:t>: Talking to a therapist!</a:t>
            </a:r>
            <a:endParaRPr lang="el-GR" sz="3100" dirty="0"/>
          </a:p>
          <a:p>
            <a:pPr lvl="0"/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err="1"/>
              <a:t>Example</a:t>
            </a:r>
            <a:r>
              <a:rPr lang="el-GR" b="1" dirty="0"/>
              <a:t> 4</a:t>
            </a:r>
          </a:p>
          <a:p>
            <a:pPr lvl="0"/>
            <a:r>
              <a:rPr lang="en-US" b="1" dirty="0"/>
              <a:t>A</a:t>
            </a:r>
            <a:r>
              <a:rPr lang="en-US" dirty="0"/>
              <a:t>: The doctor checks your stomach with a machine while you lie down.</a:t>
            </a:r>
            <a:endParaRPr lang="el-GR" dirty="0"/>
          </a:p>
          <a:p>
            <a:pPr lvl="0"/>
            <a:r>
              <a:rPr lang="en-US" b="1" dirty="0"/>
              <a:t>B</a:t>
            </a:r>
            <a:r>
              <a:rPr lang="en-US" dirty="0"/>
              <a:t>: Doing an abdominal ultrasound!</a:t>
            </a:r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b="1" dirty="0" err="1"/>
              <a:t>Example</a:t>
            </a:r>
            <a:r>
              <a:rPr lang="el-GR" b="1" dirty="0"/>
              <a:t> 5</a:t>
            </a:r>
          </a:p>
          <a:p>
            <a:pPr lvl="0"/>
            <a:r>
              <a:rPr lang="en-US" b="1" dirty="0"/>
              <a:t>A</a:t>
            </a:r>
            <a:r>
              <a:rPr lang="en-US" dirty="0"/>
              <a:t>: A dermatologist looks carefully at a dark spot on your skin.</a:t>
            </a:r>
            <a:endParaRPr lang="el-GR" dirty="0"/>
          </a:p>
          <a:p>
            <a:pPr lvl="0"/>
            <a:r>
              <a:rPr lang="el-GR" b="1" dirty="0"/>
              <a:t>B</a:t>
            </a:r>
            <a:r>
              <a:rPr lang="el-GR" dirty="0"/>
              <a:t>: </a:t>
            </a:r>
            <a:r>
              <a:rPr lang="el-GR" dirty="0" err="1"/>
              <a:t>Examining</a:t>
            </a:r>
            <a:r>
              <a:rPr lang="el-GR" dirty="0"/>
              <a:t> a </a:t>
            </a:r>
            <a:r>
              <a:rPr lang="el-GR" dirty="0" err="1"/>
              <a:t>melanoma</a:t>
            </a:r>
            <a:r>
              <a:rPr lang="el-GR" dirty="0"/>
              <a:t>!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b="1" dirty="0" err="1"/>
              <a:t>Example</a:t>
            </a:r>
            <a:r>
              <a:rPr lang="el-GR" b="1" dirty="0"/>
              <a:t> 6</a:t>
            </a:r>
          </a:p>
          <a:p>
            <a:pPr lvl="0"/>
            <a:r>
              <a:rPr lang="en-US" b="1" dirty="0"/>
              <a:t>A</a:t>
            </a:r>
            <a:r>
              <a:rPr lang="en-US" dirty="0"/>
              <a:t>: You use a small device to check your sugar level.</a:t>
            </a:r>
            <a:endParaRPr lang="el-GR" dirty="0"/>
          </a:p>
          <a:p>
            <a:pPr lvl="0"/>
            <a:r>
              <a:rPr lang="en-US" b="1" dirty="0"/>
              <a:t>B</a:t>
            </a:r>
            <a:r>
              <a:rPr lang="en-US" dirty="0"/>
              <a:t>: Measuring blood glucose level!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Grammar Focus – Present Continuous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pic>
        <p:nvPicPr>
          <p:cNvPr id="4" name="3 - Θέση περιεχομένου" descr="C:\Users\Μαρία\Downloads\ChatGPT Image 22 Σεπ 2025, 12_11_13 μ.μ.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6929486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Grammar Focus – Present Continuous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Rule</a:t>
            </a:r>
            <a:endParaRPr lang="el-GR" b="1" dirty="0"/>
          </a:p>
          <a:p>
            <a:r>
              <a:rPr lang="en-US" dirty="0"/>
              <a:t>We use </a:t>
            </a:r>
            <a:r>
              <a:rPr lang="en-US" b="1" dirty="0"/>
              <a:t>Present Continuous</a:t>
            </a:r>
            <a:r>
              <a:rPr lang="en-US" dirty="0"/>
              <a:t> to say what is happening </a:t>
            </a:r>
            <a:r>
              <a:rPr lang="en-US" b="1" dirty="0"/>
              <a:t>now</a:t>
            </a:r>
            <a:r>
              <a:rPr lang="en-US" dirty="0"/>
              <a:t>.</a:t>
            </a:r>
            <a:endParaRPr lang="el-GR" dirty="0"/>
          </a:p>
          <a:p>
            <a:r>
              <a:rPr lang="en-US" b="1" dirty="0"/>
              <a:t>Form: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Subject + </a:t>
            </a:r>
            <a:r>
              <a:rPr lang="en-US" i="1" dirty="0"/>
              <a:t>am / is / are</a:t>
            </a:r>
            <a:r>
              <a:rPr lang="en-US" dirty="0"/>
              <a:t> + verb-</a:t>
            </a:r>
            <a:r>
              <a:rPr lang="en-US" dirty="0" err="1"/>
              <a:t>ing</a:t>
            </a:r>
            <a:endParaRPr lang="el-GR" dirty="0"/>
          </a:p>
          <a:p>
            <a:r>
              <a:rPr lang="el-GR" b="1" dirty="0" err="1"/>
              <a:t>Examples</a:t>
            </a:r>
            <a:endParaRPr lang="el-GR" b="1" dirty="0"/>
          </a:p>
          <a:p>
            <a:pPr lvl="0"/>
            <a:r>
              <a:rPr lang="en-US" dirty="0"/>
              <a:t>The doctor </a:t>
            </a:r>
            <a:r>
              <a:rPr lang="en-US" b="1" dirty="0"/>
              <a:t>is using</a:t>
            </a:r>
            <a:r>
              <a:rPr lang="en-US" dirty="0"/>
              <a:t> a stethoscope.</a:t>
            </a:r>
            <a:endParaRPr lang="el-GR" dirty="0"/>
          </a:p>
          <a:p>
            <a:pPr lvl="0"/>
            <a:r>
              <a:rPr lang="en-US" dirty="0"/>
              <a:t>The nurse </a:t>
            </a:r>
            <a:r>
              <a:rPr lang="en-US" b="1" dirty="0"/>
              <a:t>is giving</a:t>
            </a:r>
            <a:r>
              <a:rPr lang="en-US" dirty="0"/>
              <a:t> an injection.</a:t>
            </a:r>
            <a:endParaRPr lang="el-GR" dirty="0"/>
          </a:p>
          <a:p>
            <a:pPr lvl="0"/>
            <a:r>
              <a:rPr lang="en-US" dirty="0"/>
              <a:t>The patient </a:t>
            </a:r>
            <a:r>
              <a:rPr lang="en-US" b="1" dirty="0"/>
              <a:t>is talking</a:t>
            </a:r>
            <a:r>
              <a:rPr lang="en-US" dirty="0"/>
              <a:t> to a therapist.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Exercise</a:t>
            </a:r>
            <a:r>
              <a:rPr lang="el-GR" sz="3100" b="1" dirty="0"/>
              <a:t/>
            </a:r>
            <a:br>
              <a:rPr lang="el-GR" sz="3100" b="1" dirty="0"/>
            </a:br>
            <a:r>
              <a:rPr lang="en-US" sz="3100" dirty="0" smtClean="0"/>
              <a:t>Write sentences in Present Continuous.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 smtClean="0"/>
              <a:t>1. (the </a:t>
            </a:r>
            <a:r>
              <a:rPr lang="en-US" dirty="0"/>
              <a:t>nurse / dress a wound) → __________________________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2. (the </a:t>
            </a:r>
            <a:r>
              <a:rPr lang="en-US" dirty="0"/>
              <a:t>doctor / use a stethoscope) → ______________________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3. (the </a:t>
            </a:r>
            <a:r>
              <a:rPr lang="en-US" dirty="0"/>
              <a:t>patient / talk to a therapist) → _____________________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4. (the </a:t>
            </a:r>
            <a:r>
              <a:rPr lang="en-US" dirty="0"/>
              <a:t>doctor / prepare a prescription) → __________________</a:t>
            </a:r>
            <a:endParaRPr lang="el-GR" dirty="0"/>
          </a:p>
          <a:p>
            <a:pPr>
              <a:buNone/>
            </a:pPr>
            <a:r>
              <a:rPr lang="en-US" dirty="0" smtClean="0"/>
              <a:t>5. (the </a:t>
            </a:r>
            <a:r>
              <a:rPr lang="en-US" dirty="0"/>
              <a:t>nurse / give an injection) → ________________________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/>
              <a:t>Answer</a:t>
            </a:r>
            <a:r>
              <a:rPr lang="el-GR" b="1" dirty="0"/>
              <a:t> </a:t>
            </a:r>
            <a:r>
              <a:rPr lang="el-GR" b="1" dirty="0" err="1"/>
              <a:t>Key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1. The </a:t>
            </a:r>
            <a:r>
              <a:rPr lang="en-US" dirty="0"/>
              <a:t>nurse </a:t>
            </a:r>
            <a:r>
              <a:rPr lang="en-US" b="1" dirty="0"/>
              <a:t>is dressing</a:t>
            </a:r>
            <a:r>
              <a:rPr lang="en-US" dirty="0"/>
              <a:t> a wound.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2. The </a:t>
            </a:r>
            <a:r>
              <a:rPr lang="en-US" dirty="0"/>
              <a:t>doctor </a:t>
            </a:r>
            <a:r>
              <a:rPr lang="en-US" b="1" dirty="0"/>
              <a:t>is using</a:t>
            </a:r>
            <a:r>
              <a:rPr lang="en-US" dirty="0"/>
              <a:t> a stethoscope.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3. The </a:t>
            </a:r>
            <a:r>
              <a:rPr lang="en-US" dirty="0"/>
              <a:t>patient </a:t>
            </a:r>
            <a:r>
              <a:rPr lang="en-US" b="1" dirty="0"/>
              <a:t>is talking</a:t>
            </a:r>
            <a:r>
              <a:rPr lang="en-US" dirty="0"/>
              <a:t> to a therapist.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4. The </a:t>
            </a:r>
            <a:r>
              <a:rPr lang="en-US" dirty="0"/>
              <a:t>doctor </a:t>
            </a:r>
            <a:r>
              <a:rPr lang="en-US" b="1" dirty="0"/>
              <a:t>is preparing</a:t>
            </a:r>
            <a:r>
              <a:rPr lang="en-US" dirty="0"/>
              <a:t> a prescription.</a:t>
            </a:r>
            <a:endParaRPr lang="el-GR" dirty="0"/>
          </a:p>
          <a:p>
            <a:pPr>
              <a:buNone/>
            </a:pPr>
            <a:r>
              <a:rPr lang="en-US" dirty="0" smtClean="0"/>
              <a:t>5. The </a:t>
            </a:r>
            <a:r>
              <a:rPr lang="en-US" dirty="0"/>
              <a:t>nurse </a:t>
            </a:r>
            <a:r>
              <a:rPr lang="en-US" b="1" dirty="0"/>
              <a:t>is giving</a:t>
            </a:r>
            <a:r>
              <a:rPr lang="en-US" dirty="0"/>
              <a:t> an injection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– HEALTH CARE SERVICES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910" y="1600200"/>
            <a:ext cx="33641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MIND MAP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Τι είναι το </a:t>
            </a:r>
            <a:r>
              <a:rPr lang="el-GR" b="1" dirty="0" err="1" smtClean="0"/>
              <a:t>Mind</a:t>
            </a:r>
            <a:r>
              <a:rPr lang="el-GR" b="1" dirty="0" smtClean="0"/>
              <a:t> </a:t>
            </a:r>
            <a:r>
              <a:rPr lang="el-GR" b="1" dirty="0" err="1" smtClean="0"/>
              <a:t>Map</a:t>
            </a:r>
            <a:r>
              <a:rPr lang="el-GR" b="1" dirty="0" smtClean="0"/>
              <a:t>;</a:t>
            </a:r>
            <a:br>
              <a:rPr lang="el-GR" b="1" dirty="0" smtClean="0"/>
            </a:br>
            <a:r>
              <a:rPr lang="el-GR" dirty="0" smtClean="0"/>
              <a:t>Ένας </a:t>
            </a:r>
            <a:r>
              <a:rPr lang="el-GR" b="1" dirty="0" smtClean="0"/>
              <a:t>νοητικός χάρτης </a:t>
            </a:r>
            <a:r>
              <a:rPr lang="el-GR" dirty="0" smtClean="0"/>
              <a:t>είναι ένα σχέδιο που μας βοηθά να οργανώνουμε ιδέες.</a:t>
            </a:r>
            <a:br>
              <a:rPr lang="el-GR" dirty="0" smtClean="0"/>
            </a:br>
            <a:r>
              <a:rPr lang="el-GR" dirty="0" smtClean="0"/>
              <a:t>Ξεκινάμε από μια </a:t>
            </a:r>
            <a:r>
              <a:rPr lang="el-GR" b="1" dirty="0" smtClean="0"/>
              <a:t>κεντρική έννοια</a:t>
            </a:r>
            <a:r>
              <a:rPr lang="el-GR" dirty="0" smtClean="0"/>
              <a:t> (π.χ. «Υγεία»).</a:t>
            </a:r>
            <a:br>
              <a:rPr lang="el-GR" dirty="0" smtClean="0"/>
            </a:br>
            <a:r>
              <a:rPr lang="el-GR" dirty="0" smtClean="0"/>
              <a:t>Φτιάχνουμε «κλαδιά» για τις βασικές κατηγορίες.</a:t>
            </a:r>
            <a:br>
              <a:rPr lang="el-GR" dirty="0" smtClean="0"/>
            </a:br>
            <a:r>
              <a:rPr lang="el-GR" dirty="0" smtClean="0"/>
              <a:t>Προσθέτουμε υποκατηγορίες, λέξεις-κλειδιά, εικόνες και χρώματα.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Πού χρησιμεύει το </a:t>
            </a:r>
            <a:r>
              <a:rPr lang="el-GR" b="1" dirty="0" err="1" smtClean="0"/>
              <a:t>Mind</a:t>
            </a:r>
            <a:r>
              <a:rPr lang="el-GR" b="1" dirty="0" smtClean="0"/>
              <a:t> </a:t>
            </a:r>
            <a:r>
              <a:rPr lang="el-GR" b="1" dirty="0" err="1" smtClean="0"/>
              <a:t>Map</a:t>
            </a:r>
            <a:r>
              <a:rPr lang="el-GR" b="1" dirty="0" smtClean="0"/>
              <a:t>;</a:t>
            </a:r>
          </a:p>
          <a:p>
            <a:r>
              <a:rPr lang="el-GR" dirty="0" smtClean="0"/>
              <a:t>Για να </a:t>
            </a:r>
            <a:r>
              <a:rPr lang="el-GR" b="1" dirty="0" smtClean="0"/>
              <a:t>κατανοούμε καλύτερα</a:t>
            </a:r>
            <a:r>
              <a:rPr lang="el-GR" dirty="0" smtClean="0"/>
              <a:t> δύσκολα θέματα.</a:t>
            </a:r>
          </a:p>
          <a:p>
            <a:r>
              <a:rPr lang="el-GR" dirty="0" smtClean="0"/>
              <a:t>Για να </a:t>
            </a:r>
            <a:r>
              <a:rPr lang="el-GR" b="1" dirty="0" smtClean="0"/>
              <a:t>θυμόμαστε πιο εύκολα</a:t>
            </a:r>
            <a:r>
              <a:rPr lang="el-GR" dirty="0" smtClean="0"/>
              <a:t> (ειδικά με εικόνες/χρώματα).</a:t>
            </a:r>
          </a:p>
          <a:p>
            <a:r>
              <a:rPr lang="el-GR" dirty="0" smtClean="0"/>
              <a:t>Για να </a:t>
            </a:r>
            <a:r>
              <a:rPr lang="el-GR" b="1" dirty="0" smtClean="0"/>
              <a:t>οργανώνουμε τη μελέτη μας</a:t>
            </a:r>
            <a:r>
              <a:rPr lang="el-GR" dirty="0" smtClean="0"/>
              <a:t> πριν από εξετάσεις.</a:t>
            </a:r>
          </a:p>
          <a:p>
            <a:r>
              <a:rPr lang="el-GR" dirty="0" smtClean="0"/>
              <a:t>Για να </a:t>
            </a:r>
            <a:r>
              <a:rPr lang="el-GR" b="1" dirty="0" smtClean="0"/>
              <a:t>σχεδιάζουμε μια εργασία ή παρουσίαση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Για να </a:t>
            </a:r>
            <a:r>
              <a:rPr lang="el-GR" b="1" dirty="0" smtClean="0"/>
              <a:t>βλέπουμε με μια ματιά όλη την εικόνα</a:t>
            </a:r>
            <a:r>
              <a:rPr lang="el-GR" dirty="0" smtClean="0"/>
              <a:t> ενός θέματος.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Παράδειγμα </a:t>
            </a:r>
            <a:r>
              <a:rPr lang="el-GR" sz="2800" b="1" dirty="0" err="1" smtClean="0"/>
              <a:t>Mind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Map</a:t>
            </a:r>
            <a:r>
              <a:rPr lang="el-GR" sz="2800" b="1" dirty="0" smtClean="0"/>
              <a:t> για τον Τομέα Υγείας – Πρόνοιας – Ευεξίας</a:t>
            </a:r>
            <a:br>
              <a:rPr lang="el-GR" sz="2800" b="1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Κεντρική ιδέα:</a:t>
            </a:r>
            <a:r>
              <a:rPr lang="el-GR" dirty="0" smtClean="0"/>
              <a:t> Υγεία</a:t>
            </a:r>
          </a:p>
          <a:p>
            <a:r>
              <a:rPr lang="el-GR" b="1" dirty="0" smtClean="0"/>
              <a:t>Διατροφή</a:t>
            </a:r>
            <a:r>
              <a:rPr lang="el-GR" dirty="0" smtClean="0"/>
              <a:t> → φρούτα, λαχανικά, νερό, αποφυγή </a:t>
            </a:r>
            <a:r>
              <a:rPr lang="el-GR" dirty="0" err="1" smtClean="0"/>
              <a:t>junk</a:t>
            </a:r>
            <a:r>
              <a:rPr lang="el-GR" dirty="0" smtClean="0"/>
              <a:t> </a:t>
            </a:r>
            <a:r>
              <a:rPr lang="el-GR" dirty="0" err="1" smtClean="0"/>
              <a:t>food</a:t>
            </a:r>
            <a:endParaRPr lang="el-GR" dirty="0" smtClean="0"/>
          </a:p>
          <a:p>
            <a:r>
              <a:rPr lang="el-GR" b="1" dirty="0" smtClean="0"/>
              <a:t>Άσκηση</a:t>
            </a:r>
            <a:r>
              <a:rPr lang="el-GR" dirty="0" smtClean="0"/>
              <a:t> → περπάτημα, γυμναστική, αθλητισμός</a:t>
            </a:r>
          </a:p>
          <a:p>
            <a:r>
              <a:rPr lang="el-GR" b="1" dirty="0" smtClean="0"/>
              <a:t>Πρόληψη</a:t>
            </a:r>
            <a:r>
              <a:rPr lang="el-GR" dirty="0" smtClean="0"/>
              <a:t> → εμβόλια, εξετάσεις, σωστή υγιεινή</a:t>
            </a:r>
          </a:p>
          <a:p>
            <a:r>
              <a:rPr lang="el-GR" b="1" dirty="0" smtClean="0"/>
              <a:t>Ψυχική Υγεία</a:t>
            </a:r>
            <a:r>
              <a:rPr lang="el-GR" dirty="0" smtClean="0"/>
              <a:t> → χαλάρωση, κοινωνικές σχέσεις, θετική σκέψη</a:t>
            </a:r>
          </a:p>
          <a:p>
            <a:r>
              <a:rPr lang="el-GR" b="1" dirty="0" smtClean="0"/>
              <a:t>Πρόνοια</a:t>
            </a:r>
            <a:r>
              <a:rPr lang="el-GR" dirty="0" smtClean="0"/>
              <a:t> → φροντίδα ηλικιωμένων, ατόμων με αναπηρία, κοινωνική στήριξη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Χάρτης Σκέψεων για την Υγεί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071546"/>
            <a:ext cx="678661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a. What kind of services are provided in Health Care institutions or sectors?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Τι είδους υπηρεσίες παρέχονται στους φορείς υγείας)</a:t>
            </a:r>
          </a:p>
          <a:p>
            <a:r>
              <a:rPr lang="en-US" dirty="0" smtClean="0"/>
              <a:t>Emergency care (</a:t>
            </a:r>
            <a:r>
              <a:rPr lang="el-GR" dirty="0" smtClean="0"/>
              <a:t>επείγουσα φροντίδα)</a:t>
            </a:r>
          </a:p>
          <a:p>
            <a:r>
              <a:rPr lang="en-US" dirty="0" smtClean="0"/>
              <a:t>First aid (</a:t>
            </a:r>
            <a:r>
              <a:rPr lang="el-GR" dirty="0" smtClean="0"/>
              <a:t>πρώτες βοήθειες)</a:t>
            </a:r>
          </a:p>
          <a:p>
            <a:r>
              <a:rPr lang="en-US" dirty="0" smtClean="0"/>
              <a:t>Surgery (</a:t>
            </a:r>
            <a:r>
              <a:rPr lang="el-GR" dirty="0" smtClean="0"/>
              <a:t>χειρουργική)</a:t>
            </a:r>
          </a:p>
          <a:p>
            <a:r>
              <a:rPr lang="en-US" dirty="0" smtClean="0"/>
              <a:t>Diagnostic tests (</a:t>
            </a:r>
            <a:r>
              <a:rPr lang="el-GR" dirty="0" smtClean="0"/>
              <a:t>διαγνωστικές εξετάσεις – αίματος, ακτινογραφίες, υπέρηχοι)</a:t>
            </a:r>
          </a:p>
          <a:p>
            <a:r>
              <a:rPr lang="en-US" dirty="0" smtClean="0"/>
              <a:t>Preventive care (</a:t>
            </a:r>
            <a:r>
              <a:rPr lang="el-GR" dirty="0" smtClean="0"/>
              <a:t>προληπτική φροντίδα – εμβολιασμοί, </a:t>
            </a:r>
            <a:r>
              <a:rPr lang="en-US" dirty="0" smtClean="0"/>
              <a:t>check-up)</a:t>
            </a:r>
          </a:p>
          <a:p>
            <a:r>
              <a:rPr lang="en-US" dirty="0" smtClean="0"/>
              <a:t>Rehabilitation (</a:t>
            </a:r>
            <a:r>
              <a:rPr lang="el-GR" dirty="0" smtClean="0"/>
              <a:t>αποκατάσταση – φυσικοθεραπεία, </a:t>
            </a:r>
            <a:r>
              <a:rPr lang="el-GR" dirty="0" err="1" smtClean="0"/>
              <a:t>εργοθεραπεία</a:t>
            </a:r>
            <a:r>
              <a:rPr lang="el-GR" dirty="0" smtClean="0"/>
              <a:t>)</a:t>
            </a:r>
          </a:p>
          <a:p>
            <a:r>
              <a:rPr lang="en-US" dirty="0" smtClean="0"/>
              <a:t>Mental health services (</a:t>
            </a:r>
            <a:r>
              <a:rPr lang="el-GR" dirty="0" smtClean="0"/>
              <a:t>υπηρεσίες ψυχικής υγείας)</a:t>
            </a:r>
          </a:p>
          <a:p>
            <a:r>
              <a:rPr lang="en-US" dirty="0" smtClean="0"/>
              <a:t>Elderly care (</a:t>
            </a:r>
            <a:r>
              <a:rPr lang="el-GR" dirty="0" smtClean="0"/>
              <a:t>φροντίδα ηλικιωμένων)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b. Who provides them?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Ποιος τις παρέχει)</a:t>
            </a:r>
          </a:p>
          <a:p>
            <a:r>
              <a:rPr lang="en-US" dirty="0" smtClean="0"/>
              <a:t>Doctors (</a:t>
            </a:r>
            <a:r>
              <a:rPr lang="el-GR" dirty="0" smtClean="0"/>
              <a:t>γιατροί)</a:t>
            </a:r>
          </a:p>
          <a:p>
            <a:r>
              <a:rPr lang="en-US" dirty="0" smtClean="0"/>
              <a:t>Nurses (</a:t>
            </a:r>
            <a:r>
              <a:rPr lang="el-GR" dirty="0" smtClean="0"/>
              <a:t>νοσηλευτές/</a:t>
            </a:r>
            <a:r>
              <a:rPr lang="el-GR" dirty="0" err="1" smtClean="0"/>
              <a:t>τριες)</a:t>
            </a:r>
            <a:endParaRPr lang="el-GR" dirty="0" smtClean="0"/>
          </a:p>
          <a:p>
            <a:r>
              <a:rPr lang="en-US" dirty="0" smtClean="0"/>
              <a:t>Paramedics (</a:t>
            </a:r>
            <a:r>
              <a:rPr lang="el-GR" dirty="0" err="1" smtClean="0"/>
              <a:t>διασώστες</a:t>
            </a:r>
            <a:r>
              <a:rPr lang="el-GR" dirty="0" smtClean="0"/>
              <a:t>)</a:t>
            </a:r>
          </a:p>
          <a:p>
            <a:r>
              <a:rPr lang="en-US" dirty="0" smtClean="0"/>
              <a:t>Therapists (</a:t>
            </a:r>
            <a:r>
              <a:rPr lang="el-GR" dirty="0" smtClean="0"/>
              <a:t>θεραπευτές – φυσικοθεραπευτές, ψυχολόγοι, </a:t>
            </a:r>
            <a:r>
              <a:rPr lang="el-GR" dirty="0" err="1" smtClean="0"/>
              <a:t>εργοθεραπευτές</a:t>
            </a:r>
            <a:r>
              <a:rPr lang="el-GR" dirty="0" smtClean="0"/>
              <a:t>)</a:t>
            </a:r>
          </a:p>
          <a:p>
            <a:r>
              <a:rPr lang="en-US" dirty="0" smtClean="0"/>
              <a:t>Pharmacists (</a:t>
            </a:r>
            <a:r>
              <a:rPr lang="el-GR" dirty="0" smtClean="0"/>
              <a:t>φαρμακοποιοί)</a:t>
            </a:r>
          </a:p>
          <a:p>
            <a:r>
              <a:rPr lang="en-US" dirty="0" smtClean="0"/>
              <a:t>Social workers (</a:t>
            </a:r>
            <a:r>
              <a:rPr lang="el-GR" dirty="0" smtClean="0"/>
              <a:t>κοινωνικοί λειτουργοί)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c. Where can those services be provided and what facilities are needed?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Πού παρέχονται αυτές οι υπηρεσίες και τι εγκαταστάσεις χρειάζονται)</a:t>
            </a:r>
          </a:p>
          <a:p>
            <a:r>
              <a:rPr lang="en-US" dirty="0" smtClean="0"/>
              <a:t>Hospitals (</a:t>
            </a:r>
            <a:r>
              <a:rPr lang="el-GR" dirty="0" smtClean="0"/>
              <a:t>νοσοκομεία – χειρουργεία, ΜΕΘ, διαγνωστικά εργαστήρια)</a:t>
            </a:r>
          </a:p>
          <a:p>
            <a:r>
              <a:rPr lang="en-US" dirty="0" smtClean="0"/>
              <a:t>Health centers / clinics (</a:t>
            </a:r>
            <a:r>
              <a:rPr lang="el-GR" dirty="0" smtClean="0"/>
              <a:t>κέντρα υγείας / ιατρεία – αίθουσες εξέτασης, φαρμακείο)</a:t>
            </a:r>
          </a:p>
          <a:p>
            <a:r>
              <a:rPr lang="en-US" dirty="0" smtClean="0"/>
              <a:t>Pharmacies (</a:t>
            </a:r>
            <a:r>
              <a:rPr lang="el-GR" dirty="0" smtClean="0"/>
              <a:t>φαρμακεία)</a:t>
            </a:r>
          </a:p>
          <a:p>
            <a:r>
              <a:rPr lang="en-US" dirty="0" smtClean="0"/>
              <a:t>Rehabilitation centers (</a:t>
            </a:r>
            <a:r>
              <a:rPr lang="el-GR" dirty="0" smtClean="0"/>
              <a:t>κέντρα αποκατάστασης – γυμναστήριο, ειδικός εξοπλισμός)</a:t>
            </a:r>
          </a:p>
          <a:p>
            <a:r>
              <a:rPr lang="en-US" dirty="0" smtClean="0"/>
              <a:t>Nursing homes (</a:t>
            </a:r>
            <a:r>
              <a:rPr lang="el-GR" dirty="0" smtClean="0"/>
              <a:t>γηροκομεία – δωμάτια φροντίδας, </a:t>
            </a:r>
            <a:r>
              <a:rPr lang="el-GR" dirty="0" err="1" smtClean="0"/>
              <a:t>φυσικοθεραπευτήριο</a:t>
            </a:r>
            <a:r>
              <a:rPr lang="el-GR" dirty="0" smtClean="0"/>
              <a:t>)</a:t>
            </a:r>
          </a:p>
          <a:p>
            <a:r>
              <a:rPr lang="en-US" dirty="0" smtClean="0"/>
              <a:t>At home (</a:t>
            </a:r>
            <a:r>
              <a:rPr lang="el-GR" dirty="0" smtClean="0"/>
              <a:t>κατ’ οίκον φροντίδα – ιατρικές επισκέψεις, </a:t>
            </a:r>
            <a:r>
              <a:rPr lang="en-US" dirty="0" smtClean="0"/>
              <a:t>home nursing)</a:t>
            </a:r>
          </a:p>
          <a:p>
            <a:r>
              <a:rPr lang="en-US" dirty="0" smtClean="0"/>
              <a:t>Ambulances (</a:t>
            </a:r>
            <a:r>
              <a:rPr lang="el-GR" dirty="0" smtClean="0"/>
              <a:t>ασθενοφόρα – εξοπλισμός πρώτων βοηθειών, </a:t>
            </a:r>
            <a:r>
              <a:rPr lang="el-GR" dirty="0" err="1" smtClean="0"/>
              <a:t>απινιδωτής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C. Writing Task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Write </a:t>
            </a:r>
            <a:r>
              <a:rPr lang="en-US" b="1" dirty="0" smtClean="0"/>
              <a:t>5 sentences</a:t>
            </a:r>
            <a:r>
              <a:rPr lang="en-US" dirty="0" smtClean="0"/>
              <a:t> about what happens in a hospital using the phrases.</a:t>
            </a:r>
          </a:p>
          <a:p>
            <a:pPr>
              <a:buNone/>
            </a:pPr>
            <a:r>
              <a:rPr lang="el-GR" dirty="0" err="1"/>
              <a:t>Example</a:t>
            </a:r>
            <a:r>
              <a:rPr lang="el-GR" dirty="0"/>
              <a:t>:</a:t>
            </a:r>
          </a:p>
          <a:p>
            <a:pPr lvl="0"/>
            <a:r>
              <a:rPr lang="en-US" i="1" dirty="0"/>
              <a:t>The nurse is dressing a wound.</a:t>
            </a:r>
            <a:endParaRPr lang="el-GR" dirty="0"/>
          </a:p>
          <a:p>
            <a:pPr lvl="0"/>
            <a:r>
              <a:rPr lang="en-US" i="1" dirty="0"/>
              <a:t>The doctor is preparing a prescription for the patient.</a:t>
            </a:r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ANSWERS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nurse is dressing a wound.</a:t>
            </a:r>
            <a:endParaRPr lang="el-GR" dirty="0"/>
          </a:p>
          <a:p>
            <a:pPr lvl="0"/>
            <a:r>
              <a:rPr lang="en-US" dirty="0"/>
              <a:t>The doctor is using a stethoscope.</a:t>
            </a:r>
            <a:endParaRPr lang="el-GR" dirty="0"/>
          </a:p>
          <a:p>
            <a:pPr lvl="0"/>
            <a:r>
              <a:rPr lang="en-US" dirty="0"/>
              <a:t>The patient is talking to a therapist.</a:t>
            </a:r>
            <a:endParaRPr lang="el-GR" dirty="0"/>
          </a:p>
          <a:p>
            <a:pPr lvl="0"/>
            <a:r>
              <a:rPr lang="en-US" dirty="0"/>
              <a:t>The doctor is preparing a prescription.</a:t>
            </a:r>
            <a:endParaRPr lang="el-GR" dirty="0"/>
          </a:p>
          <a:p>
            <a:pPr lvl="0"/>
            <a:r>
              <a:rPr lang="en-US" dirty="0"/>
              <a:t>The nurse is giving an injection.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8501122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00306"/>
            <a:ext cx="6534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C:\Users\Μαρία\Downloads\ChatGPT Image 22 Σεπ 2025, 03_10_46 μ.μ.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listen and repeat the phrases</a:t>
            </a:r>
            <a:endParaRPr lang="el-GR" dirty="0"/>
          </a:p>
        </p:txBody>
      </p:sp>
      <p:pic>
        <p:nvPicPr>
          <p:cNvPr id="4" name="PHRASES PAGE 10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7401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036700" cy="17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6433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40433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reparing a prescription</a:t>
            </a:r>
          </a:p>
          <a:p>
            <a:r>
              <a:rPr lang="en-US" dirty="0"/>
              <a:t>u</a:t>
            </a:r>
            <a:r>
              <a:rPr lang="en-US" dirty="0" smtClean="0"/>
              <a:t>sing a walker</a:t>
            </a:r>
          </a:p>
          <a:p>
            <a:r>
              <a:rPr lang="en-US" dirty="0"/>
              <a:t>u</a:t>
            </a:r>
            <a:r>
              <a:rPr lang="en-US" dirty="0" smtClean="0"/>
              <a:t>sing a stethoscope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4036700" cy="17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alking to a therapist</a:t>
            </a:r>
          </a:p>
          <a:p>
            <a:r>
              <a:rPr lang="en-US" dirty="0"/>
              <a:t>c</a:t>
            </a:r>
            <a:r>
              <a:rPr lang="en-US" dirty="0" smtClean="0"/>
              <a:t>hecking blood pressure</a:t>
            </a:r>
          </a:p>
          <a:p>
            <a:r>
              <a:rPr lang="en-US" dirty="0"/>
              <a:t>d</a:t>
            </a:r>
            <a:r>
              <a:rPr lang="en-US" dirty="0" smtClean="0"/>
              <a:t>ressing a wound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6433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xamining a melanoma</a:t>
            </a:r>
          </a:p>
          <a:p>
            <a:r>
              <a:rPr lang="en-US" dirty="0"/>
              <a:t>d</a:t>
            </a:r>
            <a:r>
              <a:rPr lang="en-US" dirty="0" smtClean="0"/>
              <a:t>oing an abdominal ultrasound</a:t>
            </a:r>
          </a:p>
          <a:p>
            <a:r>
              <a:rPr lang="en-US" dirty="0"/>
              <a:t>g</a:t>
            </a:r>
            <a:r>
              <a:rPr lang="en-US" dirty="0" smtClean="0"/>
              <a:t>iving an injection</a:t>
            </a:r>
          </a:p>
          <a:p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7562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etting corneas checked</a:t>
            </a:r>
          </a:p>
          <a:p>
            <a:r>
              <a:rPr lang="en-US" dirty="0"/>
              <a:t>m</a:t>
            </a:r>
            <a:r>
              <a:rPr lang="en-US" dirty="0" smtClean="0"/>
              <a:t>easuring blood glucose level</a:t>
            </a:r>
          </a:p>
          <a:p>
            <a:r>
              <a:rPr lang="en-US" dirty="0"/>
              <a:t>m</a:t>
            </a:r>
            <a:r>
              <a:rPr lang="en-US" dirty="0" smtClean="0"/>
              <a:t>easuring pulse rate</a:t>
            </a:r>
            <a:endParaRPr lang="el-G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40433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910</Words>
  <Application>Microsoft Office PowerPoint</Application>
  <PresentationFormat>Προβολή στην οθόνη (4:3)</PresentationFormat>
  <Paragraphs>157</Paragraphs>
  <Slides>30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ENGLISH </vt:lpstr>
      <vt:lpstr>UNIT 1 – HEALTH CARE SERVICES</vt:lpstr>
      <vt:lpstr>Διαφάνεια 3</vt:lpstr>
      <vt:lpstr>Now listen and repeat the phrases</vt:lpstr>
      <vt:lpstr>Διαφάνεια 5</vt:lpstr>
      <vt:lpstr>ANSWER KEY</vt:lpstr>
      <vt:lpstr>Διαφάνεια 7</vt:lpstr>
      <vt:lpstr>Διαφάνεια 8</vt:lpstr>
      <vt:lpstr>Διαφάνεια 9</vt:lpstr>
      <vt:lpstr> Phrases – Translations </vt:lpstr>
      <vt:lpstr> A. Matching Match the medical phrases (1–10) with the correct situation (a–j). </vt:lpstr>
      <vt:lpstr>ANSWER KEY</vt:lpstr>
      <vt:lpstr>B. Speaking Practice (Pair Work)</vt:lpstr>
      <vt:lpstr>EXAMPLES</vt:lpstr>
      <vt:lpstr>Διαφάνεια 15</vt:lpstr>
      <vt:lpstr>Grammar Focus – Present Continuous </vt:lpstr>
      <vt:lpstr>Grammar Focus – Present Continuous </vt:lpstr>
      <vt:lpstr>Exercise Write sentences in Present Continuous. </vt:lpstr>
      <vt:lpstr>Answer Key </vt:lpstr>
      <vt:lpstr> MIND MAP</vt:lpstr>
      <vt:lpstr>Διαφάνεια 21</vt:lpstr>
      <vt:lpstr>Παράδειγμα Mind Map για τον Τομέα Υγείας – Πρόνοιας – Ευεξίας </vt:lpstr>
      <vt:lpstr>Διαφάνεια 23</vt:lpstr>
      <vt:lpstr>Διαφάνεια 24</vt:lpstr>
      <vt:lpstr>ANSWER KEY</vt:lpstr>
      <vt:lpstr>Διαφάνεια 26</vt:lpstr>
      <vt:lpstr>Διαφάνεια 27</vt:lpstr>
      <vt:lpstr>C. Writing Task  </vt:lpstr>
      <vt:lpstr>SUGGESTED ANSWERS</vt:lpstr>
      <vt:lpstr>Διαφάνεια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Μαρία</dc:creator>
  <cp:lastModifiedBy>Μαρία</cp:lastModifiedBy>
  <cp:revision>21</cp:revision>
  <dcterms:created xsi:type="dcterms:W3CDTF">2025-09-22T09:16:11Z</dcterms:created>
  <dcterms:modified xsi:type="dcterms:W3CDTF">2025-09-22T12:27:51Z</dcterms:modified>
</cp:coreProperties>
</file>