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1" r:id="rId1"/>
  </p:sldMasterIdLst>
  <p:sldIdLst>
    <p:sldId id="256" r:id="rId2"/>
    <p:sldId id="257" r:id="rId3"/>
    <p:sldId id="258" r:id="rId4"/>
    <p:sldId id="259" r:id="rId5"/>
    <p:sldId id="260" r:id="rId6"/>
    <p:sldId id="261" r:id="rId7"/>
    <p:sldId id="262" r:id="rId8"/>
    <p:sldId id="263" r:id="rId9"/>
    <p:sldId id="264" r:id="rId10"/>
    <p:sldId id="265" r:id="rId11"/>
    <p:sldId id="266" r:id="rId12"/>
  </p:sldIdLst>
  <p:sldSz cx="12192000" cy="6858000"/>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F87B318-F3F3-4AE6-81A9-0868A3B2A343}" v="92" dt="2025-05-02T18:49:12.561"/>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4" autoAdjust="0"/>
    <p:restoredTop sz="94660"/>
  </p:normalViewPr>
  <p:slideViewPr>
    <p:cSldViewPr snapToGrid="0">
      <p:cViewPr varScale="1">
        <p:scale>
          <a:sx n="92" d="100"/>
          <a:sy n="92" d="100"/>
        </p:scale>
        <p:origin x="486" y="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microsoft.com/office/2015/10/relationships/revisionInfo" Target="revisionInfo.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4212" y="685799"/>
            <a:ext cx="8001000" cy="2971801"/>
          </a:xfrm>
        </p:spPr>
        <p:txBody>
          <a:bodyPr anchor="b">
            <a:normAutofit/>
          </a:bodyPr>
          <a:lstStyle>
            <a:lvl1pPr algn="l">
              <a:defRPr sz="4800">
                <a:effectLst/>
              </a:defRPr>
            </a:lvl1pPr>
          </a:lstStyle>
          <a:p>
            <a:r>
              <a:rPr lang="en-US" dirty="0"/>
              <a:t>Click to edit Master title style</a:t>
            </a:r>
          </a:p>
        </p:txBody>
      </p:sp>
      <p:sp>
        <p:nvSpPr>
          <p:cNvPr id="3" name="Subtitle 2"/>
          <p:cNvSpPr>
            <a:spLocks noGrp="1"/>
          </p:cNvSpPr>
          <p:nvPr>
            <p:ph type="subTitle" idx="1"/>
          </p:nvPr>
        </p:nvSpPr>
        <p:spPr>
          <a:xfrm>
            <a:off x="684212" y="3843867"/>
            <a:ext cx="6400800" cy="1947333"/>
          </a:xfrm>
        </p:spPr>
        <p:txBody>
          <a:bodyPr anchor="t">
            <a:normAutofit/>
          </a:bodyPr>
          <a:lstStyle>
            <a:lvl1pPr marL="0" indent="0" algn="l">
              <a:buNone/>
              <a:defRPr sz="2100">
                <a:solidFill>
                  <a:schemeClr val="bg2">
                    <a:lumMod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sp>
        <p:nvSpPr>
          <p:cNvPr id="4" name="Date Placeholder 3"/>
          <p:cNvSpPr>
            <a:spLocks noGrp="1"/>
          </p:cNvSpPr>
          <p:nvPr>
            <p:ph type="dt" sz="half" idx="10"/>
          </p:nvPr>
        </p:nvSpPr>
        <p:spPr/>
        <p:txBody>
          <a:bodyPr/>
          <a:lstStyle/>
          <a:p>
            <a:fld id="{B61BEF0D-F0BB-DE4B-95CE-6DB70DBA9567}" type="datetimeFigureOut">
              <a:rPr lang="en-US" dirty="0"/>
              <a:pPr/>
              <a:t>5/2/2025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cxnSp>
        <p:nvCxnSpPr>
          <p:cNvPr id="16" name="Straight Connector 15"/>
          <p:cNvCxnSpPr/>
          <p:nvPr/>
        </p:nvCxnSpPr>
        <p:spPr>
          <a:xfrm flipH="1">
            <a:off x="8228012" y="8467"/>
            <a:ext cx="3810000" cy="3810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flipH="1">
            <a:off x="6108170" y="91545"/>
            <a:ext cx="6080655" cy="608065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flipH="1">
            <a:off x="7235825" y="228600"/>
            <a:ext cx="4953000" cy="4953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335837" y="32278"/>
            <a:ext cx="4852989" cy="485298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flipH="1">
            <a:off x="7845426" y="609601"/>
            <a:ext cx="4343399" cy="434339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41397664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17" name="Picture Placeholder 2"/>
          <p:cNvSpPr>
            <a:spLocks noGrp="1" noChangeAspect="1"/>
          </p:cNvSpPr>
          <p:nvPr>
            <p:ph type="pic" idx="13"/>
          </p:nvPr>
        </p:nvSpPr>
        <p:spPr>
          <a:xfrm>
            <a:off x="685800" y="533400"/>
            <a:ext cx="10818812" cy="31242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endParaRPr lang="en-US" dirty="0"/>
          </a:p>
        </p:txBody>
      </p:sp>
      <p:sp>
        <p:nvSpPr>
          <p:cNvPr id="16" name="Text Placeholder 9"/>
          <p:cNvSpPr>
            <a:spLocks noGrp="1"/>
          </p:cNvSpPr>
          <p:nvPr>
            <p:ph type="body" sz="quarter" idx="14"/>
          </p:nvPr>
        </p:nvSpPr>
        <p:spPr>
          <a:xfrm>
            <a:off x="914402" y="3843867"/>
            <a:ext cx="8304210" cy="457200"/>
          </a:xfrm>
        </p:spPr>
        <p:txBody>
          <a:bodyPr anchor="t">
            <a:normAutofit/>
          </a:bodyPr>
          <a:lstStyle>
            <a:lvl1pPr marL="0" indent="0">
              <a:buFontTx/>
              <a:buNone/>
              <a:defRPr sz="16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dirty="0"/>
              <a:t>Click to edit Master text styles</a:t>
            </a:r>
          </a:p>
        </p:txBody>
      </p:sp>
      <p:sp>
        <p:nvSpPr>
          <p:cNvPr id="3" name="Date Placeholder 2"/>
          <p:cNvSpPr>
            <a:spLocks noGrp="1"/>
          </p:cNvSpPr>
          <p:nvPr>
            <p:ph type="dt" sz="half" idx="10"/>
          </p:nvPr>
        </p:nvSpPr>
        <p:spPr/>
        <p:txBody>
          <a:bodyPr/>
          <a:lstStyle/>
          <a:p>
            <a:fld id="{B61BEF0D-F0BB-DE4B-95CE-6DB70DBA9567}" type="datetimeFigureOut">
              <a:rPr lang="en-US" dirty="0"/>
              <a:pPr/>
              <a:t>5/2/2025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13437973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anchor="ctr">
            <a:normAutofit/>
          </a:bodyPr>
          <a:lstStyle>
            <a:lvl1pPr algn="l">
              <a:defRPr sz="3200" b="0" cap="all"/>
            </a:lvl1pPr>
          </a:lstStyle>
          <a:p>
            <a:r>
              <a:rPr lang="en-US" dirty="0"/>
              <a:t>Click to edit Master title style</a:t>
            </a:r>
          </a:p>
        </p:txBody>
      </p:sp>
      <p:sp>
        <p:nvSpPr>
          <p:cNvPr id="3" name="Text Placeholder 2"/>
          <p:cNvSpPr>
            <a:spLocks noGrp="1"/>
          </p:cNvSpPr>
          <p:nvPr>
            <p:ph type="body" idx="1"/>
          </p:nvPr>
        </p:nvSpPr>
        <p:spPr>
          <a:xfrm>
            <a:off x="684212" y="4114800"/>
            <a:ext cx="8535988" cy="1879600"/>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5/2/2025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284675846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1411" y="685800"/>
            <a:ext cx="9144001" cy="2743200"/>
          </a:xfrm>
        </p:spPr>
        <p:txBody>
          <a:bodyPr anchor="ctr">
            <a:normAutofit/>
          </a:bodyPr>
          <a:lstStyle>
            <a:lvl1pPr algn="l">
              <a:defRPr sz="3200" b="0" cap="all">
                <a:solidFill>
                  <a:schemeClr val="tx1"/>
                </a:solidFill>
              </a:defRPr>
            </a:lvl1pPr>
          </a:lstStyle>
          <a:p>
            <a:r>
              <a:rPr lang="en-US" dirty="0"/>
              <a:t>Click to edit Master title style</a:t>
            </a:r>
          </a:p>
        </p:txBody>
      </p:sp>
      <p:sp>
        <p:nvSpPr>
          <p:cNvPr id="10" name="Text Placeholder 9"/>
          <p:cNvSpPr>
            <a:spLocks noGrp="1"/>
          </p:cNvSpPr>
          <p:nvPr>
            <p:ph type="body" sz="quarter" idx="13"/>
          </p:nvPr>
        </p:nvSpPr>
        <p:spPr>
          <a:xfrm>
            <a:off x="1446212" y="3429000"/>
            <a:ext cx="8534400" cy="3810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dirty="0"/>
              <a:t>Click to edit Master text styles</a:t>
            </a:r>
          </a:p>
        </p:txBody>
      </p:sp>
      <p:sp>
        <p:nvSpPr>
          <p:cNvPr id="3" name="Text Placeholder 2"/>
          <p:cNvSpPr>
            <a:spLocks noGrp="1"/>
          </p:cNvSpPr>
          <p:nvPr>
            <p:ph type="body" idx="1"/>
          </p:nvPr>
        </p:nvSpPr>
        <p:spPr>
          <a:xfrm>
            <a:off x="684213" y="4301067"/>
            <a:ext cx="8534400" cy="1684865"/>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5/2/2025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14" name="TextBox 13"/>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187366925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84212" y="3429000"/>
            <a:ext cx="8534400" cy="1697400"/>
          </a:xfrm>
        </p:spPr>
        <p:txBody>
          <a:bodyPr anchor="b">
            <a:normAutofit/>
          </a:bodyPr>
          <a:lstStyle>
            <a:lvl1pPr algn="l">
              <a:defRPr sz="3200" b="0" cap="all"/>
            </a:lvl1pPr>
          </a:lstStyle>
          <a:p>
            <a:r>
              <a:rPr lang="en-US" dirty="0"/>
              <a:t>Click to edit Master title style</a:t>
            </a:r>
          </a:p>
        </p:txBody>
      </p:sp>
      <p:sp>
        <p:nvSpPr>
          <p:cNvPr id="3" name="Text Placeholder 2"/>
          <p:cNvSpPr>
            <a:spLocks noGrp="1"/>
          </p:cNvSpPr>
          <p:nvPr>
            <p:ph type="body" idx="1"/>
          </p:nvPr>
        </p:nvSpPr>
        <p:spPr>
          <a:xfrm>
            <a:off x="684211" y="5132981"/>
            <a:ext cx="8535990" cy="860400"/>
          </a:xfrm>
        </p:spPr>
        <p:txBody>
          <a:bodyPr anchor="t">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5/2/2025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416539358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1141413" y="685800"/>
            <a:ext cx="9144000" cy="2743200"/>
          </a:xfrm>
        </p:spPr>
        <p:txBody>
          <a:bodyPr anchor="ctr">
            <a:normAutofit/>
          </a:bodyPr>
          <a:lstStyle>
            <a:lvl1pPr algn="l">
              <a:defRPr sz="3200" b="0" cap="all">
                <a:solidFill>
                  <a:schemeClr val="tx1"/>
                </a:solidFill>
              </a:defRPr>
            </a:lvl1pPr>
          </a:lstStyle>
          <a:p>
            <a:r>
              <a:rPr lang="en-US" dirty="0"/>
              <a:t>Click to edit Master title style</a:t>
            </a:r>
          </a:p>
        </p:txBody>
      </p:sp>
      <p:sp>
        <p:nvSpPr>
          <p:cNvPr id="10" name="Text Placeholder 9"/>
          <p:cNvSpPr>
            <a:spLocks noGrp="1"/>
          </p:cNvSpPr>
          <p:nvPr>
            <p:ph type="body" sz="quarter" idx="13"/>
          </p:nvPr>
        </p:nvSpPr>
        <p:spPr>
          <a:xfrm>
            <a:off x="684212" y="3928534"/>
            <a:ext cx="8534401" cy="1049866"/>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en-US" dirty="0"/>
              <a:t>Click to edit Master text styles</a:t>
            </a:r>
          </a:p>
        </p:txBody>
      </p:sp>
      <p:sp>
        <p:nvSpPr>
          <p:cNvPr id="3" name="Text Placeholder 2"/>
          <p:cNvSpPr>
            <a:spLocks noGrp="1"/>
          </p:cNvSpPr>
          <p:nvPr>
            <p:ph type="body" idx="1"/>
          </p:nvPr>
        </p:nvSpPr>
        <p:spPr>
          <a:xfrm>
            <a:off x="684211" y="4978400"/>
            <a:ext cx="8534401" cy="10160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5/2/2025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11" name="TextBox 10"/>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2" name="TextBox 11"/>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373869861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vert="horz" lIns="91440" tIns="45720" rIns="91440" bIns="45720" rtlCol="0" anchor="ctr">
            <a:normAutofit/>
          </a:bodyPr>
          <a:lstStyle>
            <a:lvl1pPr>
              <a:defRPr lang="en-US" b="0" dirty="0"/>
            </a:lvl1pPr>
          </a:lstStyle>
          <a:p>
            <a:pPr marL="0" lvl="0"/>
            <a:r>
              <a:rPr lang="en-US" dirty="0"/>
              <a:t>Click to edit Master title style</a:t>
            </a:r>
          </a:p>
        </p:txBody>
      </p:sp>
      <p:sp>
        <p:nvSpPr>
          <p:cNvPr id="10" name="Text Placeholder 9"/>
          <p:cNvSpPr>
            <a:spLocks noGrp="1"/>
          </p:cNvSpPr>
          <p:nvPr>
            <p:ph type="body" sz="quarter" idx="13"/>
          </p:nvPr>
        </p:nvSpPr>
        <p:spPr>
          <a:xfrm>
            <a:off x="684212" y="3928534"/>
            <a:ext cx="8534400" cy="838200"/>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en-US" dirty="0"/>
              <a:t>Click to edit Master text styles</a:t>
            </a:r>
          </a:p>
        </p:txBody>
      </p:sp>
      <p:sp>
        <p:nvSpPr>
          <p:cNvPr id="3" name="Text Placeholder 2"/>
          <p:cNvSpPr>
            <a:spLocks noGrp="1"/>
          </p:cNvSpPr>
          <p:nvPr>
            <p:ph type="body" idx="1"/>
          </p:nvPr>
        </p:nvSpPr>
        <p:spPr>
          <a:xfrm>
            <a:off x="684211" y="4766732"/>
            <a:ext cx="8534401" cy="1227667"/>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5/2/2025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345735631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lang="en-US" dirty="0"/>
              <a:t>Click to edit Master title style</a:t>
            </a:r>
          </a:p>
        </p:txBody>
      </p:sp>
      <p:sp>
        <p:nvSpPr>
          <p:cNvPr id="3" name="Vertical Text Placeholder 2"/>
          <p:cNvSpPr>
            <a:spLocks noGrp="1"/>
          </p:cNvSpPr>
          <p:nvPr>
            <p:ph type="body" orient="vert" idx="1"/>
          </p:nvPr>
        </p:nvSpPr>
        <p:spPr/>
        <p:txBody>
          <a:bodyPr vert="eaVert" anchor="t"/>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B61BEF0D-F0BB-DE4B-95CE-6DB70DBA9567}" type="datetimeFigureOut">
              <a:rPr lang="en-US" dirty="0"/>
              <a:pPr/>
              <a:t>5/2/2025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262643876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85212" y="685800"/>
            <a:ext cx="2057400" cy="4572000"/>
          </a:xfrm>
        </p:spPr>
        <p:txBody>
          <a:bodyPr vert="eaVert"/>
          <a:lstStyle/>
          <a:p>
            <a:r>
              <a:rPr lang="en-US" dirty="0"/>
              <a:t>Click to edit Master title style</a:t>
            </a:r>
          </a:p>
        </p:txBody>
      </p:sp>
      <p:sp>
        <p:nvSpPr>
          <p:cNvPr id="3" name="Vertical Text Placeholder 2"/>
          <p:cNvSpPr>
            <a:spLocks noGrp="1"/>
          </p:cNvSpPr>
          <p:nvPr>
            <p:ph type="body" orient="vert" idx="1"/>
          </p:nvPr>
        </p:nvSpPr>
        <p:spPr>
          <a:xfrm>
            <a:off x="685800" y="685800"/>
            <a:ext cx="7823200" cy="5308600"/>
          </a:xfrm>
        </p:spPr>
        <p:txBody>
          <a:bodyPr vert="eaVert" anchor="t"/>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B61BEF0D-F0BB-DE4B-95CE-6DB70DBA9567}" type="datetimeFigureOut">
              <a:rPr lang="en-US" dirty="0"/>
              <a:pPr/>
              <a:t>5/2/2025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254989241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nchor="ct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B61BEF0D-F0BB-DE4B-95CE-6DB70DBA9567}" type="datetimeFigureOut">
              <a:rPr lang="en-US" dirty="0"/>
              <a:pPr/>
              <a:t>5/2/2025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13417708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84211" y="2006600"/>
            <a:ext cx="8534401" cy="2281600"/>
          </a:xfrm>
        </p:spPr>
        <p:txBody>
          <a:bodyPr anchor="b">
            <a:normAutofit/>
          </a:bodyPr>
          <a:lstStyle>
            <a:lvl1pPr algn="l">
              <a:defRPr sz="3600" b="0" cap="all"/>
            </a:lvl1pPr>
          </a:lstStyle>
          <a:p>
            <a:r>
              <a:rPr lang="en-US" dirty="0"/>
              <a:t>Click to edit Master title style</a:t>
            </a:r>
          </a:p>
        </p:txBody>
      </p:sp>
      <p:sp>
        <p:nvSpPr>
          <p:cNvPr id="3" name="Text Placeholder 2"/>
          <p:cNvSpPr>
            <a:spLocks noGrp="1"/>
          </p:cNvSpPr>
          <p:nvPr>
            <p:ph type="body" idx="1"/>
          </p:nvPr>
        </p:nvSpPr>
        <p:spPr>
          <a:xfrm>
            <a:off x="684213" y="4495800"/>
            <a:ext cx="8534400" cy="14986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5/2/2025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37315494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sz="half" idx="1"/>
          </p:nvPr>
        </p:nvSpPr>
        <p:spPr>
          <a:xfrm>
            <a:off x="684211" y="685800"/>
            <a:ext cx="4937655" cy="3615267"/>
          </a:xfrm>
        </p:spPr>
        <p:txBody>
          <a:bodyPr>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5808133" y="685801"/>
            <a:ext cx="4934479" cy="3615266"/>
          </a:xfrm>
        </p:spPr>
        <p:txBody>
          <a:bodyPr>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p:cNvSpPr>
            <a:spLocks noGrp="1"/>
          </p:cNvSpPr>
          <p:nvPr>
            <p:ph type="dt" sz="half" idx="10"/>
          </p:nvPr>
        </p:nvSpPr>
        <p:spPr/>
        <p:txBody>
          <a:bodyPr/>
          <a:lstStyle/>
          <a:p>
            <a:fld id="{B61BEF0D-F0BB-DE4B-95CE-6DB70DBA9567}" type="datetimeFigureOut">
              <a:rPr lang="en-US" dirty="0"/>
              <a:pPr/>
              <a:t>5/2/2025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22922696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dirty="0"/>
              <a:t>Click to edit Master title style</a:t>
            </a:r>
          </a:p>
        </p:txBody>
      </p:sp>
      <p:sp>
        <p:nvSpPr>
          <p:cNvPr id="3" name="Text Placeholder 2"/>
          <p:cNvSpPr>
            <a:spLocks noGrp="1"/>
          </p:cNvSpPr>
          <p:nvPr>
            <p:ph type="body" idx="1"/>
          </p:nvPr>
        </p:nvSpPr>
        <p:spPr>
          <a:xfrm>
            <a:off x="972080" y="685800"/>
            <a:ext cx="4649787"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p:cNvSpPr>
            <a:spLocks noGrp="1"/>
          </p:cNvSpPr>
          <p:nvPr>
            <p:ph sz="half" idx="2"/>
          </p:nvPr>
        </p:nvSpPr>
        <p:spPr>
          <a:xfrm>
            <a:off x="684211" y="1270529"/>
            <a:ext cx="4937655" cy="3030538"/>
          </a:xfrm>
        </p:spPr>
        <p:txBody>
          <a:bodyPr anchor="t">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p:cNvSpPr>
            <a:spLocks noGrp="1"/>
          </p:cNvSpPr>
          <p:nvPr>
            <p:ph type="body" sz="quarter" idx="3"/>
          </p:nvPr>
        </p:nvSpPr>
        <p:spPr>
          <a:xfrm>
            <a:off x="6079066" y="685800"/>
            <a:ext cx="4665134"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5"/>
          <p:cNvSpPr>
            <a:spLocks noGrp="1"/>
          </p:cNvSpPr>
          <p:nvPr>
            <p:ph sz="quarter" idx="4"/>
          </p:nvPr>
        </p:nvSpPr>
        <p:spPr>
          <a:xfrm>
            <a:off x="5806545" y="1262062"/>
            <a:ext cx="4929188" cy="3030538"/>
          </a:xfrm>
        </p:spPr>
        <p:txBody>
          <a:bodyPr anchor="t">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Date Placeholder 6"/>
          <p:cNvSpPr>
            <a:spLocks noGrp="1"/>
          </p:cNvSpPr>
          <p:nvPr>
            <p:ph type="dt" sz="half" idx="10"/>
          </p:nvPr>
        </p:nvSpPr>
        <p:spPr/>
        <p:txBody>
          <a:bodyPr/>
          <a:lstStyle/>
          <a:p>
            <a:fld id="{B61BEF0D-F0BB-DE4B-95CE-6DB70DBA9567}" type="datetimeFigureOut">
              <a:rPr lang="en-US" dirty="0"/>
              <a:pPr/>
              <a:t>5/2/2025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326397360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Date Placeholder 2"/>
          <p:cNvSpPr>
            <a:spLocks noGrp="1"/>
          </p:cNvSpPr>
          <p:nvPr>
            <p:ph type="dt" sz="half" idx="10"/>
          </p:nvPr>
        </p:nvSpPr>
        <p:spPr/>
        <p:txBody>
          <a:bodyPr/>
          <a:lstStyle/>
          <a:p>
            <a:fld id="{B61BEF0D-F0BB-DE4B-95CE-6DB70DBA9567}" type="datetimeFigureOut">
              <a:rPr lang="en-US" dirty="0"/>
              <a:pPr/>
              <a:t>5/2/2025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180660384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5/2/2025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123759515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085012" y="685800"/>
            <a:ext cx="3657600" cy="1371600"/>
          </a:xfrm>
        </p:spPr>
        <p:txBody>
          <a:bodyPr anchor="b">
            <a:normAutofit/>
          </a:bodyPr>
          <a:lstStyle>
            <a:lvl1pPr algn="l">
              <a:defRPr sz="2400" b="0"/>
            </a:lvl1pPr>
          </a:lstStyle>
          <a:p>
            <a:r>
              <a:rPr lang="en-US" dirty="0"/>
              <a:t>Click to edit Master title style</a:t>
            </a:r>
          </a:p>
        </p:txBody>
      </p:sp>
      <p:sp>
        <p:nvSpPr>
          <p:cNvPr id="3" name="Content Placeholder 2"/>
          <p:cNvSpPr>
            <a:spLocks noGrp="1"/>
          </p:cNvSpPr>
          <p:nvPr>
            <p:ph idx="1"/>
          </p:nvPr>
        </p:nvSpPr>
        <p:spPr>
          <a:xfrm>
            <a:off x="684212" y="685800"/>
            <a:ext cx="5943601" cy="5308600"/>
          </a:xfrm>
        </p:spPr>
        <p:txBody>
          <a:bodyPr anchor="ctr">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p:cNvSpPr>
            <a:spLocks noGrp="1"/>
          </p:cNvSpPr>
          <p:nvPr>
            <p:ph type="body" sz="half" idx="2"/>
          </p:nvPr>
        </p:nvSpPr>
        <p:spPr>
          <a:xfrm>
            <a:off x="7085012" y="2209799"/>
            <a:ext cx="3657600" cy="2091267"/>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5/2/2025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383917771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2812" y="1447800"/>
            <a:ext cx="6019800" cy="1143000"/>
          </a:xfrm>
        </p:spPr>
        <p:txBody>
          <a:bodyPr anchor="b">
            <a:normAutofit/>
          </a:bodyPr>
          <a:lstStyle>
            <a:lvl1pPr algn="l">
              <a:defRPr sz="2800" b="0"/>
            </a:lvl1pPr>
          </a:lstStyle>
          <a:p>
            <a:r>
              <a:rPr lang="en-US" dirty="0"/>
              <a:t>Click to edit Master title style</a:t>
            </a:r>
          </a:p>
        </p:txBody>
      </p:sp>
      <p:sp>
        <p:nvSpPr>
          <p:cNvPr id="14" name="Picture Placeholder 2"/>
          <p:cNvSpPr>
            <a:spLocks noGrp="1" noChangeAspect="1"/>
          </p:cNvSpPr>
          <p:nvPr>
            <p:ph type="pic" idx="1"/>
          </p:nvPr>
        </p:nvSpPr>
        <p:spPr>
          <a:xfrm>
            <a:off x="989012" y="914400"/>
            <a:ext cx="3280974" cy="45720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endParaRPr lang="en-US" dirty="0"/>
          </a:p>
        </p:txBody>
      </p:sp>
      <p:sp>
        <p:nvSpPr>
          <p:cNvPr id="4" name="Text Placeholder 3"/>
          <p:cNvSpPr>
            <a:spLocks noGrp="1"/>
          </p:cNvSpPr>
          <p:nvPr>
            <p:ph type="body" sz="half" idx="2"/>
          </p:nvPr>
        </p:nvSpPr>
        <p:spPr>
          <a:xfrm>
            <a:off x="4722812" y="2777066"/>
            <a:ext cx="6021388" cy="2048933"/>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5/2/2025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270819999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7" name="Group 6"/>
          <p:cNvGrpSpPr/>
          <p:nvPr/>
        </p:nvGrpSpPr>
        <p:grpSpPr>
          <a:xfrm>
            <a:off x="9206969" y="2963333"/>
            <a:ext cx="2981858" cy="3208867"/>
            <a:chOff x="9206969" y="2963333"/>
            <a:chExt cx="2981858" cy="3208867"/>
          </a:xfrm>
        </p:grpSpPr>
        <p:cxnSp>
          <p:nvCxnSpPr>
            <p:cNvPr id="8" name="Straight Connector 7"/>
            <p:cNvCxnSpPr/>
            <p:nvPr/>
          </p:nvCxnSpPr>
          <p:spPr>
            <a:xfrm flipH="1">
              <a:off x="11276012" y="2963333"/>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H="1">
              <a:off x="9206969" y="3190344"/>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H="1">
              <a:off x="10292292" y="3285067"/>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flipH="1">
              <a:off x="10443103" y="3131080"/>
              <a:ext cx="1745722" cy="174572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H="1">
              <a:off x="10918826" y="3683001"/>
              <a:ext cx="1270001" cy="1269999"/>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Placeholder 1"/>
          <p:cNvSpPr>
            <a:spLocks noGrp="1"/>
          </p:cNvSpPr>
          <p:nvPr>
            <p:ph type="title"/>
          </p:nvPr>
        </p:nvSpPr>
        <p:spPr>
          <a:xfrm>
            <a:off x="684212" y="4487332"/>
            <a:ext cx="8534400" cy="1507067"/>
          </a:xfrm>
          <a:prstGeom prst="rect">
            <a:avLst/>
          </a:prstGeom>
          <a:effectLst/>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684212" y="685800"/>
            <a:ext cx="8534400" cy="3615267"/>
          </a:xfrm>
          <a:prstGeom prst="rect">
            <a:avLst/>
          </a:prstGeom>
        </p:spPr>
        <p:txBody>
          <a:bodyPr vert="horz" lIns="91440" tIns="45720" rIns="91440" bIns="45720" rtlCol="0" anchor="ctr">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9904412" y="6172200"/>
            <a:ext cx="1600200" cy="365125"/>
          </a:xfrm>
          <a:prstGeom prst="rect">
            <a:avLst/>
          </a:prstGeom>
        </p:spPr>
        <p:txBody>
          <a:bodyPr vert="horz" lIns="91440" tIns="45720" rIns="91440" bIns="45720" rtlCol="0" anchor="t"/>
          <a:lstStyle>
            <a:lvl1pPr algn="r">
              <a:defRPr sz="1000" b="0" i="0">
                <a:solidFill>
                  <a:schemeClr val="bg2">
                    <a:lumMod val="50000"/>
                  </a:schemeClr>
                </a:solidFill>
                <a:effectLst/>
                <a:latin typeface="+mn-lt"/>
              </a:defRPr>
            </a:lvl1pPr>
          </a:lstStyle>
          <a:p>
            <a:fld id="{B61BEF0D-F0BB-DE4B-95CE-6DB70DBA9567}" type="datetimeFigureOut">
              <a:rPr lang="en-US" dirty="0"/>
              <a:pPr/>
              <a:t>5/2/2025</a:t>
            </a:fld>
            <a:endParaRPr lang="en-US" dirty="0"/>
          </a:p>
        </p:txBody>
      </p:sp>
      <p:sp>
        <p:nvSpPr>
          <p:cNvPr id="5" name="Footer Placeholder 4"/>
          <p:cNvSpPr>
            <a:spLocks noGrp="1"/>
          </p:cNvSpPr>
          <p:nvPr>
            <p:ph type="ftr" sz="quarter" idx="3"/>
          </p:nvPr>
        </p:nvSpPr>
        <p:spPr>
          <a:xfrm>
            <a:off x="684212" y="6172200"/>
            <a:ext cx="7543800" cy="365125"/>
          </a:xfrm>
          <a:prstGeom prst="rect">
            <a:avLst/>
          </a:prstGeom>
        </p:spPr>
        <p:txBody>
          <a:bodyPr vert="horz" lIns="91440" tIns="45720" rIns="91440" bIns="45720" rtlCol="0" anchor="t"/>
          <a:lstStyle>
            <a:lvl1pPr algn="l">
              <a:defRPr sz="1000" b="0" i="0">
                <a:solidFill>
                  <a:schemeClr val="bg2">
                    <a:lumMod val="50000"/>
                  </a:schemeClr>
                </a:solidFill>
                <a:effectLst/>
                <a:latin typeface="+mn-lt"/>
              </a:defRPr>
            </a:lvl1pPr>
          </a:lstStyle>
          <a:p>
            <a:endParaRPr lang="en-US" dirty="0"/>
          </a:p>
        </p:txBody>
      </p:sp>
      <p:sp>
        <p:nvSpPr>
          <p:cNvPr id="6" name="Slide Number Placeholder 5"/>
          <p:cNvSpPr>
            <a:spLocks noGrp="1"/>
          </p:cNvSpPr>
          <p:nvPr>
            <p:ph type="sldNum" sz="quarter" idx="4"/>
          </p:nvPr>
        </p:nvSpPr>
        <p:spPr>
          <a:xfrm>
            <a:off x="10363200" y="5578475"/>
            <a:ext cx="1142245" cy="669925"/>
          </a:xfrm>
          <a:prstGeom prst="rect">
            <a:avLst/>
          </a:prstGeom>
        </p:spPr>
        <p:txBody>
          <a:bodyPr vert="horz" lIns="91440" tIns="45720" rIns="91440" bIns="45720" rtlCol="0" anchor="b"/>
          <a:lstStyle>
            <a:lvl1pPr algn="r">
              <a:defRPr sz="3200" b="0" i="0">
                <a:solidFill>
                  <a:schemeClr val="bg2">
                    <a:lumMod val="50000"/>
                  </a:schemeClr>
                </a:solidFill>
                <a:effectLst/>
                <a:latin typeface="+mn-lt"/>
              </a:defRPr>
            </a:lvl1pPr>
          </a:lstStyle>
          <a:p>
            <a:fld id="{D57F1E4F-1CFF-5643-939E-217C01CDF565}" type="slidenum">
              <a:rPr lang="en-US" dirty="0"/>
              <a:pPr/>
              <a:t>‹#›</a:t>
            </a:fld>
            <a:endParaRPr lang="en-US" dirty="0"/>
          </a:p>
        </p:txBody>
      </p:sp>
    </p:spTree>
    <p:extLst>
      <p:ext uri="{BB962C8B-B14F-4D97-AF65-F5344CB8AC3E}">
        <p14:creationId xmlns:p14="http://schemas.microsoft.com/office/powerpoint/2010/main" val="4283498981"/>
      </p:ext>
    </p:extLst>
  </p:cSld>
  <p:clrMap bg1="dk1" tx1="lt1" bg2="dk2" tx2="lt2" accent1="accent1" accent2="accent2" accent3="accent3" accent4="accent4" accent5="accent5" accent6="accent6" hlink="hlink" folHlink="folHlink"/>
  <p:sldLayoutIdLst>
    <p:sldLayoutId id="2147483712" r:id="rId1"/>
    <p:sldLayoutId id="2147483713" r:id="rId2"/>
    <p:sldLayoutId id="2147483714" r:id="rId3"/>
    <p:sldLayoutId id="2147483715" r:id="rId4"/>
    <p:sldLayoutId id="2147483716" r:id="rId5"/>
    <p:sldLayoutId id="2147483717" r:id="rId6"/>
    <p:sldLayoutId id="2147483718" r:id="rId7"/>
    <p:sldLayoutId id="2147483719" r:id="rId8"/>
    <p:sldLayoutId id="2147483720" r:id="rId9"/>
    <p:sldLayoutId id="2147483721" r:id="rId10"/>
    <p:sldLayoutId id="2147483722" r:id="rId11"/>
    <p:sldLayoutId id="2147483723" r:id="rId12"/>
    <p:sldLayoutId id="2147483724" r:id="rId13"/>
    <p:sldLayoutId id="2147483725" r:id="rId14"/>
    <p:sldLayoutId id="2147483726" r:id="rId15"/>
    <p:sldLayoutId id="2147483727" r:id="rId16"/>
    <p:sldLayoutId id="2147483728" r:id="rId17"/>
  </p:sldLayoutIdLst>
  <p:txStyles>
    <p:title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p:txBody>
          <a:bodyPr/>
          <a:lstStyle/>
          <a:p>
            <a:r>
              <a:rPr lang="el-GR"/>
              <a:t>SOCIAL MEDIA</a:t>
            </a:r>
          </a:p>
        </p:txBody>
      </p:sp>
      <p:sp>
        <p:nvSpPr>
          <p:cNvPr id="3" name="Υπότιτλος 2"/>
          <p:cNvSpPr>
            <a:spLocks noGrp="1"/>
          </p:cNvSpPr>
          <p:nvPr>
            <p:ph type="subTitle" idx="1"/>
          </p:nvPr>
        </p:nvSpPr>
        <p:spPr/>
        <p:txBody>
          <a:bodyPr/>
          <a:lstStyle/>
          <a:p>
            <a:r>
              <a:rPr lang="el-GR" dirty="0"/>
              <a:t>Ηλίας </a:t>
            </a:r>
            <a:r>
              <a:rPr lang="el-GR" dirty="0" err="1"/>
              <a:t>Κολχούρης</a:t>
            </a:r>
          </a:p>
        </p:txBody>
      </p:sp>
    </p:spTree>
    <p:extLst>
      <p:ext uri="{BB962C8B-B14F-4D97-AF65-F5344CB8AC3E}">
        <p14:creationId xmlns:p14="http://schemas.microsoft.com/office/powerpoint/2010/main" val="232512223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8CF7110-AF78-3FC8-2FE0-774DA3ECE029}"/>
              </a:ext>
            </a:extLst>
          </p:cNvPr>
          <p:cNvSpPr>
            <a:spLocks noGrp="1"/>
          </p:cNvSpPr>
          <p:nvPr>
            <p:ph type="title"/>
          </p:nvPr>
        </p:nvSpPr>
        <p:spPr/>
        <p:txBody>
          <a:bodyPr/>
          <a:lstStyle/>
          <a:p>
            <a:r>
              <a:rPr lang="el-GR" dirty="0" err="1">
                <a:ea typeface="+mj-lt"/>
                <a:cs typeface="+mj-lt"/>
              </a:rPr>
              <a:t>Conclusion</a:t>
            </a:r>
          </a:p>
        </p:txBody>
      </p:sp>
      <p:sp>
        <p:nvSpPr>
          <p:cNvPr id="3" name="Θέση περιεχομένου 2">
            <a:extLst>
              <a:ext uri="{FF2B5EF4-FFF2-40B4-BE49-F238E27FC236}">
                <a16:creationId xmlns:a16="http://schemas.microsoft.com/office/drawing/2014/main" id="{21E8FE72-1DDE-4F2A-A86F-5867094CBD77}"/>
              </a:ext>
            </a:extLst>
          </p:cNvPr>
          <p:cNvSpPr>
            <a:spLocks noGrp="1"/>
          </p:cNvSpPr>
          <p:nvPr>
            <p:ph idx="1"/>
          </p:nvPr>
        </p:nvSpPr>
        <p:spPr/>
        <p:txBody>
          <a:bodyPr/>
          <a:lstStyle/>
          <a:p>
            <a:pPr>
              <a:buClr>
                <a:srgbClr val="FFFFFF"/>
              </a:buClr>
            </a:pPr>
            <a:r>
              <a:rPr lang="el-GR">
                <a:ea typeface="+mn-lt"/>
                <a:cs typeface="+mn-lt"/>
              </a:rPr>
              <a:t>It reshapes communication, culture, and commerce.</a:t>
            </a:r>
            <a:endParaRPr lang="el-GR"/>
          </a:p>
          <a:p>
            <a:pPr>
              <a:buClr>
                <a:srgbClr val="FFFFFF"/>
              </a:buClr>
            </a:pPr>
            <a:r>
              <a:rPr lang="el-GR">
                <a:ea typeface="+mn-lt"/>
                <a:cs typeface="+mn-lt"/>
              </a:rPr>
              <a:t>Users and societies must evolve to navigate it wisely.</a:t>
            </a:r>
            <a:endParaRPr lang="el-GR"/>
          </a:p>
          <a:p>
            <a:pPr>
              <a:buClr>
                <a:srgbClr val="FFFFFF"/>
              </a:buClr>
            </a:pPr>
            <a:r>
              <a:rPr lang="el-GR">
                <a:ea typeface="+mn-lt"/>
                <a:cs typeface="+mn-lt"/>
              </a:rPr>
              <a:t>Social media is neither good nor bad—it is powerful. Its effects depend on how it's designed, regulated, and used. The challenge for this generation is to harness its potential while mitigating harm.</a:t>
            </a:r>
            <a:endParaRPr lang="el-GR" dirty="0"/>
          </a:p>
          <a:p>
            <a:pPr>
              <a:buClr>
                <a:srgbClr val="FFFFFF"/>
              </a:buClr>
            </a:pPr>
            <a:endParaRPr lang="el-GR" dirty="0"/>
          </a:p>
          <a:p>
            <a:pPr>
              <a:buClr>
                <a:srgbClr val="FFFFFF"/>
              </a:buClr>
            </a:pPr>
            <a:r>
              <a:rPr lang="el-GR">
                <a:ea typeface="+mn-lt"/>
                <a:cs typeface="+mn-lt"/>
              </a:rPr>
              <a:t>Social media is a double-edged sword—transformative yet risky.</a:t>
            </a:r>
            <a:endParaRPr lang="el-GR" dirty="0"/>
          </a:p>
        </p:txBody>
      </p:sp>
    </p:spTree>
    <p:extLst>
      <p:ext uri="{BB962C8B-B14F-4D97-AF65-F5344CB8AC3E}">
        <p14:creationId xmlns:p14="http://schemas.microsoft.com/office/powerpoint/2010/main" val="155380849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0F260DB-74DA-4374-8FC2-736EE4205B0A}"/>
              </a:ext>
            </a:extLst>
          </p:cNvPr>
          <p:cNvSpPr>
            <a:spLocks noGrp="1"/>
          </p:cNvSpPr>
          <p:nvPr>
            <p:ph type="title"/>
          </p:nvPr>
        </p:nvSpPr>
        <p:spPr/>
        <p:txBody>
          <a:bodyPr/>
          <a:lstStyle/>
          <a:p>
            <a:r>
              <a:rPr lang="el-GR"/>
              <a:t>THANKS FOR YOUR ATTENTION!</a:t>
            </a:r>
          </a:p>
        </p:txBody>
      </p:sp>
    </p:spTree>
    <p:extLst>
      <p:ext uri="{BB962C8B-B14F-4D97-AF65-F5344CB8AC3E}">
        <p14:creationId xmlns:p14="http://schemas.microsoft.com/office/powerpoint/2010/main" val="33340771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DB39BA4-60F3-6C00-AD3E-EB0594CFC798}"/>
              </a:ext>
            </a:extLst>
          </p:cNvPr>
          <p:cNvSpPr>
            <a:spLocks noGrp="1"/>
          </p:cNvSpPr>
          <p:nvPr>
            <p:ph type="title"/>
          </p:nvPr>
        </p:nvSpPr>
        <p:spPr/>
        <p:txBody>
          <a:bodyPr/>
          <a:lstStyle/>
          <a:p>
            <a:r>
              <a:rPr lang="el-GR" b="0" dirty="0" err="1">
                <a:ea typeface="+mj-lt"/>
                <a:cs typeface="+mj-lt"/>
              </a:rPr>
              <a:t>Defining</a:t>
            </a:r>
            <a:r>
              <a:rPr lang="el-GR" b="0" dirty="0">
                <a:ea typeface="+mj-lt"/>
                <a:cs typeface="+mj-lt"/>
              </a:rPr>
              <a:t> Social </a:t>
            </a:r>
            <a:r>
              <a:rPr lang="el-GR" b="0" dirty="0" err="1">
                <a:ea typeface="+mj-lt"/>
                <a:cs typeface="+mj-lt"/>
              </a:rPr>
              <a:t>Media</a:t>
            </a:r>
            <a:endParaRPr lang="el-GR" dirty="0" err="1"/>
          </a:p>
        </p:txBody>
      </p:sp>
      <p:sp>
        <p:nvSpPr>
          <p:cNvPr id="3" name="Θέση περιεχομένου 2">
            <a:extLst>
              <a:ext uri="{FF2B5EF4-FFF2-40B4-BE49-F238E27FC236}">
                <a16:creationId xmlns:a16="http://schemas.microsoft.com/office/drawing/2014/main" id="{B3926956-885E-BF25-615C-A8276FD97F0F}"/>
              </a:ext>
            </a:extLst>
          </p:cNvPr>
          <p:cNvSpPr>
            <a:spLocks noGrp="1"/>
          </p:cNvSpPr>
          <p:nvPr>
            <p:ph idx="1"/>
          </p:nvPr>
        </p:nvSpPr>
        <p:spPr/>
        <p:txBody>
          <a:bodyPr/>
          <a:lstStyle/>
          <a:p>
            <a:r>
              <a:rPr lang="el-GR" dirty="0">
                <a:ea typeface="+mn-lt"/>
                <a:cs typeface="+mn-lt"/>
              </a:rPr>
              <a:t>Social </a:t>
            </a:r>
            <a:r>
              <a:rPr lang="el-GR" dirty="0" err="1">
                <a:ea typeface="+mn-lt"/>
                <a:cs typeface="+mn-lt"/>
              </a:rPr>
              <a:t>media</a:t>
            </a:r>
            <a:r>
              <a:rPr lang="el-GR" dirty="0">
                <a:ea typeface="+mn-lt"/>
                <a:cs typeface="+mn-lt"/>
              </a:rPr>
              <a:t> </a:t>
            </a:r>
            <a:r>
              <a:rPr lang="el-GR" dirty="0" err="1">
                <a:ea typeface="+mn-lt"/>
                <a:cs typeface="+mn-lt"/>
              </a:rPr>
              <a:t>refers</a:t>
            </a:r>
            <a:r>
              <a:rPr lang="el-GR" dirty="0">
                <a:ea typeface="+mn-lt"/>
                <a:cs typeface="+mn-lt"/>
              </a:rPr>
              <a:t> to digital platforms that allow users to create, share, and interact with content and with each other.</a:t>
            </a:r>
          </a:p>
          <a:p>
            <a:r>
              <a:rPr lang="el-GR" dirty="0" err="1">
                <a:ea typeface="+mn-lt"/>
                <a:cs typeface="+mn-lt"/>
              </a:rPr>
              <a:t>It</a:t>
            </a:r>
            <a:r>
              <a:rPr lang="el-GR" dirty="0">
                <a:ea typeface="+mn-lt"/>
                <a:cs typeface="+mn-lt"/>
              </a:rPr>
              <a:t> </a:t>
            </a:r>
            <a:r>
              <a:rPr lang="el-GR" dirty="0" err="1">
                <a:ea typeface="+mn-lt"/>
                <a:cs typeface="+mn-lt"/>
              </a:rPr>
              <a:t>represents</a:t>
            </a:r>
            <a:r>
              <a:rPr lang="el-GR" dirty="0">
                <a:ea typeface="+mn-lt"/>
                <a:cs typeface="+mn-lt"/>
              </a:rPr>
              <a:t> a </a:t>
            </a:r>
            <a:r>
              <a:rPr lang="el-GR" dirty="0" err="1">
                <a:ea typeface="+mn-lt"/>
                <a:cs typeface="+mn-lt"/>
              </a:rPr>
              <a:t>shift</a:t>
            </a:r>
            <a:r>
              <a:rPr lang="el-GR" dirty="0">
                <a:ea typeface="+mn-lt"/>
                <a:cs typeface="+mn-lt"/>
              </a:rPr>
              <a:t> </a:t>
            </a:r>
            <a:r>
              <a:rPr lang="el-GR" dirty="0" err="1">
                <a:ea typeface="+mn-lt"/>
                <a:cs typeface="+mn-lt"/>
              </a:rPr>
              <a:t>from</a:t>
            </a:r>
            <a:r>
              <a:rPr lang="el-GR" dirty="0">
                <a:ea typeface="+mn-lt"/>
                <a:cs typeface="+mn-lt"/>
              </a:rPr>
              <a:t> </a:t>
            </a:r>
            <a:r>
              <a:rPr lang="el-GR" dirty="0" err="1">
                <a:ea typeface="+mn-lt"/>
                <a:cs typeface="+mn-lt"/>
              </a:rPr>
              <a:t>traditional</a:t>
            </a:r>
            <a:r>
              <a:rPr lang="el-GR" dirty="0">
                <a:ea typeface="+mn-lt"/>
                <a:cs typeface="+mn-lt"/>
              </a:rPr>
              <a:t> </a:t>
            </a:r>
            <a:r>
              <a:rPr lang="el-GR" dirty="0" err="1">
                <a:ea typeface="+mn-lt"/>
                <a:cs typeface="+mn-lt"/>
              </a:rPr>
              <a:t>communication</a:t>
            </a:r>
            <a:r>
              <a:rPr lang="el-GR" dirty="0">
                <a:ea typeface="+mn-lt"/>
                <a:cs typeface="+mn-lt"/>
              </a:rPr>
              <a:t> (TV, </a:t>
            </a:r>
            <a:r>
              <a:rPr lang="el-GR" dirty="0" err="1">
                <a:ea typeface="+mn-lt"/>
                <a:cs typeface="+mn-lt"/>
              </a:rPr>
              <a:t>print</a:t>
            </a:r>
            <a:r>
              <a:rPr lang="el-GR" dirty="0">
                <a:ea typeface="+mn-lt"/>
                <a:cs typeface="+mn-lt"/>
              </a:rPr>
              <a:t>, </a:t>
            </a:r>
            <a:r>
              <a:rPr lang="el-GR" dirty="0" err="1">
                <a:ea typeface="+mn-lt"/>
                <a:cs typeface="+mn-lt"/>
              </a:rPr>
              <a:t>radio</a:t>
            </a:r>
            <a:r>
              <a:rPr lang="el-GR" dirty="0">
                <a:ea typeface="+mn-lt"/>
                <a:cs typeface="+mn-lt"/>
              </a:rPr>
              <a:t>) </a:t>
            </a:r>
            <a:r>
              <a:rPr lang="el-GR" dirty="0" err="1">
                <a:ea typeface="+mn-lt"/>
                <a:cs typeface="+mn-lt"/>
              </a:rPr>
              <a:t>to</a:t>
            </a:r>
            <a:r>
              <a:rPr lang="el-GR" dirty="0">
                <a:ea typeface="+mn-lt"/>
                <a:cs typeface="+mn-lt"/>
              </a:rPr>
              <a:t> </a:t>
            </a:r>
            <a:r>
              <a:rPr lang="el-GR" dirty="0" err="1">
                <a:ea typeface="+mn-lt"/>
                <a:cs typeface="+mn-lt"/>
              </a:rPr>
              <a:t>participatory</a:t>
            </a:r>
            <a:r>
              <a:rPr lang="el-GR" dirty="0">
                <a:ea typeface="+mn-lt"/>
                <a:cs typeface="+mn-lt"/>
              </a:rPr>
              <a:t> and </a:t>
            </a:r>
            <a:r>
              <a:rPr lang="el-GR" dirty="0" err="1">
                <a:ea typeface="+mn-lt"/>
                <a:cs typeface="+mn-lt"/>
              </a:rPr>
              <a:t>user-generated</a:t>
            </a:r>
            <a:r>
              <a:rPr lang="el-GR" dirty="0">
                <a:ea typeface="+mn-lt"/>
                <a:cs typeface="+mn-lt"/>
              </a:rPr>
              <a:t> </a:t>
            </a:r>
            <a:r>
              <a:rPr lang="el-GR" dirty="0" err="1">
                <a:ea typeface="+mn-lt"/>
                <a:cs typeface="+mn-lt"/>
              </a:rPr>
              <a:t>content</a:t>
            </a:r>
            <a:r>
              <a:rPr lang="el-GR" dirty="0">
                <a:ea typeface="+mn-lt"/>
                <a:cs typeface="+mn-lt"/>
              </a:rPr>
              <a:t>.</a:t>
            </a:r>
          </a:p>
          <a:p>
            <a:pPr>
              <a:buClr>
                <a:srgbClr val="FFFFFF"/>
              </a:buClr>
            </a:pPr>
            <a:r>
              <a:rPr lang="el-GR" dirty="0">
                <a:ea typeface="+mn-lt"/>
                <a:cs typeface="+mn-lt"/>
              </a:rPr>
              <a:t>Social </a:t>
            </a:r>
            <a:r>
              <a:rPr lang="el-GR" dirty="0" err="1">
                <a:ea typeface="+mn-lt"/>
                <a:cs typeface="+mn-lt"/>
              </a:rPr>
              <a:t>media</a:t>
            </a:r>
            <a:r>
              <a:rPr lang="el-GR" dirty="0">
                <a:ea typeface="+mn-lt"/>
                <a:cs typeface="+mn-lt"/>
              </a:rPr>
              <a:t> </a:t>
            </a:r>
            <a:r>
              <a:rPr lang="el-GR" dirty="0" err="1">
                <a:ea typeface="+mn-lt"/>
                <a:cs typeface="+mn-lt"/>
              </a:rPr>
              <a:t>is</a:t>
            </a:r>
            <a:r>
              <a:rPr lang="el-GR" dirty="0">
                <a:ea typeface="+mn-lt"/>
                <a:cs typeface="+mn-lt"/>
              </a:rPr>
              <a:t> not just a tool for communication—it’s an ecosystem that reshapes how information flows, how individuals present identity, and how societies organize. Unlike earlier one-way media, it enables real-time, two-way interactions, empowering users to act as both consumers and </a:t>
            </a:r>
            <a:r>
              <a:rPr lang="el-GR" dirty="0" err="1">
                <a:ea typeface="+mn-lt"/>
                <a:cs typeface="+mn-lt"/>
              </a:rPr>
              <a:t>producers</a:t>
            </a:r>
            <a:r>
              <a:rPr lang="el-GR" dirty="0">
                <a:ea typeface="+mn-lt"/>
                <a:cs typeface="+mn-lt"/>
              </a:rPr>
              <a:t> of </a:t>
            </a:r>
            <a:r>
              <a:rPr lang="el-GR" dirty="0" err="1">
                <a:ea typeface="+mn-lt"/>
                <a:cs typeface="+mn-lt"/>
              </a:rPr>
              <a:t>content</a:t>
            </a:r>
          </a:p>
          <a:p>
            <a:endParaRPr lang="el-GR" dirty="0"/>
          </a:p>
        </p:txBody>
      </p:sp>
    </p:spTree>
    <p:extLst>
      <p:ext uri="{BB962C8B-B14F-4D97-AF65-F5344CB8AC3E}">
        <p14:creationId xmlns:p14="http://schemas.microsoft.com/office/powerpoint/2010/main" val="114156655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7A244B3-8318-60BA-1925-25246B49786F}"/>
              </a:ext>
            </a:extLst>
          </p:cNvPr>
          <p:cNvSpPr>
            <a:spLocks noGrp="1"/>
          </p:cNvSpPr>
          <p:nvPr>
            <p:ph type="title"/>
          </p:nvPr>
        </p:nvSpPr>
        <p:spPr/>
        <p:txBody>
          <a:bodyPr/>
          <a:lstStyle/>
          <a:p>
            <a:r>
              <a:rPr lang="el-GR" dirty="0">
                <a:ea typeface="+mj-lt"/>
                <a:cs typeface="+mj-lt"/>
              </a:rPr>
              <a:t>Popular </a:t>
            </a:r>
            <a:r>
              <a:rPr lang="el-GR" dirty="0" err="1">
                <a:ea typeface="+mj-lt"/>
                <a:cs typeface="+mj-lt"/>
              </a:rPr>
              <a:t>Platforms</a:t>
            </a:r>
          </a:p>
        </p:txBody>
      </p:sp>
      <p:sp>
        <p:nvSpPr>
          <p:cNvPr id="3" name="Θέση περιεχομένου 2">
            <a:extLst>
              <a:ext uri="{FF2B5EF4-FFF2-40B4-BE49-F238E27FC236}">
                <a16:creationId xmlns:a16="http://schemas.microsoft.com/office/drawing/2014/main" id="{1290F968-75F1-FF72-E243-A3B5FCAD8C78}"/>
              </a:ext>
            </a:extLst>
          </p:cNvPr>
          <p:cNvSpPr>
            <a:spLocks noGrp="1"/>
          </p:cNvSpPr>
          <p:nvPr>
            <p:ph idx="1"/>
          </p:nvPr>
        </p:nvSpPr>
        <p:spPr/>
        <p:txBody>
          <a:bodyPr>
            <a:normAutofit fontScale="92500" lnSpcReduction="20000"/>
          </a:bodyPr>
          <a:lstStyle/>
          <a:p>
            <a:r>
              <a:rPr lang="el-GR" dirty="0">
                <a:ea typeface="+mn-lt"/>
                <a:cs typeface="+mn-lt"/>
              </a:rPr>
              <a:t>2004: Facebook </a:t>
            </a:r>
            <a:r>
              <a:rPr lang="el-GR" dirty="0" err="1">
                <a:ea typeface="+mn-lt"/>
                <a:cs typeface="+mn-lt"/>
              </a:rPr>
              <a:t>revolutionizes</a:t>
            </a:r>
            <a:r>
              <a:rPr lang="el-GR" dirty="0">
                <a:ea typeface="+mn-lt"/>
                <a:cs typeface="+mn-lt"/>
              </a:rPr>
              <a:t> the </a:t>
            </a:r>
            <a:r>
              <a:rPr lang="el-GR" dirty="0" err="1">
                <a:ea typeface="+mn-lt"/>
                <a:cs typeface="+mn-lt"/>
              </a:rPr>
              <a:t>way</a:t>
            </a:r>
            <a:r>
              <a:rPr lang="el-GR" dirty="0">
                <a:ea typeface="+mn-lt"/>
                <a:cs typeface="+mn-lt"/>
              </a:rPr>
              <a:t> </a:t>
            </a:r>
            <a:r>
              <a:rPr lang="el-GR" dirty="0" err="1">
                <a:ea typeface="+mn-lt"/>
                <a:cs typeface="+mn-lt"/>
              </a:rPr>
              <a:t>people</a:t>
            </a:r>
            <a:r>
              <a:rPr lang="el-GR" dirty="0">
                <a:ea typeface="+mn-lt"/>
                <a:cs typeface="+mn-lt"/>
              </a:rPr>
              <a:t> </a:t>
            </a:r>
            <a:r>
              <a:rPr lang="el-GR" dirty="0" err="1">
                <a:ea typeface="+mn-lt"/>
                <a:cs typeface="+mn-lt"/>
              </a:rPr>
              <a:t>network</a:t>
            </a:r>
            <a:r>
              <a:rPr lang="el-GR" dirty="0">
                <a:ea typeface="+mn-lt"/>
                <a:cs typeface="+mn-lt"/>
              </a:rPr>
              <a:t>.</a:t>
            </a:r>
            <a:endParaRPr lang="el-GR" dirty="0"/>
          </a:p>
          <a:p>
            <a:pPr>
              <a:buClr>
                <a:srgbClr val="FFFFFF"/>
              </a:buClr>
            </a:pPr>
            <a:r>
              <a:rPr lang="el-GR" dirty="0">
                <a:ea typeface="+mn-lt"/>
                <a:cs typeface="+mn-lt"/>
              </a:rPr>
              <a:t>2006: Twitter (</a:t>
            </a:r>
            <a:r>
              <a:rPr lang="el-GR" dirty="0" err="1">
                <a:ea typeface="+mn-lt"/>
                <a:cs typeface="+mn-lt"/>
              </a:rPr>
              <a:t>now</a:t>
            </a:r>
            <a:r>
              <a:rPr lang="el-GR" dirty="0">
                <a:ea typeface="+mn-lt"/>
                <a:cs typeface="+mn-lt"/>
              </a:rPr>
              <a:t> X) </a:t>
            </a:r>
            <a:r>
              <a:rPr lang="el-GR" dirty="0" err="1">
                <a:ea typeface="+mn-lt"/>
                <a:cs typeface="+mn-lt"/>
              </a:rPr>
              <a:t>introduces</a:t>
            </a:r>
            <a:r>
              <a:rPr lang="el-GR" dirty="0">
                <a:ea typeface="+mn-lt"/>
                <a:cs typeface="+mn-lt"/>
              </a:rPr>
              <a:t> </a:t>
            </a:r>
            <a:r>
              <a:rPr lang="el-GR" dirty="0" err="1">
                <a:ea typeface="+mn-lt"/>
                <a:cs typeface="+mn-lt"/>
              </a:rPr>
              <a:t>microblogging</a:t>
            </a:r>
            <a:r>
              <a:rPr lang="el-GR" dirty="0">
                <a:ea typeface="+mn-lt"/>
                <a:cs typeface="+mn-lt"/>
              </a:rPr>
              <a:t>.</a:t>
            </a:r>
            <a:endParaRPr lang="el-GR" dirty="0"/>
          </a:p>
          <a:p>
            <a:pPr>
              <a:buClr>
                <a:srgbClr val="FFFFFF"/>
              </a:buClr>
            </a:pPr>
            <a:r>
              <a:rPr lang="el-GR" dirty="0">
                <a:ea typeface="+mn-lt"/>
                <a:cs typeface="+mn-lt"/>
              </a:rPr>
              <a:t>2010–2020: </a:t>
            </a:r>
            <a:r>
              <a:rPr lang="el-GR" dirty="0" err="1">
                <a:ea typeface="+mn-lt"/>
                <a:cs typeface="+mn-lt"/>
              </a:rPr>
              <a:t>Instagram</a:t>
            </a:r>
            <a:r>
              <a:rPr lang="el-GR" dirty="0">
                <a:ea typeface="+mn-lt"/>
                <a:cs typeface="+mn-lt"/>
              </a:rPr>
              <a:t>, </a:t>
            </a:r>
            <a:r>
              <a:rPr lang="el-GR" dirty="0" err="1">
                <a:ea typeface="+mn-lt"/>
                <a:cs typeface="+mn-lt"/>
              </a:rPr>
              <a:t>Snapchat</a:t>
            </a:r>
            <a:r>
              <a:rPr lang="el-GR" dirty="0">
                <a:ea typeface="+mn-lt"/>
                <a:cs typeface="+mn-lt"/>
              </a:rPr>
              <a:t>, and </a:t>
            </a:r>
            <a:r>
              <a:rPr lang="el-GR" dirty="0" err="1">
                <a:ea typeface="+mn-lt"/>
                <a:cs typeface="+mn-lt"/>
              </a:rPr>
              <a:t>TikTok</a:t>
            </a:r>
            <a:r>
              <a:rPr lang="el-GR" dirty="0">
                <a:ea typeface="+mn-lt"/>
                <a:cs typeface="+mn-lt"/>
              </a:rPr>
              <a:t> </a:t>
            </a:r>
            <a:r>
              <a:rPr lang="el-GR" dirty="0" err="1">
                <a:ea typeface="+mn-lt"/>
                <a:cs typeface="+mn-lt"/>
              </a:rPr>
              <a:t>emphasize</a:t>
            </a:r>
            <a:r>
              <a:rPr lang="el-GR" dirty="0">
                <a:ea typeface="+mn-lt"/>
                <a:cs typeface="+mn-lt"/>
              </a:rPr>
              <a:t> </a:t>
            </a:r>
            <a:r>
              <a:rPr lang="el-GR" dirty="0" err="1">
                <a:ea typeface="+mn-lt"/>
                <a:cs typeface="+mn-lt"/>
              </a:rPr>
              <a:t>visual</a:t>
            </a:r>
            <a:r>
              <a:rPr lang="el-GR" dirty="0">
                <a:ea typeface="+mn-lt"/>
                <a:cs typeface="+mn-lt"/>
              </a:rPr>
              <a:t> and </a:t>
            </a:r>
            <a:r>
              <a:rPr lang="el-GR" dirty="0" err="1">
                <a:ea typeface="+mn-lt"/>
                <a:cs typeface="+mn-lt"/>
              </a:rPr>
              <a:t>short-form</a:t>
            </a:r>
            <a:r>
              <a:rPr lang="el-GR" dirty="0">
                <a:ea typeface="+mn-lt"/>
                <a:cs typeface="+mn-lt"/>
              </a:rPr>
              <a:t> </a:t>
            </a:r>
            <a:r>
              <a:rPr lang="el-GR" dirty="0" err="1">
                <a:ea typeface="+mn-lt"/>
                <a:cs typeface="+mn-lt"/>
              </a:rPr>
              <a:t>content</a:t>
            </a:r>
            <a:r>
              <a:rPr lang="el-GR" dirty="0">
                <a:ea typeface="+mn-lt"/>
                <a:cs typeface="+mn-lt"/>
              </a:rPr>
              <a:t>.</a:t>
            </a:r>
            <a:endParaRPr lang="el-GR"/>
          </a:p>
          <a:p>
            <a:pPr>
              <a:buClr>
                <a:srgbClr val="FFFFFF"/>
              </a:buClr>
            </a:pPr>
            <a:r>
              <a:rPr lang="el-GR" dirty="0">
                <a:ea typeface="+mn-lt"/>
                <a:cs typeface="+mn-lt"/>
              </a:rPr>
              <a:t>LinkedIn, </a:t>
            </a:r>
            <a:r>
              <a:rPr lang="el-GR" dirty="0" err="1">
                <a:ea typeface="+mn-lt"/>
                <a:cs typeface="+mn-lt"/>
              </a:rPr>
              <a:t>Reddit</a:t>
            </a:r>
            <a:r>
              <a:rPr lang="el-GR" dirty="0">
                <a:ea typeface="+mn-lt"/>
                <a:cs typeface="+mn-lt"/>
              </a:rPr>
              <a:t>, and </a:t>
            </a:r>
            <a:r>
              <a:rPr lang="el-GR" dirty="0" err="1">
                <a:ea typeface="+mn-lt"/>
                <a:cs typeface="+mn-lt"/>
              </a:rPr>
              <a:t>others</a:t>
            </a:r>
            <a:r>
              <a:rPr lang="el-GR" dirty="0">
                <a:ea typeface="+mn-lt"/>
                <a:cs typeface="+mn-lt"/>
              </a:rPr>
              <a:t> </a:t>
            </a:r>
            <a:r>
              <a:rPr lang="el-GR" dirty="0" err="1">
                <a:ea typeface="+mn-lt"/>
                <a:cs typeface="+mn-lt"/>
              </a:rPr>
              <a:t>cater</a:t>
            </a:r>
            <a:r>
              <a:rPr lang="el-GR" dirty="0">
                <a:ea typeface="+mn-lt"/>
                <a:cs typeface="+mn-lt"/>
              </a:rPr>
              <a:t> </a:t>
            </a:r>
            <a:r>
              <a:rPr lang="el-GR" dirty="0" err="1">
                <a:ea typeface="+mn-lt"/>
                <a:cs typeface="+mn-lt"/>
              </a:rPr>
              <a:t>to</a:t>
            </a:r>
            <a:r>
              <a:rPr lang="el-GR" dirty="0">
                <a:ea typeface="+mn-lt"/>
                <a:cs typeface="+mn-lt"/>
              </a:rPr>
              <a:t> </a:t>
            </a:r>
            <a:r>
              <a:rPr lang="el-GR" dirty="0" err="1">
                <a:ea typeface="+mn-lt"/>
                <a:cs typeface="+mn-lt"/>
              </a:rPr>
              <a:t>niche</a:t>
            </a:r>
            <a:r>
              <a:rPr lang="el-GR" dirty="0">
                <a:ea typeface="+mn-lt"/>
                <a:cs typeface="+mn-lt"/>
              </a:rPr>
              <a:t> </a:t>
            </a:r>
            <a:r>
              <a:rPr lang="el-GR" dirty="0" err="1">
                <a:ea typeface="+mn-lt"/>
                <a:cs typeface="+mn-lt"/>
              </a:rPr>
              <a:t>or</a:t>
            </a:r>
            <a:r>
              <a:rPr lang="el-GR" dirty="0">
                <a:ea typeface="+mn-lt"/>
                <a:cs typeface="+mn-lt"/>
              </a:rPr>
              <a:t> </a:t>
            </a:r>
            <a:r>
              <a:rPr lang="el-GR" dirty="0" err="1">
                <a:ea typeface="+mn-lt"/>
                <a:cs typeface="+mn-lt"/>
              </a:rPr>
              <a:t>professional</a:t>
            </a:r>
            <a:r>
              <a:rPr lang="el-GR" dirty="0">
                <a:ea typeface="+mn-lt"/>
                <a:cs typeface="+mn-lt"/>
              </a:rPr>
              <a:t> </a:t>
            </a:r>
            <a:r>
              <a:rPr lang="el-GR" dirty="0" err="1">
                <a:ea typeface="+mn-lt"/>
                <a:cs typeface="+mn-lt"/>
              </a:rPr>
              <a:t>audiences</a:t>
            </a:r>
            <a:r>
              <a:rPr lang="el-GR" dirty="0">
                <a:ea typeface="+mn-lt"/>
                <a:cs typeface="+mn-lt"/>
              </a:rPr>
              <a:t>.</a:t>
            </a:r>
            <a:endParaRPr lang="el-GR" dirty="0"/>
          </a:p>
          <a:p>
            <a:pPr>
              <a:buClr>
                <a:srgbClr val="FFFFFF"/>
              </a:buClr>
            </a:pPr>
            <a:r>
              <a:rPr lang="el-GR" dirty="0" err="1">
                <a:ea typeface="+mn-lt"/>
                <a:cs typeface="+mn-lt"/>
              </a:rPr>
              <a:t>Each</a:t>
            </a:r>
            <a:r>
              <a:rPr lang="el-GR" dirty="0">
                <a:ea typeface="+mn-lt"/>
                <a:cs typeface="+mn-lt"/>
              </a:rPr>
              <a:t> </a:t>
            </a:r>
            <a:r>
              <a:rPr lang="el-GR" dirty="0" err="1">
                <a:ea typeface="+mn-lt"/>
                <a:cs typeface="+mn-lt"/>
              </a:rPr>
              <a:t>platform</a:t>
            </a:r>
            <a:r>
              <a:rPr lang="el-GR" dirty="0">
                <a:ea typeface="+mn-lt"/>
                <a:cs typeface="+mn-lt"/>
              </a:rPr>
              <a:t> </a:t>
            </a:r>
            <a:r>
              <a:rPr lang="el-GR" dirty="0" err="1">
                <a:ea typeface="+mn-lt"/>
                <a:cs typeface="+mn-lt"/>
              </a:rPr>
              <a:t>fills</a:t>
            </a:r>
            <a:r>
              <a:rPr lang="el-GR" dirty="0">
                <a:ea typeface="+mn-lt"/>
                <a:cs typeface="+mn-lt"/>
              </a:rPr>
              <a:t> a </a:t>
            </a:r>
            <a:r>
              <a:rPr lang="el-GR" dirty="0" err="1">
                <a:ea typeface="+mn-lt"/>
                <a:cs typeface="+mn-lt"/>
              </a:rPr>
              <a:t>unique</a:t>
            </a:r>
            <a:r>
              <a:rPr lang="el-GR" dirty="0">
                <a:ea typeface="+mn-lt"/>
                <a:cs typeface="+mn-lt"/>
              </a:rPr>
              <a:t> </a:t>
            </a:r>
            <a:r>
              <a:rPr lang="el-GR" dirty="0" err="1">
                <a:ea typeface="+mn-lt"/>
                <a:cs typeface="+mn-lt"/>
              </a:rPr>
              <a:t>niche</a:t>
            </a:r>
            <a:r>
              <a:rPr lang="el-GR" dirty="0">
                <a:ea typeface="+mn-lt"/>
                <a:cs typeface="+mn-lt"/>
              </a:rPr>
              <a:t>. </a:t>
            </a:r>
            <a:r>
              <a:rPr lang="el-GR" dirty="0" err="1">
                <a:ea typeface="+mn-lt"/>
                <a:cs typeface="+mn-lt"/>
              </a:rPr>
              <a:t>TikTok</a:t>
            </a:r>
            <a:r>
              <a:rPr lang="el-GR" dirty="0">
                <a:ea typeface="+mn-lt"/>
                <a:cs typeface="+mn-lt"/>
              </a:rPr>
              <a:t> </a:t>
            </a:r>
            <a:r>
              <a:rPr lang="el-GR" dirty="0" err="1">
                <a:ea typeface="+mn-lt"/>
                <a:cs typeface="+mn-lt"/>
              </a:rPr>
              <a:t>appeals</a:t>
            </a:r>
            <a:r>
              <a:rPr lang="el-GR" dirty="0">
                <a:ea typeface="+mn-lt"/>
                <a:cs typeface="+mn-lt"/>
              </a:rPr>
              <a:t> </a:t>
            </a:r>
            <a:r>
              <a:rPr lang="el-GR" dirty="0" err="1">
                <a:ea typeface="+mn-lt"/>
                <a:cs typeface="+mn-lt"/>
              </a:rPr>
              <a:t>to</a:t>
            </a:r>
            <a:r>
              <a:rPr lang="el-GR" dirty="0">
                <a:ea typeface="+mn-lt"/>
                <a:cs typeface="+mn-lt"/>
              </a:rPr>
              <a:t> </a:t>
            </a:r>
            <a:r>
              <a:rPr lang="el-GR" dirty="0" err="1">
                <a:ea typeface="+mn-lt"/>
                <a:cs typeface="+mn-lt"/>
              </a:rPr>
              <a:t>short</a:t>
            </a:r>
            <a:r>
              <a:rPr lang="el-GR" dirty="0">
                <a:ea typeface="+mn-lt"/>
                <a:cs typeface="+mn-lt"/>
              </a:rPr>
              <a:t> </a:t>
            </a:r>
            <a:r>
              <a:rPr lang="el-GR" dirty="0" err="1">
                <a:ea typeface="+mn-lt"/>
                <a:cs typeface="+mn-lt"/>
              </a:rPr>
              <a:t>attention</a:t>
            </a:r>
            <a:r>
              <a:rPr lang="el-GR" dirty="0">
                <a:ea typeface="+mn-lt"/>
                <a:cs typeface="+mn-lt"/>
              </a:rPr>
              <a:t> </a:t>
            </a:r>
            <a:r>
              <a:rPr lang="el-GR" dirty="0" err="1">
                <a:ea typeface="+mn-lt"/>
                <a:cs typeface="+mn-lt"/>
              </a:rPr>
              <a:t>spans</a:t>
            </a:r>
            <a:r>
              <a:rPr lang="el-GR" dirty="0">
                <a:ea typeface="+mn-lt"/>
                <a:cs typeface="+mn-lt"/>
              </a:rPr>
              <a:t> and </a:t>
            </a:r>
            <a:r>
              <a:rPr lang="el-GR" dirty="0" err="1">
                <a:ea typeface="+mn-lt"/>
                <a:cs typeface="+mn-lt"/>
              </a:rPr>
              <a:t>gamified</a:t>
            </a:r>
            <a:r>
              <a:rPr lang="el-GR" dirty="0">
                <a:ea typeface="+mn-lt"/>
                <a:cs typeface="+mn-lt"/>
              </a:rPr>
              <a:t> </a:t>
            </a:r>
            <a:r>
              <a:rPr lang="el-GR" dirty="0" err="1">
                <a:ea typeface="+mn-lt"/>
                <a:cs typeface="+mn-lt"/>
              </a:rPr>
              <a:t>engagement</a:t>
            </a:r>
            <a:r>
              <a:rPr lang="el-GR" dirty="0">
                <a:ea typeface="+mn-lt"/>
                <a:cs typeface="+mn-lt"/>
              </a:rPr>
              <a:t>, </a:t>
            </a:r>
            <a:r>
              <a:rPr lang="el-GR" dirty="0" err="1">
                <a:ea typeface="+mn-lt"/>
                <a:cs typeface="+mn-lt"/>
              </a:rPr>
              <a:t>while</a:t>
            </a:r>
            <a:r>
              <a:rPr lang="el-GR" dirty="0">
                <a:ea typeface="+mn-lt"/>
                <a:cs typeface="+mn-lt"/>
              </a:rPr>
              <a:t> LinkedIn </a:t>
            </a:r>
            <a:r>
              <a:rPr lang="el-GR" dirty="0" err="1">
                <a:ea typeface="+mn-lt"/>
                <a:cs typeface="+mn-lt"/>
              </a:rPr>
              <a:t>promotes</a:t>
            </a:r>
            <a:r>
              <a:rPr lang="el-GR" dirty="0">
                <a:ea typeface="+mn-lt"/>
                <a:cs typeface="+mn-lt"/>
              </a:rPr>
              <a:t> </a:t>
            </a:r>
            <a:r>
              <a:rPr lang="el-GR" dirty="0" err="1">
                <a:ea typeface="+mn-lt"/>
                <a:cs typeface="+mn-lt"/>
              </a:rPr>
              <a:t>career-oriented</a:t>
            </a:r>
            <a:r>
              <a:rPr lang="el-GR" dirty="0">
                <a:ea typeface="+mn-lt"/>
                <a:cs typeface="+mn-lt"/>
              </a:rPr>
              <a:t> </a:t>
            </a:r>
            <a:r>
              <a:rPr lang="el-GR" dirty="0" err="1">
                <a:ea typeface="+mn-lt"/>
                <a:cs typeface="+mn-lt"/>
              </a:rPr>
              <a:t>identity</a:t>
            </a:r>
            <a:r>
              <a:rPr lang="el-GR" dirty="0">
                <a:ea typeface="+mn-lt"/>
                <a:cs typeface="+mn-lt"/>
              </a:rPr>
              <a:t>. The </a:t>
            </a:r>
            <a:r>
              <a:rPr lang="el-GR" dirty="0" err="1">
                <a:ea typeface="+mn-lt"/>
                <a:cs typeface="+mn-lt"/>
              </a:rPr>
              <a:t>fragmentation</a:t>
            </a:r>
            <a:r>
              <a:rPr lang="el-GR" dirty="0">
                <a:ea typeface="+mn-lt"/>
                <a:cs typeface="+mn-lt"/>
              </a:rPr>
              <a:t> of </a:t>
            </a:r>
            <a:r>
              <a:rPr lang="el-GR" dirty="0" err="1">
                <a:ea typeface="+mn-lt"/>
                <a:cs typeface="+mn-lt"/>
              </a:rPr>
              <a:t>platforms</a:t>
            </a:r>
            <a:r>
              <a:rPr lang="el-GR" dirty="0">
                <a:ea typeface="+mn-lt"/>
                <a:cs typeface="+mn-lt"/>
              </a:rPr>
              <a:t> </a:t>
            </a:r>
            <a:r>
              <a:rPr lang="el-GR" dirty="0" err="1">
                <a:ea typeface="+mn-lt"/>
                <a:cs typeface="+mn-lt"/>
              </a:rPr>
              <a:t>reflects</a:t>
            </a:r>
            <a:r>
              <a:rPr lang="el-GR" dirty="0">
                <a:ea typeface="+mn-lt"/>
                <a:cs typeface="+mn-lt"/>
              </a:rPr>
              <a:t> a </a:t>
            </a:r>
            <a:r>
              <a:rPr lang="el-GR" dirty="0" err="1">
                <a:ea typeface="+mn-lt"/>
                <a:cs typeface="+mn-lt"/>
              </a:rPr>
              <a:t>shift</a:t>
            </a:r>
            <a:r>
              <a:rPr lang="el-GR" dirty="0">
                <a:ea typeface="+mn-lt"/>
                <a:cs typeface="+mn-lt"/>
              </a:rPr>
              <a:t> </a:t>
            </a:r>
            <a:r>
              <a:rPr lang="el-GR" dirty="0" err="1">
                <a:ea typeface="+mn-lt"/>
                <a:cs typeface="+mn-lt"/>
              </a:rPr>
              <a:t>toward</a:t>
            </a:r>
            <a:r>
              <a:rPr lang="el-GR" dirty="0">
                <a:ea typeface="+mn-lt"/>
                <a:cs typeface="+mn-lt"/>
              </a:rPr>
              <a:t> </a:t>
            </a:r>
            <a:r>
              <a:rPr lang="el-GR" dirty="0" err="1">
                <a:ea typeface="+mn-lt"/>
                <a:cs typeface="+mn-lt"/>
              </a:rPr>
              <a:t>more</a:t>
            </a:r>
            <a:r>
              <a:rPr lang="el-GR" dirty="0">
                <a:ea typeface="+mn-lt"/>
                <a:cs typeface="+mn-lt"/>
              </a:rPr>
              <a:t> </a:t>
            </a:r>
            <a:r>
              <a:rPr lang="el-GR" dirty="0" err="1">
                <a:ea typeface="+mn-lt"/>
                <a:cs typeface="+mn-lt"/>
              </a:rPr>
              <a:t>personalized</a:t>
            </a:r>
            <a:r>
              <a:rPr lang="el-GR" dirty="0">
                <a:ea typeface="+mn-lt"/>
                <a:cs typeface="+mn-lt"/>
              </a:rPr>
              <a:t> and </a:t>
            </a:r>
            <a:r>
              <a:rPr lang="el-GR" dirty="0" err="1">
                <a:ea typeface="+mn-lt"/>
                <a:cs typeface="+mn-lt"/>
              </a:rPr>
              <a:t>algorithm-driven</a:t>
            </a:r>
            <a:r>
              <a:rPr lang="el-GR" dirty="0">
                <a:ea typeface="+mn-lt"/>
                <a:cs typeface="+mn-lt"/>
              </a:rPr>
              <a:t> </a:t>
            </a:r>
            <a:r>
              <a:rPr lang="el-GR" dirty="0" err="1">
                <a:ea typeface="+mn-lt"/>
                <a:cs typeface="+mn-lt"/>
              </a:rPr>
              <a:t>user</a:t>
            </a:r>
            <a:r>
              <a:rPr lang="el-GR" dirty="0">
                <a:ea typeface="+mn-lt"/>
                <a:cs typeface="+mn-lt"/>
              </a:rPr>
              <a:t> </a:t>
            </a:r>
            <a:r>
              <a:rPr lang="el-GR" dirty="0" err="1">
                <a:ea typeface="+mn-lt"/>
                <a:cs typeface="+mn-lt"/>
              </a:rPr>
              <a:t>experiences</a:t>
            </a:r>
            <a:r>
              <a:rPr lang="el-GR" dirty="0">
                <a:ea typeface="+mn-lt"/>
                <a:cs typeface="+mn-lt"/>
              </a:rPr>
              <a:t>. </a:t>
            </a:r>
            <a:r>
              <a:rPr lang="el-GR" dirty="0" err="1">
                <a:ea typeface="+mn-lt"/>
                <a:cs typeface="+mn-lt"/>
              </a:rPr>
              <a:t>This</a:t>
            </a:r>
            <a:r>
              <a:rPr lang="el-GR" dirty="0">
                <a:ea typeface="+mn-lt"/>
                <a:cs typeface="+mn-lt"/>
              </a:rPr>
              <a:t> </a:t>
            </a:r>
            <a:r>
              <a:rPr lang="el-GR" dirty="0" err="1">
                <a:ea typeface="+mn-lt"/>
                <a:cs typeface="+mn-lt"/>
              </a:rPr>
              <a:t>diversification</a:t>
            </a:r>
            <a:r>
              <a:rPr lang="el-GR" dirty="0">
                <a:ea typeface="+mn-lt"/>
                <a:cs typeface="+mn-lt"/>
              </a:rPr>
              <a:t> </a:t>
            </a:r>
            <a:r>
              <a:rPr lang="el-GR" dirty="0" err="1">
                <a:ea typeface="+mn-lt"/>
                <a:cs typeface="+mn-lt"/>
              </a:rPr>
              <a:t>has</a:t>
            </a:r>
            <a:r>
              <a:rPr lang="el-GR" dirty="0">
                <a:ea typeface="+mn-lt"/>
                <a:cs typeface="+mn-lt"/>
              </a:rPr>
              <a:t> </a:t>
            </a:r>
            <a:r>
              <a:rPr lang="el-GR" dirty="0" err="1">
                <a:ea typeface="+mn-lt"/>
                <a:cs typeface="+mn-lt"/>
              </a:rPr>
              <a:t>also</a:t>
            </a:r>
            <a:r>
              <a:rPr lang="el-GR" dirty="0">
                <a:ea typeface="+mn-lt"/>
                <a:cs typeface="+mn-lt"/>
              </a:rPr>
              <a:t> </a:t>
            </a:r>
            <a:r>
              <a:rPr lang="el-GR" dirty="0" err="1">
                <a:ea typeface="+mn-lt"/>
                <a:cs typeface="+mn-lt"/>
              </a:rPr>
              <a:t>led</a:t>
            </a:r>
            <a:r>
              <a:rPr lang="el-GR" dirty="0">
                <a:ea typeface="+mn-lt"/>
                <a:cs typeface="+mn-lt"/>
              </a:rPr>
              <a:t> </a:t>
            </a:r>
            <a:r>
              <a:rPr lang="el-GR" dirty="0" err="1">
                <a:ea typeface="+mn-lt"/>
                <a:cs typeface="+mn-lt"/>
              </a:rPr>
              <a:t>to</a:t>
            </a:r>
            <a:r>
              <a:rPr lang="el-GR" dirty="0">
                <a:ea typeface="+mn-lt"/>
                <a:cs typeface="+mn-lt"/>
              </a:rPr>
              <a:t> "</a:t>
            </a:r>
            <a:r>
              <a:rPr lang="el-GR" dirty="0" err="1">
                <a:ea typeface="+mn-lt"/>
                <a:cs typeface="+mn-lt"/>
              </a:rPr>
              <a:t>platform</a:t>
            </a:r>
            <a:r>
              <a:rPr lang="el-GR" dirty="0">
                <a:ea typeface="+mn-lt"/>
                <a:cs typeface="+mn-lt"/>
              </a:rPr>
              <a:t> </a:t>
            </a:r>
            <a:r>
              <a:rPr lang="el-GR" dirty="0" err="1">
                <a:ea typeface="+mn-lt"/>
                <a:cs typeface="+mn-lt"/>
              </a:rPr>
              <a:t>silos</a:t>
            </a:r>
            <a:r>
              <a:rPr lang="el-GR" dirty="0">
                <a:ea typeface="+mn-lt"/>
                <a:cs typeface="+mn-lt"/>
              </a:rPr>
              <a:t>," </a:t>
            </a:r>
            <a:r>
              <a:rPr lang="el-GR" dirty="0" err="1">
                <a:ea typeface="+mn-lt"/>
                <a:cs typeface="+mn-lt"/>
              </a:rPr>
              <a:t>where</a:t>
            </a:r>
            <a:r>
              <a:rPr lang="el-GR" dirty="0">
                <a:ea typeface="+mn-lt"/>
                <a:cs typeface="+mn-lt"/>
              </a:rPr>
              <a:t> </a:t>
            </a:r>
            <a:r>
              <a:rPr lang="el-GR" dirty="0" err="1">
                <a:ea typeface="+mn-lt"/>
                <a:cs typeface="+mn-lt"/>
              </a:rPr>
              <a:t>users</a:t>
            </a:r>
            <a:r>
              <a:rPr lang="el-GR" dirty="0">
                <a:ea typeface="+mn-lt"/>
                <a:cs typeface="+mn-lt"/>
              </a:rPr>
              <a:t> </a:t>
            </a:r>
            <a:r>
              <a:rPr lang="el-GR" dirty="0" err="1">
                <a:ea typeface="+mn-lt"/>
                <a:cs typeface="+mn-lt"/>
              </a:rPr>
              <a:t>rarely</a:t>
            </a:r>
            <a:r>
              <a:rPr lang="el-GR" dirty="0">
                <a:ea typeface="+mn-lt"/>
                <a:cs typeface="+mn-lt"/>
              </a:rPr>
              <a:t> </a:t>
            </a:r>
            <a:r>
              <a:rPr lang="el-GR" dirty="0" err="1">
                <a:ea typeface="+mn-lt"/>
                <a:cs typeface="+mn-lt"/>
              </a:rPr>
              <a:t>cross-platform</a:t>
            </a:r>
            <a:r>
              <a:rPr lang="el-GR" dirty="0">
                <a:ea typeface="+mn-lt"/>
                <a:cs typeface="+mn-lt"/>
              </a:rPr>
              <a:t> </a:t>
            </a:r>
            <a:r>
              <a:rPr lang="el-GR" dirty="0" err="1">
                <a:ea typeface="+mn-lt"/>
                <a:cs typeface="+mn-lt"/>
              </a:rPr>
              <a:t>communicate</a:t>
            </a:r>
            <a:r>
              <a:rPr lang="el-GR" dirty="0">
                <a:ea typeface="+mn-lt"/>
                <a:cs typeface="+mn-lt"/>
              </a:rPr>
              <a:t>, </a:t>
            </a:r>
            <a:r>
              <a:rPr lang="el-GR" dirty="0" err="1">
                <a:ea typeface="+mn-lt"/>
                <a:cs typeface="+mn-lt"/>
              </a:rPr>
              <a:t>influencing</a:t>
            </a:r>
            <a:r>
              <a:rPr lang="el-GR" dirty="0">
                <a:ea typeface="+mn-lt"/>
                <a:cs typeface="+mn-lt"/>
              </a:rPr>
              <a:t> </a:t>
            </a:r>
            <a:r>
              <a:rPr lang="el-GR" dirty="0" err="1">
                <a:ea typeface="+mn-lt"/>
                <a:cs typeface="+mn-lt"/>
              </a:rPr>
              <a:t>echo</a:t>
            </a:r>
            <a:r>
              <a:rPr lang="el-GR" dirty="0">
                <a:ea typeface="+mn-lt"/>
                <a:cs typeface="+mn-lt"/>
              </a:rPr>
              <a:t> </a:t>
            </a:r>
            <a:r>
              <a:rPr lang="el-GR" dirty="0" err="1">
                <a:ea typeface="+mn-lt"/>
                <a:cs typeface="+mn-lt"/>
              </a:rPr>
              <a:t>chambers</a:t>
            </a:r>
            <a:r>
              <a:rPr lang="el-GR" dirty="0">
                <a:ea typeface="+mn-lt"/>
                <a:cs typeface="+mn-lt"/>
              </a:rPr>
              <a:t>.</a:t>
            </a:r>
          </a:p>
          <a:p>
            <a:pPr>
              <a:buClr>
                <a:srgbClr val="FFFFFF"/>
              </a:buClr>
            </a:pPr>
            <a:endParaRPr lang="el-GR" dirty="0"/>
          </a:p>
        </p:txBody>
      </p:sp>
    </p:spTree>
    <p:extLst>
      <p:ext uri="{BB962C8B-B14F-4D97-AF65-F5344CB8AC3E}">
        <p14:creationId xmlns:p14="http://schemas.microsoft.com/office/powerpoint/2010/main" val="153029499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7147CFA-1E01-8F6D-E8F1-73FC9F5E35FA}"/>
              </a:ext>
            </a:extLst>
          </p:cNvPr>
          <p:cNvSpPr>
            <a:spLocks noGrp="1"/>
          </p:cNvSpPr>
          <p:nvPr>
            <p:ph type="title"/>
          </p:nvPr>
        </p:nvSpPr>
        <p:spPr/>
        <p:txBody>
          <a:bodyPr/>
          <a:lstStyle/>
          <a:p>
            <a:r>
              <a:rPr lang="el-GR" dirty="0" err="1">
                <a:ea typeface="+mj-lt"/>
                <a:cs typeface="+mj-lt"/>
              </a:rPr>
              <a:t>Positive</a:t>
            </a:r>
            <a:r>
              <a:rPr lang="el-GR" dirty="0">
                <a:ea typeface="+mj-lt"/>
                <a:cs typeface="+mj-lt"/>
              </a:rPr>
              <a:t> </a:t>
            </a:r>
            <a:r>
              <a:rPr lang="el-GR" dirty="0" err="1">
                <a:ea typeface="+mj-lt"/>
                <a:cs typeface="+mj-lt"/>
              </a:rPr>
              <a:t>Impacts</a:t>
            </a:r>
            <a:endParaRPr lang="el-GR" dirty="0" err="1"/>
          </a:p>
        </p:txBody>
      </p:sp>
      <p:sp>
        <p:nvSpPr>
          <p:cNvPr id="3" name="Θέση περιεχομένου 2">
            <a:extLst>
              <a:ext uri="{FF2B5EF4-FFF2-40B4-BE49-F238E27FC236}">
                <a16:creationId xmlns:a16="http://schemas.microsoft.com/office/drawing/2014/main" id="{50CDA912-3A08-0B9F-9250-DF2EBBB1FEBD}"/>
              </a:ext>
            </a:extLst>
          </p:cNvPr>
          <p:cNvSpPr>
            <a:spLocks noGrp="1"/>
          </p:cNvSpPr>
          <p:nvPr>
            <p:ph idx="1"/>
          </p:nvPr>
        </p:nvSpPr>
        <p:spPr/>
        <p:txBody>
          <a:bodyPr/>
          <a:lstStyle/>
          <a:p>
            <a:r>
              <a:rPr lang="el-GR" dirty="0" err="1">
                <a:ea typeface="+mn-lt"/>
                <a:cs typeface="+mn-lt"/>
              </a:rPr>
              <a:t>Facilitates</a:t>
            </a:r>
            <a:r>
              <a:rPr lang="el-GR" dirty="0">
                <a:ea typeface="+mn-lt"/>
                <a:cs typeface="+mn-lt"/>
              </a:rPr>
              <a:t> </a:t>
            </a:r>
            <a:r>
              <a:rPr lang="el-GR" dirty="0" err="1">
                <a:ea typeface="+mn-lt"/>
                <a:cs typeface="+mn-lt"/>
              </a:rPr>
              <a:t>global</a:t>
            </a:r>
            <a:r>
              <a:rPr lang="el-GR" dirty="0">
                <a:ea typeface="+mn-lt"/>
                <a:cs typeface="+mn-lt"/>
              </a:rPr>
              <a:t> </a:t>
            </a:r>
            <a:r>
              <a:rPr lang="el-GR" dirty="0" err="1">
                <a:ea typeface="+mn-lt"/>
                <a:cs typeface="+mn-lt"/>
              </a:rPr>
              <a:t>communication</a:t>
            </a:r>
            <a:r>
              <a:rPr lang="el-GR" dirty="0">
                <a:ea typeface="+mn-lt"/>
                <a:cs typeface="+mn-lt"/>
              </a:rPr>
              <a:t>.</a:t>
            </a:r>
          </a:p>
          <a:p>
            <a:pPr>
              <a:buClr>
                <a:srgbClr val="FFFFFF"/>
              </a:buClr>
            </a:pPr>
            <a:r>
              <a:rPr lang="el-GR" dirty="0" err="1">
                <a:ea typeface="+mn-lt"/>
                <a:cs typeface="+mn-lt"/>
              </a:rPr>
              <a:t>Provides</a:t>
            </a:r>
            <a:r>
              <a:rPr lang="el-GR" dirty="0">
                <a:ea typeface="+mn-lt"/>
                <a:cs typeface="+mn-lt"/>
              </a:rPr>
              <a:t> a </a:t>
            </a:r>
            <a:r>
              <a:rPr lang="el-GR" dirty="0" err="1">
                <a:ea typeface="+mn-lt"/>
                <a:cs typeface="+mn-lt"/>
              </a:rPr>
              <a:t>platform</a:t>
            </a:r>
            <a:r>
              <a:rPr lang="el-GR" dirty="0">
                <a:ea typeface="+mn-lt"/>
                <a:cs typeface="+mn-lt"/>
              </a:rPr>
              <a:t> for activism (e.g., #MeToo, Arab Spring).</a:t>
            </a:r>
          </a:p>
          <a:p>
            <a:pPr>
              <a:buClr>
                <a:srgbClr val="FFFFFF"/>
              </a:buClr>
            </a:pPr>
            <a:r>
              <a:rPr lang="el-GR" dirty="0" err="1">
                <a:ea typeface="+mn-lt"/>
                <a:cs typeface="+mn-lt"/>
              </a:rPr>
              <a:t>Enables</a:t>
            </a:r>
            <a:r>
              <a:rPr lang="el-GR" dirty="0">
                <a:ea typeface="+mn-lt"/>
                <a:cs typeface="+mn-lt"/>
              </a:rPr>
              <a:t> </a:t>
            </a:r>
            <a:r>
              <a:rPr lang="el-GR" dirty="0" err="1">
                <a:ea typeface="+mn-lt"/>
                <a:cs typeface="+mn-lt"/>
              </a:rPr>
              <a:t>creators</a:t>
            </a:r>
            <a:r>
              <a:rPr lang="el-GR" dirty="0">
                <a:ea typeface="+mn-lt"/>
                <a:cs typeface="+mn-lt"/>
              </a:rPr>
              <a:t> and entrepreneurs to monetize content.</a:t>
            </a:r>
          </a:p>
          <a:p>
            <a:pPr>
              <a:buClr>
                <a:srgbClr val="FFFFFF"/>
              </a:buClr>
            </a:pPr>
            <a:r>
              <a:rPr lang="el-GR" dirty="0" err="1">
                <a:ea typeface="+mn-lt"/>
                <a:cs typeface="+mn-lt"/>
              </a:rPr>
              <a:t>Education</a:t>
            </a:r>
            <a:r>
              <a:rPr lang="el-GR" dirty="0">
                <a:ea typeface="+mn-lt"/>
                <a:cs typeface="+mn-lt"/>
              </a:rPr>
              <a:t>: </a:t>
            </a:r>
            <a:r>
              <a:rPr lang="el-GR" dirty="0" err="1">
                <a:ea typeface="+mn-lt"/>
                <a:cs typeface="+mn-lt"/>
              </a:rPr>
              <a:t>Edutok</a:t>
            </a:r>
            <a:r>
              <a:rPr lang="el-GR" dirty="0">
                <a:ea typeface="+mn-lt"/>
                <a:cs typeface="+mn-lt"/>
              </a:rPr>
              <a:t> (</a:t>
            </a:r>
            <a:r>
              <a:rPr lang="el-GR" dirty="0" err="1">
                <a:ea typeface="+mn-lt"/>
                <a:cs typeface="+mn-lt"/>
              </a:rPr>
              <a:t>TikTok</a:t>
            </a:r>
            <a:r>
              <a:rPr lang="el-GR" dirty="0">
                <a:ea typeface="+mn-lt"/>
                <a:cs typeface="+mn-lt"/>
              </a:rPr>
              <a:t>) and </a:t>
            </a:r>
            <a:r>
              <a:rPr lang="el-GR" dirty="0" err="1">
                <a:ea typeface="+mn-lt"/>
                <a:cs typeface="+mn-lt"/>
              </a:rPr>
              <a:t>YouTube</a:t>
            </a:r>
            <a:r>
              <a:rPr lang="el-GR" dirty="0">
                <a:ea typeface="+mn-lt"/>
                <a:cs typeface="+mn-lt"/>
              </a:rPr>
              <a:t> </a:t>
            </a:r>
            <a:r>
              <a:rPr lang="el-GR" dirty="0" err="1">
                <a:ea typeface="+mn-lt"/>
                <a:cs typeface="+mn-lt"/>
              </a:rPr>
              <a:t>as</a:t>
            </a:r>
            <a:r>
              <a:rPr lang="el-GR" dirty="0">
                <a:ea typeface="+mn-lt"/>
                <a:cs typeface="+mn-lt"/>
              </a:rPr>
              <a:t> </a:t>
            </a:r>
            <a:r>
              <a:rPr lang="el-GR" dirty="0" err="1">
                <a:ea typeface="+mn-lt"/>
                <a:cs typeface="+mn-lt"/>
              </a:rPr>
              <a:t>learning</a:t>
            </a:r>
            <a:r>
              <a:rPr lang="el-GR" dirty="0">
                <a:ea typeface="+mn-lt"/>
                <a:cs typeface="+mn-lt"/>
              </a:rPr>
              <a:t> </a:t>
            </a:r>
            <a:r>
              <a:rPr lang="el-GR" dirty="0" err="1">
                <a:ea typeface="+mn-lt"/>
                <a:cs typeface="+mn-lt"/>
              </a:rPr>
              <a:t>tools</a:t>
            </a:r>
            <a:r>
              <a:rPr lang="el-GR" dirty="0">
                <a:ea typeface="+mn-lt"/>
                <a:cs typeface="+mn-lt"/>
              </a:rPr>
              <a:t>.</a:t>
            </a:r>
          </a:p>
          <a:p>
            <a:pPr>
              <a:buClr>
                <a:srgbClr val="FFFFFF"/>
              </a:buClr>
            </a:pPr>
            <a:endParaRPr lang="el-GR" dirty="0"/>
          </a:p>
        </p:txBody>
      </p:sp>
    </p:spTree>
    <p:extLst>
      <p:ext uri="{BB962C8B-B14F-4D97-AF65-F5344CB8AC3E}">
        <p14:creationId xmlns:p14="http://schemas.microsoft.com/office/powerpoint/2010/main" val="143023349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D7984BE-52AD-A500-40B3-4AFD3A024D35}"/>
              </a:ext>
            </a:extLst>
          </p:cNvPr>
          <p:cNvSpPr>
            <a:spLocks noGrp="1"/>
          </p:cNvSpPr>
          <p:nvPr>
            <p:ph type="title"/>
          </p:nvPr>
        </p:nvSpPr>
        <p:spPr/>
        <p:txBody>
          <a:bodyPr/>
          <a:lstStyle/>
          <a:p>
            <a:r>
              <a:rPr lang="el-GR" dirty="0" err="1">
                <a:ea typeface="+mj-lt"/>
                <a:cs typeface="+mj-lt"/>
              </a:rPr>
              <a:t>Negative</a:t>
            </a:r>
            <a:r>
              <a:rPr lang="el-GR" dirty="0">
                <a:ea typeface="+mj-lt"/>
                <a:cs typeface="+mj-lt"/>
              </a:rPr>
              <a:t> </a:t>
            </a:r>
            <a:r>
              <a:rPr lang="el-GR" dirty="0" err="1">
                <a:ea typeface="+mj-lt"/>
                <a:cs typeface="+mj-lt"/>
              </a:rPr>
              <a:t>Effects</a:t>
            </a:r>
            <a:endParaRPr lang="el-GR" dirty="0" err="1"/>
          </a:p>
        </p:txBody>
      </p:sp>
      <p:sp>
        <p:nvSpPr>
          <p:cNvPr id="3" name="Θέση περιεχομένου 2">
            <a:extLst>
              <a:ext uri="{FF2B5EF4-FFF2-40B4-BE49-F238E27FC236}">
                <a16:creationId xmlns:a16="http://schemas.microsoft.com/office/drawing/2014/main" id="{AABD00C9-4AF2-B6C9-8F9F-E4D5DBE2340E}"/>
              </a:ext>
            </a:extLst>
          </p:cNvPr>
          <p:cNvSpPr>
            <a:spLocks noGrp="1"/>
          </p:cNvSpPr>
          <p:nvPr>
            <p:ph idx="1"/>
          </p:nvPr>
        </p:nvSpPr>
        <p:spPr/>
        <p:txBody>
          <a:bodyPr/>
          <a:lstStyle/>
          <a:p>
            <a:r>
              <a:rPr lang="el-GR" dirty="0">
                <a:ea typeface="+mn-lt"/>
                <a:cs typeface="+mn-lt"/>
              </a:rPr>
              <a:t>Social </a:t>
            </a:r>
            <a:r>
              <a:rPr lang="el-GR" dirty="0" err="1">
                <a:ea typeface="+mn-lt"/>
                <a:cs typeface="+mn-lt"/>
              </a:rPr>
              <a:t>comparison</a:t>
            </a:r>
            <a:r>
              <a:rPr lang="el-GR" dirty="0">
                <a:ea typeface="+mn-lt"/>
                <a:cs typeface="+mn-lt"/>
              </a:rPr>
              <a:t> and </a:t>
            </a:r>
            <a:r>
              <a:rPr lang="el-GR" dirty="0" err="1">
                <a:ea typeface="+mn-lt"/>
                <a:cs typeface="+mn-lt"/>
              </a:rPr>
              <a:t>curated</a:t>
            </a:r>
            <a:r>
              <a:rPr lang="el-GR" dirty="0">
                <a:ea typeface="+mn-lt"/>
                <a:cs typeface="+mn-lt"/>
              </a:rPr>
              <a:t> </a:t>
            </a:r>
            <a:r>
              <a:rPr lang="el-GR" dirty="0" err="1">
                <a:ea typeface="+mn-lt"/>
                <a:cs typeface="+mn-lt"/>
              </a:rPr>
              <a:t>realities</a:t>
            </a:r>
            <a:r>
              <a:rPr lang="el-GR" dirty="0">
                <a:ea typeface="+mn-lt"/>
                <a:cs typeface="+mn-lt"/>
              </a:rPr>
              <a:t> </a:t>
            </a:r>
            <a:r>
              <a:rPr lang="el-GR" dirty="0" err="1">
                <a:ea typeface="+mn-lt"/>
                <a:cs typeface="+mn-lt"/>
              </a:rPr>
              <a:t>can</a:t>
            </a:r>
            <a:r>
              <a:rPr lang="el-GR" dirty="0">
                <a:ea typeface="+mn-lt"/>
                <a:cs typeface="+mn-lt"/>
              </a:rPr>
              <a:t> </a:t>
            </a:r>
            <a:r>
              <a:rPr lang="el-GR" dirty="0" err="1">
                <a:ea typeface="+mn-lt"/>
                <a:cs typeface="+mn-lt"/>
              </a:rPr>
              <a:t>lead</a:t>
            </a:r>
            <a:r>
              <a:rPr lang="el-GR" dirty="0">
                <a:ea typeface="+mn-lt"/>
                <a:cs typeface="+mn-lt"/>
              </a:rPr>
              <a:t> </a:t>
            </a:r>
            <a:r>
              <a:rPr lang="el-GR" dirty="0" err="1">
                <a:ea typeface="+mn-lt"/>
                <a:cs typeface="+mn-lt"/>
              </a:rPr>
              <a:t>to</a:t>
            </a:r>
            <a:r>
              <a:rPr lang="el-GR" dirty="0">
                <a:ea typeface="+mn-lt"/>
                <a:cs typeface="+mn-lt"/>
              </a:rPr>
              <a:t> </a:t>
            </a:r>
            <a:r>
              <a:rPr lang="el-GR" dirty="0" err="1">
                <a:ea typeface="+mn-lt"/>
                <a:cs typeface="+mn-lt"/>
              </a:rPr>
              <a:t>anxiety</a:t>
            </a:r>
            <a:r>
              <a:rPr lang="el-GR" dirty="0">
                <a:ea typeface="+mn-lt"/>
                <a:cs typeface="+mn-lt"/>
              </a:rPr>
              <a:t> and </a:t>
            </a:r>
            <a:r>
              <a:rPr lang="el-GR" dirty="0" err="1">
                <a:ea typeface="+mn-lt"/>
                <a:cs typeface="+mn-lt"/>
              </a:rPr>
              <a:t>depression</a:t>
            </a:r>
            <a:r>
              <a:rPr lang="el-GR" dirty="0">
                <a:ea typeface="+mn-lt"/>
                <a:cs typeface="+mn-lt"/>
              </a:rPr>
              <a:t>.</a:t>
            </a:r>
            <a:endParaRPr lang="el-GR" dirty="0"/>
          </a:p>
          <a:p>
            <a:pPr>
              <a:buClr>
                <a:srgbClr val="FFFFFF"/>
              </a:buClr>
            </a:pPr>
            <a:r>
              <a:rPr lang="el-GR" dirty="0" err="1">
                <a:ea typeface="+mn-lt"/>
                <a:cs typeface="+mn-lt"/>
              </a:rPr>
              <a:t>Cyberbullying</a:t>
            </a:r>
            <a:r>
              <a:rPr lang="el-GR" dirty="0">
                <a:ea typeface="+mn-lt"/>
                <a:cs typeface="+mn-lt"/>
              </a:rPr>
              <a:t> </a:t>
            </a:r>
            <a:r>
              <a:rPr lang="el-GR" dirty="0" err="1">
                <a:ea typeface="+mn-lt"/>
                <a:cs typeface="+mn-lt"/>
              </a:rPr>
              <a:t>is</a:t>
            </a:r>
            <a:r>
              <a:rPr lang="el-GR" dirty="0">
                <a:ea typeface="+mn-lt"/>
                <a:cs typeface="+mn-lt"/>
              </a:rPr>
              <a:t> </a:t>
            </a:r>
            <a:r>
              <a:rPr lang="el-GR" dirty="0" err="1">
                <a:ea typeface="+mn-lt"/>
                <a:cs typeface="+mn-lt"/>
              </a:rPr>
              <a:t>exacerbated</a:t>
            </a:r>
            <a:r>
              <a:rPr lang="el-GR" dirty="0">
                <a:ea typeface="+mn-lt"/>
                <a:cs typeface="+mn-lt"/>
              </a:rPr>
              <a:t> </a:t>
            </a:r>
            <a:r>
              <a:rPr lang="el-GR" dirty="0" err="1">
                <a:ea typeface="+mn-lt"/>
                <a:cs typeface="+mn-lt"/>
              </a:rPr>
              <a:t>by</a:t>
            </a:r>
            <a:r>
              <a:rPr lang="el-GR" dirty="0">
                <a:ea typeface="+mn-lt"/>
                <a:cs typeface="+mn-lt"/>
              </a:rPr>
              <a:t> </a:t>
            </a:r>
            <a:r>
              <a:rPr lang="el-GR" dirty="0" err="1">
                <a:ea typeface="+mn-lt"/>
                <a:cs typeface="+mn-lt"/>
              </a:rPr>
              <a:t>anonymity</a:t>
            </a:r>
            <a:r>
              <a:rPr lang="el-GR" dirty="0">
                <a:ea typeface="+mn-lt"/>
                <a:cs typeface="+mn-lt"/>
              </a:rPr>
              <a:t> and </a:t>
            </a:r>
            <a:r>
              <a:rPr lang="el-GR" dirty="0" err="1">
                <a:ea typeface="+mn-lt"/>
                <a:cs typeface="+mn-lt"/>
              </a:rPr>
              <a:t>virality</a:t>
            </a:r>
            <a:r>
              <a:rPr lang="el-GR" dirty="0">
                <a:ea typeface="+mn-lt"/>
                <a:cs typeface="+mn-lt"/>
              </a:rPr>
              <a:t>.</a:t>
            </a:r>
            <a:endParaRPr lang="el-GR" dirty="0"/>
          </a:p>
          <a:p>
            <a:pPr>
              <a:buClr>
                <a:srgbClr val="FFFFFF"/>
              </a:buClr>
            </a:pPr>
            <a:r>
              <a:rPr lang="el-GR" dirty="0" err="1">
                <a:ea typeface="+mn-lt"/>
                <a:cs typeface="+mn-lt"/>
              </a:rPr>
              <a:t>Misinformation</a:t>
            </a:r>
            <a:r>
              <a:rPr lang="el-GR" dirty="0">
                <a:ea typeface="+mn-lt"/>
                <a:cs typeface="+mn-lt"/>
              </a:rPr>
              <a:t> </a:t>
            </a:r>
            <a:r>
              <a:rPr lang="el-GR" dirty="0" err="1">
                <a:ea typeface="+mn-lt"/>
                <a:cs typeface="+mn-lt"/>
              </a:rPr>
              <a:t>spreads</a:t>
            </a:r>
            <a:r>
              <a:rPr lang="el-GR" dirty="0">
                <a:ea typeface="+mn-lt"/>
                <a:cs typeface="+mn-lt"/>
              </a:rPr>
              <a:t> </a:t>
            </a:r>
            <a:r>
              <a:rPr lang="el-GR" dirty="0" err="1">
                <a:ea typeface="+mn-lt"/>
                <a:cs typeface="+mn-lt"/>
              </a:rPr>
              <a:t>faster</a:t>
            </a:r>
            <a:r>
              <a:rPr lang="el-GR" dirty="0">
                <a:ea typeface="+mn-lt"/>
                <a:cs typeface="+mn-lt"/>
              </a:rPr>
              <a:t> </a:t>
            </a:r>
            <a:r>
              <a:rPr lang="el-GR" dirty="0" err="1">
                <a:ea typeface="+mn-lt"/>
                <a:cs typeface="+mn-lt"/>
              </a:rPr>
              <a:t>than</a:t>
            </a:r>
            <a:r>
              <a:rPr lang="el-GR" dirty="0">
                <a:ea typeface="+mn-lt"/>
                <a:cs typeface="+mn-lt"/>
              </a:rPr>
              <a:t> </a:t>
            </a:r>
            <a:r>
              <a:rPr lang="el-GR" dirty="0" err="1">
                <a:ea typeface="+mn-lt"/>
                <a:cs typeface="+mn-lt"/>
              </a:rPr>
              <a:t>corrections</a:t>
            </a:r>
            <a:r>
              <a:rPr lang="el-GR" dirty="0">
                <a:ea typeface="+mn-lt"/>
                <a:cs typeface="+mn-lt"/>
              </a:rPr>
              <a:t>.</a:t>
            </a:r>
            <a:endParaRPr lang="el-GR" dirty="0"/>
          </a:p>
          <a:p>
            <a:pPr>
              <a:buClr>
                <a:srgbClr val="FFFFFF"/>
              </a:buClr>
            </a:pPr>
            <a:r>
              <a:rPr lang="el-GR" dirty="0" err="1">
                <a:ea typeface="+mn-lt"/>
                <a:cs typeface="+mn-lt"/>
              </a:rPr>
              <a:t>Data</a:t>
            </a:r>
            <a:r>
              <a:rPr lang="el-GR" dirty="0">
                <a:ea typeface="+mn-lt"/>
                <a:cs typeface="+mn-lt"/>
              </a:rPr>
              <a:t> </a:t>
            </a:r>
            <a:r>
              <a:rPr lang="el-GR" dirty="0" err="1">
                <a:ea typeface="+mn-lt"/>
                <a:cs typeface="+mn-lt"/>
              </a:rPr>
              <a:t>privacy</a:t>
            </a:r>
            <a:r>
              <a:rPr lang="el-GR" dirty="0">
                <a:ea typeface="+mn-lt"/>
                <a:cs typeface="+mn-lt"/>
              </a:rPr>
              <a:t> and </a:t>
            </a:r>
            <a:r>
              <a:rPr lang="el-GR" dirty="0" err="1">
                <a:ea typeface="+mn-lt"/>
                <a:cs typeface="+mn-lt"/>
              </a:rPr>
              <a:t>surveillance</a:t>
            </a:r>
            <a:r>
              <a:rPr lang="el-GR" dirty="0">
                <a:ea typeface="+mn-lt"/>
                <a:cs typeface="+mn-lt"/>
              </a:rPr>
              <a:t> </a:t>
            </a:r>
            <a:r>
              <a:rPr lang="el-GR" dirty="0" err="1">
                <a:ea typeface="+mn-lt"/>
                <a:cs typeface="+mn-lt"/>
              </a:rPr>
              <a:t>capitalism</a:t>
            </a:r>
            <a:r>
              <a:rPr lang="el-GR" dirty="0">
                <a:ea typeface="+mn-lt"/>
                <a:cs typeface="+mn-lt"/>
              </a:rPr>
              <a:t>.</a:t>
            </a:r>
            <a:endParaRPr lang="el-GR" dirty="0"/>
          </a:p>
          <a:p>
            <a:pPr>
              <a:buClr>
                <a:srgbClr val="FFFFFF"/>
              </a:buClr>
            </a:pPr>
            <a:endParaRPr lang="el-GR" dirty="0"/>
          </a:p>
        </p:txBody>
      </p:sp>
    </p:spTree>
    <p:extLst>
      <p:ext uri="{BB962C8B-B14F-4D97-AF65-F5344CB8AC3E}">
        <p14:creationId xmlns:p14="http://schemas.microsoft.com/office/powerpoint/2010/main" val="415592511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10B51598-49CC-B83C-09CD-673A8B925818}"/>
              </a:ext>
            </a:extLst>
          </p:cNvPr>
          <p:cNvSpPr>
            <a:spLocks noGrp="1"/>
          </p:cNvSpPr>
          <p:nvPr>
            <p:ph type="title"/>
          </p:nvPr>
        </p:nvSpPr>
        <p:spPr/>
        <p:txBody>
          <a:bodyPr/>
          <a:lstStyle/>
          <a:p>
            <a:r>
              <a:rPr lang="el-GR" dirty="0">
                <a:ea typeface="+mj-lt"/>
                <a:cs typeface="+mj-lt"/>
              </a:rPr>
              <a:t>Social </a:t>
            </a:r>
            <a:r>
              <a:rPr lang="el-GR" dirty="0" err="1">
                <a:ea typeface="+mj-lt"/>
                <a:cs typeface="+mj-lt"/>
              </a:rPr>
              <a:t>Media</a:t>
            </a:r>
            <a:r>
              <a:rPr lang="el-GR" dirty="0">
                <a:ea typeface="+mj-lt"/>
                <a:cs typeface="+mj-lt"/>
              </a:rPr>
              <a:t> &amp; </a:t>
            </a:r>
            <a:r>
              <a:rPr lang="el-GR" dirty="0" err="1">
                <a:ea typeface="+mj-lt"/>
                <a:cs typeface="+mj-lt"/>
              </a:rPr>
              <a:t>Business</a:t>
            </a:r>
            <a:endParaRPr lang="el-GR" dirty="0" err="1"/>
          </a:p>
        </p:txBody>
      </p:sp>
      <p:sp>
        <p:nvSpPr>
          <p:cNvPr id="3" name="Θέση περιεχομένου 2">
            <a:extLst>
              <a:ext uri="{FF2B5EF4-FFF2-40B4-BE49-F238E27FC236}">
                <a16:creationId xmlns:a16="http://schemas.microsoft.com/office/drawing/2014/main" id="{C330EE81-5243-E95D-B43A-A4A03BA3DE26}"/>
              </a:ext>
            </a:extLst>
          </p:cNvPr>
          <p:cNvSpPr>
            <a:spLocks noGrp="1"/>
          </p:cNvSpPr>
          <p:nvPr>
            <p:ph idx="1"/>
          </p:nvPr>
        </p:nvSpPr>
        <p:spPr/>
        <p:txBody>
          <a:bodyPr/>
          <a:lstStyle/>
          <a:p>
            <a:r>
              <a:rPr lang="el-GR" dirty="0" err="1">
                <a:ea typeface="+mn-lt"/>
                <a:cs typeface="+mn-lt"/>
              </a:rPr>
              <a:t>Enables</a:t>
            </a:r>
            <a:r>
              <a:rPr lang="el-GR" dirty="0">
                <a:ea typeface="+mn-lt"/>
                <a:cs typeface="+mn-lt"/>
              </a:rPr>
              <a:t> </a:t>
            </a:r>
            <a:r>
              <a:rPr lang="el-GR" dirty="0" err="1">
                <a:ea typeface="+mn-lt"/>
                <a:cs typeface="+mn-lt"/>
              </a:rPr>
              <a:t>micro-targeting</a:t>
            </a:r>
            <a:r>
              <a:rPr lang="el-GR" dirty="0">
                <a:ea typeface="+mn-lt"/>
                <a:cs typeface="+mn-lt"/>
              </a:rPr>
              <a:t> and personalized ads.</a:t>
            </a:r>
          </a:p>
          <a:p>
            <a:pPr>
              <a:buClr>
                <a:srgbClr val="FFFFFF"/>
              </a:buClr>
            </a:pPr>
            <a:r>
              <a:rPr lang="el-GR" dirty="0" err="1">
                <a:ea typeface="+mn-lt"/>
                <a:cs typeface="+mn-lt"/>
              </a:rPr>
              <a:t>Businesses</a:t>
            </a:r>
            <a:r>
              <a:rPr lang="el-GR" dirty="0">
                <a:ea typeface="+mn-lt"/>
                <a:cs typeface="+mn-lt"/>
              </a:rPr>
              <a:t> </a:t>
            </a:r>
            <a:r>
              <a:rPr lang="el-GR" dirty="0" err="1">
                <a:ea typeface="+mn-lt"/>
                <a:cs typeface="+mn-lt"/>
              </a:rPr>
              <a:t>use</a:t>
            </a:r>
            <a:r>
              <a:rPr lang="el-GR" dirty="0">
                <a:ea typeface="+mn-lt"/>
                <a:cs typeface="+mn-lt"/>
              </a:rPr>
              <a:t> </a:t>
            </a:r>
            <a:r>
              <a:rPr lang="el-GR" dirty="0" err="1">
                <a:ea typeface="+mn-lt"/>
                <a:cs typeface="+mn-lt"/>
              </a:rPr>
              <a:t>influencers</a:t>
            </a:r>
            <a:r>
              <a:rPr lang="el-GR" dirty="0">
                <a:ea typeface="+mn-lt"/>
                <a:cs typeface="+mn-lt"/>
              </a:rPr>
              <a:t> to create authentic engagement.</a:t>
            </a:r>
          </a:p>
          <a:p>
            <a:pPr>
              <a:buClr>
                <a:srgbClr val="FFFFFF"/>
              </a:buClr>
            </a:pPr>
            <a:r>
              <a:rPr lang="el-GR" dirty="0" err="1">
                <a:ea typeface="+mn-lt"/>
                <a:cs typeface="+mn-lt"/>
              </a:rPr>
              <a:t>Metrics</a:t>
            </a:r>
            <a:r>
              <a:rPr lang="el-GR" dirty="0">
                <a:ea typeface="+mn-lt"/>
                <a:cs typeface="+mn-lt"/>
              </a:rPr>
              <a:t> </a:t>
            </a:r>
            <a:r>
              <a:rPr lang="el-GR" dirty="0" err="1">
                <a:ea typeface="+mn-lt"/>
                <a:cs typeface="+mn-lt"/>
              </a:rPr>
              <a:t>like</a:t>
            </a:r>
            <a:r>
              <a:rPr lang="el-GR" dirty="0">
                <a:ea typeface="+mn-lt"/>
                <a:cs typeface="+mn-lt"/>
              </a:rPr>
              <a:t> </a:t>
            </a:r>
            <a:r>
              <a:rPr lang="el-GR" dirty="0" err="1">
                <a:ea typeface="+mn-lt"/>
                <a:cs typeface="+mn-lt"/>
              </a:rPr>
              <a:t>likes</a:t>
            </a:r>
            <a:r>
              <a:rPr lang="el-GR" dirty="0">
                <a:ea typeface="+mn-lt"/>
                <a:cs typeface="+mn-lt"/>
              </a:rPr>
              <a:t>, shares, and comments inform strategy.</a:t>
            </a:r>
          </a:p>
          <a:p>
            <a:pPr>
              <a:buClr>
                <a:srgbClr val="FFFFFF"/>
              </a:buClr>
            </a:pPr>
            <a:r>
              <a:rPr lang="el-GR" dirty="0">
                <a:ea typeface="+mn-lt"/>
                <a:cs typeface="+mn-lt"/>
              </a:rPr>
              <a:t>Social </a:t>
            </a:r>
            <a:r>
              <a:rPr lang="el-GR" dirty="0" err="1">
                <a:ea typeface="+mn-lt"/>
                <a:cs typeface="+mn-lt"/>
              </a:rPr>
              <a:t>media</a:t>
            </a:r>
            <a:r>
              <a:rPr lang="el-GR" dirty="0">
                <a:ea typeface="+mn-lt"/>
                <a:cs typeface="+mn-lt"/>
              </a:rPr>
              <a:t> </a:t>
            </a:r>
            <a:r>
              <a:rPr lang="el-GR" dirty="0" err="1">
                <a:ea typeface="+mn-lt"/>
                <a:cs typeface="+mn-lt"/>
              </a:rPr>
              <a:t>has</a:t>
            </a:r>
            <a:r>
              <a:rPr lang="el-GR" dirty="0">
                <a:ea typeface="+mn-lt"/>
                <a:cs typeface="+mn-lt"/>
              </a:rPr>
              <a:t> transformed marketing from top-down broadcasting to relational, data-driven engagement. Businesses now cultivate parasocial relationships between customers and brand ambassadors. However, this commodification of personal identity has also led to "influencer fatigue" and growing skepticism among audiences.</a:t>
            </a:r>
          </a:p>
          <a:p>
            <a:pPr>
              <a:buClr>
                <a:srgbClr val="FFFFFF"/>
              </a:buClr>
            </a:pPr>
            <a:endParaRPr lang="el-GR" dirty="0"/>
          </a:p>
        </p:txBody>
      </p:sp>
    </p:spTree>
    <p:extLst>
      <p:ext uri="{BB962C8B-B14F-4D97-AF65-F5344CB8AC3E}">
        <p14:creationId xmlns:p14="http://schemas.microsoft.com/office/powerpoint/2010/main" val="184378942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7D71D80-A205-2E50-1319-7FAF94844E11}"/>
              </a:ext>
            </a:extLst>
          </p:cNvPr>
          <p:cNvSpPr>
            <a:spLocks noGrp="1"/>
          </p:cNvSpPr>
          <p:nvPr>
            <p:ph type="title"/>
          </p:nvPr>
        </p:nvSpPr>
        <p:spPr/>
        <p:txBody>
          <a:bodyPr/>
          <a:lstStyle/>
          <a:p>
            <a:r>
              <a:rPr lang="el-GR" dirty="0" err="1">
                <a:ea typeface="+mj-lt"/>
                <a:cs typeface="+mj-lt"/>
              </a:rPr>
              <a:t>Youth</a:t>
            </a:r>
            <a:r>
              <a:rPr lang="el-GR" dirty="0">
                <a:ea typeface="+mj-lt"/>
                <a:cs typeface="+mj-lt"/>
              </a:rPr>
              <a:t> and Social </a:t>
            </a:r>
            <a:r>
              <a:rPr lang="el-GR" dirty="0" err="1">
                <a:ea typeface="+mj-lt"/>
                <a:cs typeface="+mj-lt"/>
              </a:rPr>
              <a:t>Media</a:t>
            </a:r>
          </a:p>
        </p:txBody>
      </p:sp>
      <p:sp>
        <p:nvSpPr>
          <p:cNvPr id="3" name="Θέση περιεχομένου 2">
            <a:extLst>
              <a:ext uri="{FF2B5EF4-FFF2-40B4-BE49-F238E27FC236}">
                <a16:creationId xmlns:a16="http://schemas.microsoft.com/office/drawing/2014/main" id="{D962E976-4CAB-E703-1F45-732537CF5D59}"/>
              </a:ext>
            </a:extLst>
          </p:cNvPr>
          <p:cNvSpPr>
            <a:spLocks noGrp="1"/>
          </p:cNvSpPr>
          <p:nvPr>
            <p:ph idx="1"/>
          </p:nvPr>
        </p:nvSpPr>
        <p:spPr/>
        <p:txBody>
          <a:bodyPr/>
          <a:lstStyle/>
          <a:p>
            <a:r>
              <a:rPr lang="el-GR" dirty="0">
                <a:ea typeface="+mn-lt"/>
                <a:cs typeface="+mn-lt"/>
              </a:rPr>
              <a:t>High </a:t>
            </a:r>
            <a:r>
              <a:rPr lang="el-GR" dirty="0" err="1">
                <a:ea typeface="+mn-lt"/>
                <a:cs typeface="+mn-lt"/>
              </a:rPr>
              <a:t>usage</a:t>
            </a:r>
            <a:r>
              <a:rPr lang="el-GR" dirty="0">
                <a:ea typeface="+mn-lt"/>
                <a:cs typeface="+mn-lt"/>
              </a:rPr>
              <a:t> </a:t>
            </a:r>
            <a:r>
              <a:rPr lang="el-GR" dirty="0" err="1">
                <a:ea typeface="+mn-lt"/>
                <a:cs typeface="+mn-lt"/>
              </a:rPr>
              <a:t>rates</a:t>
            </a:r>
            <a:r>
              <a:rPr lang="el-GR" dirty="0">
                <a:ea typeface="+mn-lt"/>
                <a:cs typeface="+mn-lt"/>
              </a:rPr>
              <a:t> </a:t>
            </a:r>
            <a:r>
              <a:rPr lang="el-GR" dirty="0" err="1">
                <a:ea typeface="+mn-lt"/>
                <a:cs typeface="+mn-lt"/>
              </a:rPr>
              <a:t>among</a:t>
            </a:r>
            <a:r>
              <a:rPr lang="el-GR" dirty="0">
                <a:ea typeface="+mn-lt"/>
                <a:cs typeface="+mn-lt"/>
              </a:rPr>
              <a:t> </a:t>
            </a:r>
            <a:r>
              <a:rPr lang="el-GR" dirty="0" err="1">
                <a:ea typeface="+mn-lt"/>
                <a:cs typeface="+mn-lt"/>
              </a:rPr>
              <a:t>teens</a:t>
            </a:r>
            <a:r>
              <a:rPr lang="el-GR" dirty="0">
                <a:ea typeface="+mn-lt"/>
                <a:cs typeface="+mn-lt"/>
              </a:rPr>
              <a:t> and </a:t>
            </a:r>
            <a:r>
              <a:rPr lang="el-GR" dirty="0" err="1">
                <a:ea typeface="+mn-lt"/>
                <a:cs typeface="+mn-lt"/>
              </a:rPr>
              <a:t>young</a:t>
            </a:r>
            <a:r>
              <a:rPr lang="el-GR" dirty="0">
                <a:ea typeface="+mn-lt"/>
                <a:cs typeface="+mn-lt"/>
              </a:rPr>
              <a:t> </a:t>
            </a:r>
            <a:r>
              <a:rPr lang="el-GR" dirty="0" err="1">
                <a:ea typeface="+mn-lt"/>
                <a:cs typeface="+mn-lt"/>
              </a:rPr>
              <a:t>adults</a:t>
            </a:r>
            <a:r>
              <a:rPr lang="el-GR" dirty="0">
                <a:ea typeface="+mn-lt"/>
                <a:cs typeface="+mn-lt"/>
              </a:rPr>
              <a:t>.</a:t>
            </a:r>
          </a:p>
          <a:p>
            <a:pPr>
              <a:buClr>
                <a:srgbClr val="FFFFFF"/>
              </a:buClr>
            </a:pPr>
            <a:r>
              <a:rPr lang="el-GR" dirty="0" err="1">
                <a:ea typeface="+mn-lt"/>
                <a:cs typeface="+mn-lt"/>
              </a:rPr>
              <a:t>Concerns</a:t>
            </a:r>
            <a:r>
              <a:rPr lang="el-GR" dirty="0">
                <a:ea typeface="+mn-lt"/>
                <a:cs typeface="+mn-lt"/>
              </a:rPr>
              <a:t> </a:t>
            </a:r>
            <a:r>
              <a:rPr lang="el-GR" dirty="0" err="1">
                <a:ea typeface="+mn-lt"/>
                <a:cs typeface="+mn-lt"/>
              </a:rPr>
              <a:t>about</a:t>
            </a:r>
            <a:r>
              <a:rPr lang="el-GR" dirty="0">
                <a:ea typeface="+mn-lt"/>
                <a:cs typeface="+mn-lt"/>
              </a:rPr>
              <a:t> </a:t>
            </a:r>
            <a:r>
              <a:rPr lang="el-GR" dirty="0" err="1">
                <a:ea typeface="+mn-lt"/>
                <a:cs typeface="+mn-lt"/>
              </a:rPr>
              <a:t>self-image</a:t>
            </a:r>
            <a:r>
              <a:rPr lang="el-GR" dirty="0">
                <a:ea typeface="+mn-lt"/>
                <a:cs typeface="+mn-lt"/>
              </a:rPr>
              <a:t>, </a:t>
            </a:r>
            <a:r>
              <a:rPr lang="el-GR" dirty="0" err="1">
                <a:ea typeface="+mn-lt"/>
                <a:cs typeface="+mn-lt"/>
              </a:rPr>
              <a:t>peer</a:t>
            </a:r>
            <a:r>
              <a:rPr lang="el-GR" dirty="0">
                <a:ea typeface="+mn-lt"/>
                <a:cs typeface="+mn-lt"/>
              </a:rPr>
              <a:t> </a:t>
            </a:r>
            <a:r>
              <a:rPr lang="el-GR" dirty="0" err="1">
                <a:ea typeface="+mn-lt"/>
                <a:cs typeface="+mn-lt"/>
              </a:rPr>
              <a:t>pressure</a:t>
            </a:r>
            <a:r>
              <a:rPr lang="el-GR" dirty="0">
                <a:ea typeface="+mn-lt"/>
                <a:cs typeface="+mn-lt"/>
              </a:rPr>
              <a:t>, and </a:t>
            </a:r>
            <a:r>
              <a:rPr lang="el-GR" dirty="0" err="1">
                <a:ea typeface="+mn-lt"/>
                <a:cs typeface="+mn-lt"/>
              </a:rPr>
              <a:t>addiction</a:t>
            </a:r>
            <a:r>
              <a:rPr lang="el-GR" dirty="0">
                <a:ea typeface="+mn-lt"/>
                <a:cs typeface="+mn-lt"/>
              </a:rPr>
              <a:t>.</a:t>
            </a:r>
          </a:p>
          <a:p>
            <a:pPr>
              <a:buClr>
                <a:srgbClr val="FFFFFF"/>
              </a:buClr>
            </a:pPr>
            <a:r>
              <a:rPr lang="el-GR" dirty="0" err="1">
                <a:ea typeface="+mn-lt"/>
                <a:cs typeface="+mn-lt"/>
              </a:rPr>
              <a:t>Benefits</a:t>
            </a:r>
            <a:r>
              <a:rPr lang="el-GR" dirty="0">
                <a:ea typeface="+mn-lt"/>
                <a:cs typeface="+mn-lt"/>
              </a:rPr>
              <a:t> </a:t>
            </a:r>
            <a:r>
              <a:rPr lang="el-GR" dirty="0" err="1">
                <a:ea typeface="+mn-lt"/>
                <a:cs typeface="+mn-lt"/>
              </a:rPr>
              <a:t>include</a:t>
            </a:r>
            <a:r>
              <a:rPr lang="el-GR" dirty="0">
                <a:ea typeface="+mn-lt"/>
                <a:cs typeface="+mn-lt"/>
              </a:rPr>
              <a:t> </a:t>
            </a:r>
            <a:r>
              <a:rPr lang="el-GR" dirty="0" err="1">
                <a:ea typeface="+mn-lt"/>
                <a:cs typeface="+mn-lt"/>
              </a:rPr>
              <a:t>community</a:t>
            </a:r>
            <a:r>
              <a:rPr lang="el-GR" dirty="0">
                <a:ea typeface="+mn-lt"/>
                <a:cs typeface="+mn-lt"/>
              </a:rPr>
              <a:t> </a:t>
            </a:r>
            <a:r>
              <a:rPr lang="el-GR" dirty="0" err="1">
                <a:ea typeface="+mn-lt"/>
                <a:cs typeface="+mn-lt"/>
              </a:rPr>
              <a:t>building</a:t>
            </a:r>
            <a:r>
              <a:rPr lang="el-GR" dirty="0">
                <a:ea typeface="+mn-lt"/>
                <a:cs typeface="+mn-lt"/>
              </a:rPr>
              <a:t> and </a:t>
            </a:r>
            <a:r>
              <a:rPr lang="el-GR" dirty="0" err="1">
                <a:ea typeface="+mn-lt"/>
                <a:cs typeface="+mn-lt"/>
              </a:rPr>
              <a:t>exposure</a:t>
            </a:r>
            <a:r>
              <a:rPr lang="el-GR" dirty="0">
                <a:ea typeface="+mn-lt"/>
                <a:cs typeface="+mn-lt"/>
              </a:rPr>
              <a:t> </a:t>
            </a:r>
            <a:r>
              <a:rPr lang="el-GR" dirty="0" err="1">
                <a:ea typeface="+mn-lt"/>
                <a:cs typeface="+mn-lt"/>
              </a:rPr>
              <a:t>to</a:t>
            </a:r>
            <a:r>
              <a:rPr lang="el-GR" dirty="0">
                <a:ea typeface="+mn-lt"/>
                <a:cs typeface="+mn-lt"/>
              </a:rPr>
              <a:t> </a:t>
            </a:r>
            <a:r>
              <a:rPr lang="el-GR" dirty="0" err="1">
                <a:ea typeface="+mn-lt"/>
                <a:cs typeface="+mn-lt"/>
              </a:rPr>
              <a:t>diverse</a:t>
            </a:r>
            <a:r>
              <a:rPr lang="el-GR" dirty="0">
                <a:ea typeface="+mn-lt"/>
                <a:cs typeface="+mn-lt"/>
              </a:rPr>
              <a:t> </a:t>
            </a:r>
            <a:r>
              <a:rPr lang="el-GR" dirty="0" err="1">
                <a:ea typeface="+mn-lt"/>
                <a:cs typeface="+mn-lt"/>
              </a:rPr>
              <a:t>viewpoints</a:t>
            </a:r>
            <a:r>
              <a:rPr lang="el-GR" dirty="0">
                <a:ea typeface="+mn-lt"/>
                <a:cs typeface="+mn-lt"/>
              </a:rPr>
              <a:t>.</a:t>
            </a:r>
          </a:p>
          <a:p>
            <a:pPr>
              <a:buClr>
                <a:srgbClr val="FFFFFF"/>
              </a:buClr>
            </a:pPr>
            <a:r>
              <a:rPr lang="el-GR" dirty="0">
                <a:ea typeface="+mn-lt"/>
                <a:cs typeface="+mn-lt"/>
              </a:rPr>
              <a:t>For </a:t>
            </a:r>
            <a:r>
              <a:rPr lang="el-GR" dirty="0" err="1">
                <a:ea typeface="+mn-lt"/>
                <a:cs typeface="+mn-lt"/>
              </a:rPr>
              <a:t>adolescents</a:t>
            </a:r>
            <a:r>
              <a:rPr lang="el-GR" dirty="0">
                <a:ea typeface="+mn-lt"/>
                <a:cs typeface="+mn-lt"/>
              </a:rPr>
              <a:t>, </a:t>
            </a:r>
            <a:r>
              <a:rPr lang="el-GR" dirty="0" err="1">
                <a:ea typeface="+mn-lt"/>
                <a:cs typeface="+mn-lt"/>
              </a:rPr>
              <a:t>identity</a:t>
            </a:r>
            <a:r>
              <a:rPr lang="el-GR" dirty="0">
                <a:ea typeface="+mn-lt"/>
                <a:cs typeface="+mn-lt"/>
              </a:rPr>
              <a:t> </a:t>
            </a:r>
            <a:r>
              <a:rPr lang="el-GR" dirty="0" err="1">
                <a:ea typeface="+mn-lt"/>
                <a:cs typeface="+mn-lt"/>
              </a:rPr>
              <a:t>development</a:t>
            </a:r>
            <a:r>
              <a:rPr lang="el-GR" dirty="0">
                <a:ea typeface="+mn-lt"/>
                <a:cs typeface="+mn-lt"/>
              </a:rPr>
              <a:t> </a:t>
            </a:r>
            <a:r>
              <a:rPr lang="el-GR" dirty="0" err="1">
                <a:ea typeface="+mn-lt"/>
                <a:cs typeface="+mn-lt"/>
              </a:rPr>
              <a:t>occurs</a:t>
            </a:r>
            <a:r>
              <a:rPr lang="el-GR" dirty="0">
                <a:ea typeface="+mn-lt"/>
                <a:cs typeface="+mn-lt"/>
              </a:rPr>
              <a:t> </a:t>
            </a:r>
            <a:r>
              <a:rPr lang="el-GR" dirty="0" err="1">
                <a:ea typeface="+mn-lt"/>
                <a:cs typeface="+mn-lt"/>
              </a:rPr>
              <a:t>both</a:t>
            </a:r>
            <a:r>
              <a:rPr lang="el-GR" dirty="0">
                <a:ea typeface="+mn-lt"/>
                <a:cs typeface="+mn-lt"/>
              </a:rPr>
              <a:t> </a:t>
            </a:r>
            <a:r>
              <a:rPr lang="el-GR" dirty="0" err="1">
                <a:ea typeface="+mn-lt"/>
                <a:cs typeface="+mn-lt"/>
              </a:rPr>
              <a:t>offline</a:t>
            </a:r>
            <a:r>
              <a:rPr lang="el-GR" dirty="0">
                <a:ea typeface="+mn-lt"/>
                <a:cs typeface="+mn-lt"/>
              </a:rPr>
              <a:t> and </a:t>
            </a:r>
            <a:r>
              <a:rPr lang="el-GR" dirty="0" err="1">
                <a:ea typeface="+mn-lt"/>
                <a:cs typeface="+mn-lt"/>
              </a:rPr>
              <a:t>online</a:t>
            </a:r>
            <a:r>
              <a:rPr lang="el-GR" dirty="0">
                <a:ea typeface="+mn-lt"/>
                <a:cs typeface="+mn-lt"/>
              </a:rPr>
              <a:t>. </a:t>
            </a:r>
            <a:r>
              <a:rPr lang="el-GR" dirty="0" err="1">
                <a:ea typeface="+mn-lt"/>
                <a:cs typeface="+mn-lt"/>
              </a:rPr>
              <a:t>Platforms</a:t>
            </a:r>
            <a:r>
              <a:rPr lang="el-GR" dirty="0">
                <a:ea typeface="+mn-lt"/>
                <a:cs typeface="+mn-lt"/>
              </a:rPr>
              <a:t> </a:t>
            </a:r>
            <a:r>
              <a:rPr lang="el-GR" dirty="0" err="1">
                <a:ea typeface="+mn-lt"/>
                <a:cs typeface="+mn-lt"/>
              </a:rPr>
              <a:t>like</a:t>
            </a:r>
            <a:r>
              <a:rPr lang="el-GR" dirty="0">
                <a:ea typeface="+mn-lt"/>
                <a:cs typeface="+mn-lt"/>
              </a:rPr>
              <a:t> </a:t>
            </a:r>
            <a:r>
              <a:rPr lang="el-GR" dirty="0" err="1">
                <a:ea typeface="+mn-lt"/>
                <a:cs typeface="+mn-lt"/>
              </a:rPr>
              <a:t>Instagram</a:t>
            </a:r>
            <a:r>
              <a:rPr lang="el-GR" dirty="0">
                <a:ea typeface="+mn-lt"/>
                <a:cs typeface="+mn-lt"/>
              </a:rPr>
              <a:t> </a:t>
            </a:r>
            <a:r>
              <a:rPr lang="el-GR" dirty="0" err="1">
                <a:ea typeface="+mn-lt"/>
                <a:cs typeface="+mn-lt"/>
              </a:rPr>
              <a:t>create</a:t>
            </a:r>
            <a:r>
              <a:rPr lang="el-GR" dirty="0">
                <a:ea typeface="+mn-lt"/>
                <a:cs typeface="+mn-lt"/>
              </a:rPr>
              <a:t> </a:t>
            </a:r>
            <a:r>
              <a:rPr lang="el-GR" dirty="0" err="1">
                <a:ea typeface="+mn-lt"/>
                <a:cs typeface="+mn-lt"/>
              </a:rPr>
              <a:t>environments</a:t>
            </a:r>
            <a:r>
              <a:rPr lang="el-GR" dirty="0">
                <a:ea typeface="+mn-lt"/>
                <a:cs typeface="+mn-lt"/>
              </a:rPr>
              <a:t> of </a:t>
            </a:r>
            <a:r>
              <a:rPr lang="el-GR" dirty="0" err="1">
                <a:ea typeface="+mn-lt"/>
                <a:cs typeface="+mn-lt"/>
              </a:rPr>
              <a:t>constant</a:t>
            </a:r>
            <a:r>
              <a:rPr lang="el-GR" dirty="0">
                <a:ea typeface="+mn-lt"/>
                <a:cs typeface="+mn-lt"/>
              </a:rPr>
              <a:t> </a:t>
            </a:r>
            <a:r>
              <a:rPr lang="el-GR" dirty="0" err="1">
                <a:ea typeface="+mn-lt"/>
                <a:cs typeface="+mn-lt"/>
              </a:rPr>
              <a:t>comparison</a:t>
            </a:r>
            <a:r>
              <a:rPr lang="el-GR" dirty="0">
                <a:ea typeface="+mn-lt"/>
                <a:cs typeface="+mn-lt"/>
              </a:rPr>
              <a:t> and </a:t>
            </a:r>
            <a:r>
              <a:rPr lang="el-GR" dirty="0" err="1">
                <a:ea typeface="+mn-lt"/>
                <a:cs typeface="+mn-lt"/>
              </a:rPr>
              <a:t>validation-seeking</a:t>
            </a:r>
            <a:r>
              <a:rPr lang="el-GR" dirty="0">
                <a:ea typeface="+mn-lt"/>
                <a:cs typeface="+mn-lt"/>
              </a:rPr>
              <a:t> </a:t>
            </a:r>
            <a:r>
              <a:rPr lang="el-GR" dirty="0" err="1">
                <a:ea typeface="+mn-lt"/>
                <a:cs typeface="+mn-lt"/>
              </a:rPr>
              <a:t>through</a:t>
            </a:r>
            <a:r>
              <a:rPr lang="el-GR" dirty="0">
                <a:ea typeface="+mn-lt"/>
                <a:cs typeface="+mn-lt"/>
              </a:rPr>
              <a:t> </a:t>
            </a:r>
            <a:r>
              <a:rPr lang="el-GR" dirty="0" err="1">
                <a:ea typeface="+mn-lt"/>
                <a:cs typeface="+mn-lt"/>
              </a:rPr>
              <a:t>likes</a:t>
            </a:r>
            <a:r>
              <a:rPr lang="el-GR" dirty="0">
                <a:ea typeface="+mn-lt"/>
                <a:cs typeface="+mn-lt"/>
              </a:rPr>
              <a:t> and </a:t>
            </a:r>
            <a:r>
              <a:rPr lang="el-GR" dirty="0" err="1">
                <a:ea typeface="+mn-lt"/>
                <a:cs typeface="+mn-lt"/>
              </a:rPr>
              <a:t>comments</a:t>
            </a:r>
            <a:r>
              <a:rPr lang="el-GR" dirty="0">
                <a:ea typeface="+mn-lt"/>
                <a:cs typeface="+mn-lt"/>
              </a:rPr>
              <a:t>. </a:t>
            </a:r>
            <a:r>
              <a:rPr lang="el-GR" dirty="0" err="1">
                <a:ea typeface="+mn-lt"/>
                <a:cs typeface="+mn-lt"/>
              </a:rPr>
              <a:t>However</a:t>
            </a:r>
            <a:r>
              <a:rPr lang="el-GR" dirty="0">
                <a:ea typeface="+mn-lt"/>
                <a:cs typeface="+mn-lt"/>
              </a:rPr>
              <a:t>, </a:t>
            </a:r>
            <a:r>
              <a:rPr lang="el-GR" dirty="0" err="1">
                <a:ea typeface="+mn-lt"/>
                <a:cs typeface="+mn-lt"/>
              </a:rPr>
              <a:t>youth</a:t>
            </a:r>
            <a:r>
              <a:rPr lang="el-GR" dirty="0">
                <a:ea typeface="+mn-lt"/>
                <a:cs typeface="+mn-lt"/>
              </a:rPr>
              <a:t> </a:t>
            </a:r>
            <a:r>
              <a:rPr lang="el-GR" dirty="0" err="1">
                <a:ea typeface="+mn-lt"/>
                <a:cs typeface="+mn-lt"/>
              </a:rPr>
              <a:t>also</a:t>
            </a:r>
            <a:r>
              <a:rPr lang="el-GR" dirty="0">
                <a:ea typeface="+mn-lt"/>
                <a:cs typeface="+mn-lt"/>
              </a:rPr>
              <a:t> </a:t>
            </a:r>
            <a:r>
              <a:rPr lang="el-GR" dirty="0" err="1">
                <a:ea typeface="+mn-lt"/>
                <a:cs typeface="+mn-lt"/>
              </a:rPr>
              <a:t>use</a:t>
            </a:r>
            <a:r>
              <a:rPr lang="el-GR" dirty="0">
                <a:ea typeface="+mn-lt"/>
                <a:cs typeface="+mn-lt"/>
              </a:rPr>
              <a:t> </a:t>
            </a:r>
            <a:r>
              <a:rPr lang="el-GR" dirty="0" err="1">
                <a:ea typeface="+mn-lt"/>
                <a:cs typeface="+mn-lt"/>
              </a:rPr>
              <a:t>these</a:t>
            </a:r>
            <a:r>
              <a:rPr lang="el-GR" dirty="0">
                <a:ea typeface="+mn-lt"/>
                <a:cs typeface="+mn-lt"/>
              </a:rPr>
              <a:t> </a:t>
            </a:r>
            <a:r>
              <a:rPr lang="el-GR" dirty="0" err="1">
                <a:ea typeface="+mn-lt"/>
                <a:cs typeface="+mn-lt"/>
              </a:rPr>
              <a:t>platforms</a:t>
            </a:r>
            <a:r>
              <a:rPr lang="el-GR" dirty="0">
                <a:ea typeface="+mn-lt"/>
                <a:cs typeface="+mn-lt"/>
              </a:rPr>
              <a:t> </a:t>
            </a:r>
            <a:r>
              <a:rPr lang="el-GR" dirty="0" err="1">
                <a:ea typeface="+mn-lt"/>
                <a:cs typeface="+mn-lt"/>
              </a:rPr>
              <a:t>to</a:t>
            </a:r>
            <a:r>
              <a:rPr lang="el-GR" dirty="0">
                <a:ea typeface="+mn-lt"/>
                <a:cs typeface="+mn-lt"/>
              </a:rPr>
              <a:t> </a:t>
            </a:r>
            <a:r>
              <a:rPr lang="el-GR" dirty="0" err="1">
                <a:ea typeface="+mn-lt"/>
                <a:cs typeface="+mn-lt"/>
              </a:rPr>
              <a:t>explore</a:t>
            </a:r>
            <a:r>
              <a:rPr lang="el-GR" dirty="0">
                <a:ea typeface="+mn-lt"/>
                <a:cs typeface="+mn-lt"/>
              </a:rPr>
              <a:t> </a:t>
            </a:r>
            <a:r>
              <a:rPr lang="el-GR" dirty="0" err="1">
                <a:ea typeface="+mn-lt"/>
                <a:cs typeface="+mn-lt"/>
              </a:rPr>
              <a:t>identities</a:t>
            </a:r>
            <a:r>
              <a:rPr lang="el-GR" dirty="0">
                <a:ea typeface="+mn-lt"/>
                <a:cs typeface="+mn-lt"/>
              </a:rPr>
              <a:t>, </a:t>
            </a:r>
            <a:r>
              <a:rPr lang="el-GR" dirty="0" err="1">
                <a:ea typeface="+mn-lt"/>
                <a:cs typeface="+mn-lt"/>
              </a:rPr>
              <a:t>find</a:t>
            </a:r>
            <a:r>
              <a:rPr lang="el-GR" dirty="0">
                <a:ea typeface="+mn-lt"/>
                <a:cs typeface="+mn-lt"/>
              </a:rPr>
              <a:t> </a:t>
            </a:r>
            <a:r>
              <a:rPr lang="el-GR" dirty="0" err="1">
                <a:ea typeface="+mn-lt"/>
                <a:cs typeface="+mn-lt"/>
              </a:rPr>
              <a:t>support</a:t>
            </a:r>
            <a:r>
              <a:rPr lang="el-GR" dirty="0">
                <a:ea typeface="+mn-lt"/>
                <a:cs typeface="+mn-lt"/>
              </a:rPr>
              <a:t> </a:t>
            </a:r>
            <a:r>
              <a:rPr lang="el-GR" dirty="0" err="1">
                <a:ea typeface="+mn-lt"/>
                <a:cs typeface="+mn-lt"/>
              </a:rPr>
              <a:t>groups</a:t>
            </a:r>
            <a:r>
              <a:rPr lang="el-GR" dirty="0">
                <a:ea typeface="+mn-lt"/>
                <a:cs typeface="+mn-lt"/>
              </a:rPr>
              <a:t>, and </a:t>
            </a:r>
            <a:r>
              <a:rPr lang="el-GR" dirty="0" err="1">
                <a:ea typeface="+mn-lt"/>
                <a:cs typeface="+mn-lt"/>
              </a:rPr>
              <a:t>engage</a:t>
            </a:r>
            <a:r>
              <a:rPr lang="el-GR" dirty="0">
                <a:ea typeface="+mn-lt"/>
                <a:cs typeface="+mn-lt"/>
              </a:rPr>
              <a:t> in </a:t>
            </a:r>
            <a:r>
              <a:rPr lang="el-GR" dirty="0" err="1">
                <a:ea typeface="+mn-lt"/>
                <a:cs typeface="+mn-lt"/>
              </a:rPr>
              <a:t>civic</a:t>
            </a:r>
            <a:r>
              <a:rPr lang="el-GR" dirty="0">
                <a:ea typeface="+mn-lt"/>
                <a:cs typeface="+mn-lt"/>
              </a:rPr>
              <a:t> </a:t>
            </a:r>
            <a:r>
              <a:rPr lang="el-GR" dirty="0" err="1">
                <a:ea typeface="+mn-lt"/>
                <a:cs typeface="+mn-lt"/>
              </a:rPr>
              <a:t>discourse</a:t>
            </a:r>
            <a:r>
              <a:rPr lang="el-GR" dirty="0">
                <a:ea typeface="+mn-lt"/>
                <a:cs typeface="+mn-lt"/>
              </a:rPr>
              <a:t>. The </a:t>
            </a:r>
            <a:r>
              <a:rPr lang="el-GR" dirty="0" err="1">
                <a:ea typeface="+mn-lt"/>
                <a:cs typeface="+mn-lt"/>
              </a:rPr>
              <a:t>impact</a:t>
            </a:r>
            <a:r>
              <a:rPr lang="el-GR" dirty="0">
                <a:ea typeface="+mn-lt"/>
                <a:cs typeface="+mn-lt"/>
              </a:rPr>
              <a:t> </a:t>
            </a:r>
            <a:r>
              <a:rPr lang="el-GR" dirty="0" err="1">
                <a:ea typeface="+mn-lt"/>
                <a:cs typeface="+mn-lt"/>
              </a:rPr>
              <a:t>is</a:t>
            </a:r>
            <a:r>
              <a:rPr lang="el-GR" dirty="0">
                <a:ea typeface="+mn-lt"/>
                <a:cs typeface="+mn-lt"/>
              </a:rPr>
              <a:t> </a:t>
            </a:r>
            <a:r>
              <a:rPr lang="el-GR" dirty="0" err="1">
                <a:ea typeface="+mn-lt"/>
                <a:cs typeface="+mn-lt"/>
              </a:rPr>
              <a:t>complex</a:t>
            </a:r>
            <a:r>
              <a:rPr lang="el-GR" dirty="0">
                <a:ea typeface="+mn-lt"/>
                <a:cs typeface="+mn-lt"/>
              </a:rPr>
              <a:t> and </a:t>
            </a:r>
            <a:r>
              <a:rPr lang="el-GR" dirty="0" err="1">
                <a:ea typeface="+mn-lt"/>
                <a:cs typeface="+mn-lt"/>
              </a:rPr>
              <a:t>context-dependent</a:t>
            </a:r>
            <a:r>
              <a:rPr lang="el-GR" dirty="0">
                <a:ea typeface="+mn-lt"/>
                <a:cs typeface="+mn-lt"/>
              </a:rPr>
              <a:t>, </a:t>
            </a:r>
            <a:r>
              <a:rPr lang="el-GR" dirty="0" err="1">
                <a:ea typeface="+mn-lt"/>
                <a:cs typeface="+mn-lt"/>
              </a:rPr>
              <a:t>not</a:t>
            </a:r>
            <a:r>
              <a:rPr lang="el-GR" dirty="0">
                <a:ea typeface="+mn-lt"/>
                <a:cs typeface="+mn-lt"/>
              </a:rPr>
              <a:t> </a:t>
            </a:r>
            <a:r>
              <a:rPr lang="el-GR" dirty="0" err="1">
                <a:ea typeface="+mn-lt"/>
                <a:cs typeface="+mn-lt"/>
              </a:rPr>
              <a:t>inherently</a:t>
            </a:r>
            <a:r>
              <a:rPr lang="el-GR" dirty="0">
                <a:ea typeface="+mn-lt"/>
                <a:cs typeface="+mn-lt"/>
              </a:rPr>
              <a:t> </a:t>
            </a:r>
            <a:r>
              <a:rPr lang="el-GR" dirty="0" err="1">
                <a:ea typeface="+mn-lt"/>
                <a:cs typeface="+mn-lt"/>
              </a:rPr>
              <a:t>negative</a:t>
            </a:r>
            <a:r>
              <a:rPr lang="el-GR" dirty="0">
                <a:ea typeface="+mn-lt"/>
                <a:cs typeface="+mn-lt"/>
              </a:rPr>
              <a:t>.</a:t>
            </a:r>
            <a:endParaRPr lang="el-GR" dirty="0"/>
          </a:p>
        </p:txBody>
      </p:sp>
    </p:spTree>
    <p:extLst>
      <p:ext uri="{BB962C8B-B14F-4D97-AF65-F5344CB8AC3E}">
        <p14:creationId xmlns:p14="http://schemas.microsoft.com/office/powerpoint/2010/main" val="102216395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0B517D3-E073-4D92-B167-EA55E0A77D60}"/>
              </a:ext>
            </a:extLst>
          </p:cNvPr>
          <p:cNvSpPr>
            <a:spLocks noGrp="1"/>
          </p:cNvSpPr>
          <p:nvPr>
            <p:ph type="title"/>
          </p:nvPr>
        </p:nvSpPr>
        <p:spPr/>
        <p:txBody>
          <a:bodyPr/>
          <a:lstStyle/>
          <a:p>
            <a:r>
              <a:rPr lang="el-GR" dirty="0" err="1">
                <a:ea typeface="+mj-lt"/>
                <a:cs typeface="+mj-lt"/>
              </a:rPr>
              <a:t>Future</a:t>
            </a:r>
            <a:r>
              <a:rPr lang="el-GR" dirty="0">
                <a:ea typeface="+mj-lt"/>
                <a:cs typeface="+mj-lt"/>
              </a:rPr>
              <a:t> </a:t>
            </a:r>
            <a:r>
              <a:rPr lang="el-GR" dirty="0" err="1">
                <a:ea typeface="+mj-lt"/>
                <a:cs typeface="+mj-lt"/>
              </a:rPr>
              <a:t>Trends</a:t>
            </a:r>
          </a:p>
        </p:txBody>
      </p:sp>
      <p:sp>
        <p:nvSpPr>
          <p:cNvPr id="3" name="Θέση περιεχομένου 2">
            <a:extLst>
              <a:ext uri="{FF2B5EF4-FFF2-40B4-BE49-F238E27FC236}">
                <a16:creationId xmlns:a16="http://schemas.microsoft.com/office/drawing/2014/main" id="{A09B24D0-2EC9-ADF6-3EC5-7A69476A69BD}"/>
              </a:ext>
            </a:extLst>
          </p:cNvPr>
          <p:cNvSpPr>
            <a:spLocks noGrp="1"/>
          </p:cNvSpPr>
          <p:nvPr>
            <p:ph idx="1"/>
          </p:nvPr>
        </p:nvSpPr>
        <p:spPr/>
        <p:txBody>
          <a:bodyPr>
            <a:normAutofit lnSpcReduction="10000"/>
          </a:bodyPr>
          <a:lstStyle/>
          <a:p>
            <a:r>
              <a:rPr lang="el-GR" dirty="0">
                <a:ea typeface="+mn-lt"/>
                <a:cs typeface="+mn-lt"/>
              </a:rPr>
              <a:t>AI-</a:t>
            </a:r>
            <a:r>
              <a:rPr lang="el-GR" dirty="0" err="1">
                <a:ea typeface="+mn-lt"/>
                <a:cs typeface="+mn-lt"/>
              </a:rPr>
              <a:t>generated</a:t>
            </a:r>
            <a:r>
              <a:rPr lang="el-GR" dirty="0">
                <a:ea typeface="+mn-lt"/>
                <a:cs typeface="+mn-lt"/>
              </a:rPr>
              <a:t> </a:t>
            </a:r>
            <a:r>
              <a:rPr lang="el-GR" dirty="0" err="1">
                <a:ea typeface="+mn-lt"/>
                <a:cs typeface="+mn-lt"/>
              </a:rPr>
              <a:t>content</a:t>
            </a:r>
            <a:r>
              <a:rPr lang="el-GR" dirty="0">
                <a:ea typeface="+mn-lt"/>
                <a:cs typeface="+mn-lt"/>
              </a:rPr>
              <a:t> and deepfakes.</a:t>
            </a:r>
            <a:endParaRPr lang="el-GR"/>
          </a:p>
          <a:p>
            <a:pPr>
              <a:buClr>
                <a:srgbClr val="FFFFFF"/>
              </a:buClr>
            </a:pPr>
            <a:r>
              <a:rPr lang="el-GR" dirty="0">
                <a:ea typeface="+mn-lt"/>
                <a:cs typeface="+mn-lt"/>
              </a:rPr>
              <a:t>VR/AR </a:t>
            </a:r>
            <a:r>
              <a:rPr lang="el-GR" dirty="0" err="1">
                <a:ea typeface="+mn-lt"/>
                <a:cs typeface="+mn-lt"/>
              </a:rPr>
              <a:t>integration</a:t>
            </a:r>
            <a:r>
              <a:rPr lang="el-GR" dirty="0">
                <a:ea typeface="+mn-lt"/>
                <a:cs typeface="+mn-lt"/>
              </a:rPr>
              <a:t> (</a:t>
            </a:r>
            <a:r>
              <a:rPr lang="el-GR" dirty="0" err="1">
                <a:ea typeface="+mn-lt"/>
                <a:cs typeface="+mn-lt"/>
              </a:rPr>
              <a:t>e.g</a:t>
            </a:r>
            <a:r>
              <a:rPr lang="el-GR" dirty="0">
                <a:ea typeface="+mn-lt"/>
                <a:cs typeface="+mn-lt"/>
              </a:rPr>
              <a:t>., Meta’s Metaverse).</a:t>
            </a:r>
            <a:endParaRPr lang="el-GR" dirty="0"/>
          </a:p>
          <a:p>
            <a:pPr>
              <a:buClr>
                <a:srgbClr val="FFFFFF"/>
              </a:buClr>
            </a:pPr>
            <a:r>
              <a:rPr lang="el-GR" dirty="0" err="1">
                <a:ea typeface="+mn-lt"/>
                <a:cs typeface="+mn-lt"/>
              </a:rPr>
              <a:t>Decentralized</a:t>
            </a:r>
            <a:r>
              <a:rPr lang="el-GR" dirty="0">
                <a:ea typeface="+mn-lt"/>
                <a:cs typeface="+mn-lt"/>
              </a:rPr>
              <a:t> </a:t>
            </a:r>
            <a:r>
              <a:rPr lang="el-GR" dirty="0" err="1">
                <a:ea typeface="+mn-lt"/>
                <a:cs typeface="+mn-lt"/>
              </a:rPr>
              <a:t>social</a:t>
            </a:r>
            <a:r>
              <a:rPr lang="el-GR" dirty="0">
                <a:ea typeface="+mn-lt"/>
                <a:cs typeface="+mn-lt"/>
              </a:rPr>
              <a:t> </a:t>
            </a:r>
            <a:r>
              <a:rPr lang="el-GR" dirty="0" err="1">
                <a:ea typeface="+mn-lt"/>
                <a:cs typeface="+mn-lt"/>
              </a:rPr>
              <a:t>networks</a:t>
            </a:r>
            <a:r>
              <a:rPr lang="el-GR" dirty="0">
                <a:ea typeface="+mn-lt"/>
                <a:cs typeface="+mn-lt"/>
              </a:rPr>
              <a:t> (e.g., Mastodon).</a:t>
            </a:r>
            <a:endParaRPr lang="el-GR" dirty="0"/>
          </a:p>
          <a:p>
            <a:pPr>
              <a:buClr>
                <a:srgbClr val="FFFFFF"/>
              </a:buClr>
            </a:pPr>
            <a:r>
              <a:rPr lang="el-GR" dirty="0" err="1">
                <a:ea typeface="+mn-lt"/>
                <a:cs typeface="+mn-lt"/>
              </a:rPr>
              <a:t>Increasing</a:t>
            </a:r>
            <a:r>
              <a:rPr lang="el-GR" dirty="0">
                <a:ea typeface="+mn-lt"/>
                <a:cs typeface="+mn-lt"/>
              </a:rPr>
              <a:t> </a:t>
            </a:r>
            <a:r>
              <a:rPr lang="el-GR" dirty="0" err="1">
                <a:ea typeface="+mn-lt"/>
                <a:cs typeface="+mn-lt"/>
              </a:rPr>
              <a:t>regulation</a:t>
            </a:r>
            <a:r>
              <a:rPr lang="el-GR" dirty="0">
                <a:ea typeface="+mn-lt"/>
                <a:cs typeface="+mn-lt"/>
              </a:rPr>
              <a:t> </a:t>
            </a:r>
            <a:r>
              <a:rPr lang="el-GR" dirty="0" err="1">
                <a:ea typeface="+mn-lt"/>
                <a:cs typeface="+mn-lt"/>
              </a:rPr>
              <a:t>from</a:t>
            </a:r>
            <a:r>
              <a:rPr lang="el-GR" dirty="0">
                <a:ea typeface="+mn-lt"/>
                <a:cs typeface="+mn-lt"/>
              </a:rPr>
              <a:t> governments.</a:t>
            </a:r>
            <a:endParaRPr lang="el-GR"/>
          </a:p>
          <a:p>
            <a:pPr>
              <a:buClr>
                <a:srgbClr val="FFFFFF"/>
              </a:buClr>
            </a:pPr>
            <a:r>
              <a:rPr lang="el-GR" dirty="0">
                <a:ea typeface="+mn-lt"/>
                <a:cs typeface="+mn-lt"/>
              </a:rPr>
              <a:t>The </a:t>
            </a:r>
            <a:r>
              <a:rPr lang="el-GR" dirty="0" err="1">
                <a:ea typeface="+mn-lt"/>
                <a:cs typeface="+mn-lt"/>
              </a:rPr>
              <a:t>future</a:t>
            </a:r>
            <a:r>
              <a:rPr lang="el-GR" dirty="0">
                <a:ea typeface="+mn-lt"/>
                <a:cs typeface="+mn-lt"/>
              </a:rPr>
              <a:t> of social media lies in greater immersion and personalization—but also in ethical complexity. Technologies like generative AI blur authenticity, while decentralized models challenge corporate control but may lack oversight. Governments face a balancing act between regulation for public good and protection of free expression.</a:t>
            </a:r>
          </a:p>
          <a:p>
            <a:pPr>
              <a:buClr>
                <a:srgbClr val="FFFFFF"/>
              </a:buClr>
            </a:pPr>
            <a:endParaRPr lang="el-GR" dirty="0"/>
          </a:p>
        </p:txBody>
      </p:sp>
    </p:spTree>
    <p:extLst>
      <p:ext uri="{BB962C8B-B14F-4D97-AF65-F5344CB8AC3E}">
        <p14:creationId xmlns:p14="http://schemas.microsoft.com/office/powerpoint/2010/main" val="285362359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18645BF9-5004-981D-B180-E2A4E7316521}"/>
              </a:ext>
            </a:extLst>
          </p:cNvPr>
          <p:cNvSpPr>
            <a:spLocks noGrp="1"/>
          </p:cNvSpPr>
          <p:nvPr>
            <p:ph type="title"/>
          </p:nvPr>
        </p:nvSpPr>
        <p:spPr/>
        <p:txBody>
          <a:bodyPr/>
          <a:lstStyle/>
          <a:p>
            <a:r>
              <a:rPr lang="el-GR">
                <a:ea typeface="+mj-lt"/>
                <a:cs typeface="+mj-lt"/>
              </a:rPr>
              <a:t>Healthy Use Strategies</a:t>
            </a:r>
          </a:p>
        </p:txBody>
      </p:sp>
      <p:sp>
        <p:nvSpPr>
          <p:cNvPr id="3" name="Θέση περιεχομένου 2">
            <a:extLst>
              <a:ext uri="{FF2B5EF4-FFF2-40B4-BE49-F238E27FC236}">
                <a16:creationId xmlns:a16="http://schemas.microsoft.com/office/drawing/2014/main" id="{E6BBA3FB-E427-384E-B146-25E9513B4B50}"/>
              </a:ext>
            </a:extLst>
          </p:cNvPr>
          <p:cNvSpPr>
            <a:spLocks noGrp="1"/>
          </p:cNvSpPr>
          <p:nvPr>
            <p:ph idx="1"/>
          </p:nvPr>
        </p:nvSpPr>
        <p:spPr/>
        <p:txBody>
          <a:bodyPr/>
          <a:lstStyle/>
          <a:p>
            <a:r>
              <a:rPr lang="el-GR">
                <a:ea typeface="+mn-lt"/>
                <a:cs typeface="+mn-lt"/>
              </a:rPr>
              <a:t>Use screen-time management tools.</a:t>
            </a:r>
          </a:p>
          <a:p>
            <a:pPr>
              <a:buClr>
                <a:srgbClr val="FFFFFF"/>
              </a:buClr>
            </a:pPr>
            <a:r>
              <a:rPr lang="el-GR" dirty="0" err="1">
                <a:ea typeface="+mn-lt"/>
                <a:cs typeface="+mn-lt"/>
              </a:rPr>
              <a:t>Follow</a:t>
            </a:r>
            <a:r>
              <a:rPr lang="el-GR" dirty="0">
                <a:ea typeface="+mn-lt"/>
                <a:cs typeface="+mn-lt"/>
              </a:rPr>
              <a:t> </a:t>
            </a:r>
            <a:r>
              <a:rPr lang="el-GR" dirty="0" err="1">
                <a:ea typeface="+mn-lt"/>
                <a:cs typeface="+mn-lt"/>
              </a:rPr>
              <a:t>diverse</a:t>
            </a:r>
            <a:r>
              <a:rPr lang="el-GR" dirty="0">
                <a:ea typeface="+mn-lt"/>
                <a:cs typeface="+mn-lt"/>
              </a:rPr>
              <a:t>, </a:t>
            </a:r>
            <a:r>
              <a:rPr lang="el-GR" dirty="0" err="1">
                <a:ea typeface="+mn-lt"/>
                <a:cs typeface="+mn-lt"/>
              </a:rPr>
              <a:t>uplifting</a:t>
            </a:r>
            <a:r>
              <a:rPr lang="el-GR" dirty="0">
                <a:ea typeface="+mn-lt"/>
                <a:cs typeface="+mn-lt"/>
              </a:rPr>
              <a:t> content.</a:t>
            </a:r>
            <a:endParaRPr lang="el-GR">
              <a:ea typeface="+mn-lt"/>
              <a:cs typeface="+mn-lt"/>
            </a:endParaRPr>
          </a:p>
          <a:p>
            <a:pPr>
              <a:buClr>
                <a:srgbClr val="FFFFFF"/>
              </a:buClr>
            </a:pPr>
            <a:r>
              <a:rPr lang="el-GR" dirty="0" err="1">
                <a:ea typeface="+mn-lt"/>
                <a:cs typeface="+mn-lt"/>
              </a:rPr>
              <a:t>Engage</a:t>
            </a:r>
            <a:r>
              <a:rPr lang="el-GR" dirty="0">
                <a:ea typeface="+mn-lt"/>
                <a:cs typeface="+mn-lt"/>
              </a:rPr>
              <a:t> </a:t>
            </a:r>
            <a:r>
              <a:rPr lang="el-GR" dirty="0" err="1">
                <a:ea typeface="+mn-lt"/>
                <a:cs typeface="+mn-lt"/>
              </a:rPr>
              <a:t>critically</a:t>
            </a:r>
            <a:r>
              <a:rPr lang="el-GR" dirty="0">
                <a:ea typeface="+mn-lt"/>
                <a:cs typeface="+mn-lt"/>
              </a:rPr>
              <a:t>—</a:t>
            </a:r>
            <a:r>
              <a:rPr lang="el-GR" dirty="0" err="1">
                <a:ea typeface="+mn-lt"/>
                <a:cs typeface="+mn-lt"/>
              </a:rPr>
              <a:t>fact-check</a:t>
            </a:r>
            <a:r>
              <a:rPr lang="el-GR" dirty="0">
                <a:ea typeface="+mn-lt"/>
                <a:cs typeface="+mn-lt"/>
              </a:rPr>
              <a:t> and think before sharing.</a:t>
            </a:r>
          </a:p>
          <a:p>
            <a:pPr>
              <a:buClr>
                <a:srgbClr val="FFFFFF"/>
              </a:buClr>
            </a:pPr>
            <a:r>
              <a:rPr lang="el-GR" dirty="0" err="1">
                <a:ea typeface="+mn-lt"/>
                <a:cs typeface="+mn-lt"/>
              </a:rPr>
              <a:t>Balance</a:t>
            </a:r>
            <a:r>
              <a:rPr lang="el-GR" dirty="0">
                <a:ea typeface="+mn-lt"/>
                <a:cs typeface="+mn-lt"/>
              </a:rPr>
              <a:t> </a:t>
            </a:r>
            <a:r>
              <a:rPr lang="el-GR" dirty="0" err="1">
                <a:ea typeface="+mn-lt"/>
                <a:cs typeface="+mn-lt"/>
              </a:rPr>
              <a:t>online</a:t>
            </a:r>
            <a:r>
              <a:rPr lang="el-GR" dirty="0">
                <a:ea typeface="+mn-lt"/>
                <a:cs typeface="+mn-lt"/>
              </a:rPr>
              <a:t> and offline interactions.</a:t>
            </a:r>
          </a:p>
          <a:p>
            <a:pPr>
              <a:buClr>
                <a:srgbClr val="FFFFFF"/>
              </a:buClr>
            </a:pPr>
            <a:r>
              <a:rPr lang="el-GR">
                <a:ea typeface="+mn-lt"/>
                <a:cs typeface="+mn-lt"/>
              </a:rPr>
              <a:t>Digital literacy is essential. Users must develop skills to critically evaluate sources, recognize algorithmic bias, and understand how their data is used. Ethical social media usage is not just about time limits—it’s about intentionality, curation, and psychological self-awareness.</a:t>
            </a:r>
            <a:endParaRPr lang="el-GR" dirty="0">
              <a:ea typeface="+mn-lt"/>
              <a:cs typeface="+mn-lt"/>
            </a:endParaRPr>
          </a:p>
        </p:txBody>
      </p:sp>
    </p:spTree>
    <p:extLst>
      <p:ext uri="{BB962C8B-B14F-4D97-AF65-F5344CB8AC3E}">
        <p14:creationId xmlns:p14="http://schemas.microsoft.com/office/powerpoint/2010/main" val="1148559404"/>
      </p:ext>
    </p:extLst>
  </p:cSld>
  <p:clrMapOvr>
    <a:masterClrMapping/>
  </p:clrMapOvr>
</p:sld>
</file>

<file path=ppt/theme/theme1.xml><?xml version="1.0" encoding="utf-8"?>
<a:theme xmlns:a="http://schemas.openxmlformats.org/drawingml/2006/main" name="Slice">
  <a:themeElements>
    <a:clrScheme name="Slice">
      <a:dk1>
        <a:sysClr val="windowText" lastClr="000000"/>
      </a:dk1>
      <a:lt1>
        <a:sysClr val="window" lastClr="FFFFFF"/>
      </a:lt1>
      <a:dk2>
        <a:srgbClr val="146194"/>
      </a:dk2>
      <a:lt2>
        <a:srgbClr val="76DBF4"/>
      </a:lt2>
      <a:accent1>
        <a:srgbClr val="052F61"/>
      </a:accent1>
      <a:accent2>
        <a:srgbClr val="A50E82"/>
      </a:accent2>
      <a:accent3>
        <a:srgbClr val="14967C"/>
      </a:accent3>
      <a:accent4>
        <a:srgbClr val="6A9E1F"/>
      </a:accent4>
      <a:accent5>
        <a:srgbClr val="E87D37"/>
      </a:accent5>
      <a:accent6>
        <a:srgbClr val="C62324"/>
      </a:accent6>
      <a:hlink>
        <a:srgbClr val="0D2E46"/>
      </a:hlink>
      <a:folHlink>
        <a:srgbClr val="356A95"/>
      </a:folHlink>
    </a:clrScheme>
    <a:fontScheme name="Slice">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Slice">
      <a:fillStyleLst>
        <a:solidFill>
          <a:schemeClr val="phClr"/>
        </a:solidFill>
        <a:gradFill rotWithShape="1">
          <a:gsLst>
            <a:gs pos="0">
              <a:schemeClr val="phClr">
                <a:tint val="62000"/>
                <a:hueMod val="94000"/>
                <a:satMod val="140000"/>
                <a:lumMod val="110000"/>
              </a:schemeClr>
            </a:gs>
            <a:gs pos="100000">
              <a:schemeClr val="phClr">
                <a:tint val="84000"/>
                <a:satMod val="160000"/>
              </a:schemeClr>
            </a:gs>
          </a:gsLst>
          <a:lin ang="5400000" scaled="0"/>
        </a:gradFill>
        <a:gradFill rotWithShape="1">
          <a:gsLst>
            <a:gs pos="0">
              <a:schemeClr val="phClr">
                <a:tint val="98000"/>
                <a:hueMod val="94000"/>
                <a:satMod val="130000"/>
                <a:lumMod val="128000"/>
              </a:schemeClr>
            </a:gs>
            <a:gs pos="100000">
              <a:schemeClr val="phClr">
                <a:shade val="94000"/>
                <a:lumMod val="88000"/>
              </a:schemeClr>
            </a:gs>
          </a:gsLst>
          <a:lin ang="5400000" scaled="0"/>
        </a:gradFill>
      </a:fillStyleLst>
      <a:lnStyleLst>
        <a:ln w="9525" cap="rnd" cmpd="sng" algn="ctr">
          <a:solidFill>
            <a:schemeClr val="phClr">
              <a:tint val="76000"/>
              <a:alpha val="60000"/>
              <a:hueMod val="94000"/>
            </a:schemeClr>
          </a:solidFill>
          <a:prstDash val="solid"/>
        </a:ln>
        <a:ln w="15875" cap="rnd" cmpd="sng" algn="ctr">
          <a:solidFill>
            <a:schemeClr val="phClr">
              <a:hueMod val="94000"/>
            </a:schemeClr>
          </a:solidFill>
          <a:prstDash val="solid"/>
        </a:ln>
        <a:ln w="28575" cap="rnd"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a:effectStyle>
      </a:effectStyleLst>
      <a:bgFillStyleLst>
        <a:solidFill>
          <a:schemeClr val="phClr"/>
        </a:solidFill>
        <a:gradFill rotWithShape="1">
          <a:gsLst>
            <a:gs pos="10000">
              <a:schemeClr val="phClr">
                <a:tint val="97000"/>
                <a:hueMod val="92000"/>
                <a:satMod val="169000"/>
                <a:lumMod val="164000"/>
              </a:schemeClr>
            </a:gs>
            <a:gs pos="100000">
              <a:schemeClr val="phClr">
                <a:shade val="96000"/>
                <a:satMod val="120000"/>
                <a:lumMod val="90000"/>
              </a:schemeClr>
            </a:gs>
          </a:gsLst>
          <a:lin ang="6120000" scaled="1"/>
        </a:gradFill>
        <a:gradFill rotWithShape="1">
          <a:gsLst>
            <a:gs pos="0">
              <a:schemeClr val="phClr">
                <a:tint val="97000"/>
                <a:hueMod val="92000"/>
                <a:satMod val="169000"/>
                <a:lumMod val="164000"/>
              </a:schemeClr>
            </a:gs>
            <a:gs pos="100000">
              <a:schemeClr val="phClr">
                <a:shade val="96000"/>
                <a:satMod val="120000"/>
                <a:lumMod val="90000"/>
              </a:schemeClr>
            </a:gs>
          </a:gsLst>
          <a:path path="circle">
            <a:fillToRect b="100000"/>
          </a:path>
        </a:gradFill>
      </a:bgFillStyleLst>
    </a:fmtScheme>
  </a:themeElements>
  <a:objectDefaults/>
  <a:extraClrSchemeLst/>
  <a:extLst>
    <a:ext uri="{05A4C25C-085E-4340-85A3-A5531E510DB2}">
      <thm15:themeFamily xmlns:thm15="http://schemas.microsoft.com/office/thememl/2012/main" name="Slice" id="{0507925B-6AC9-4358-8E18-C330545D08F8}" vid="{13FEC7C6-62A9-40C4-99D2-581AACACAA2F}"/>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Ευρεία οθόνη</PresentationFormat>
  <Paragraphs>0</Paragraphs>
  <Slides>11</Slides>
  <Notes>0</Notes>
  <HiddenSlides>0</HiddenSlides>
  <MMClips>0</MMClips>
  <ScaleCrop>false</ScaleCrop>
  <HeadingPairs>
    <vt:vector size="4" baseType="variant">
      <vt:variant>
        <vt:lpstr>Θέμα</vt:lpstr>
      </vt:variant>
      <vt:variant>
        <vt:i4>1</vt:i4>
      </vt:variant>
      <vt:variant>
        <vt:lpstr>Τίτλοι διαφανειών</vt:lpstr>
      </vt:variant>
      <vt:variant>
        <vt:i4>11</vt:i4>
      </vt:variant>
    </vt:vector>
  </HeadingPairs>
  <TitlesOfParts>
    <vt:vector size="12" baseType="lpstr">
      <vt:lpstr>Slice</vt:lpstr>
      <vt:lpstr>SOCIAL MEDIA</vt:lpstr>
      <vt:lpstr>Defining Social Media</vt:lpstr>
      <vt:lpstr>Popular Platforms</vt:lpstr>
      <vt:lpstr>Positive Impacts</vt:lpstr>
      <vt:lpstr>Negative Effects</vt:lpstr>
      <vt:lpstr>Social Media &amp; Business</vt:lpstr>
      <vt:lpstr>Youth and Social Media</vt:lpstr>
      <vt:lpstr>Future Trends</vt:lpstr>
      <vt:lpstr>Healthy Use Strategies</vt:lpstr>
      <vt:lpstr>Conclusion</vt:lpstr>
      <vt:lpstr>THANKS FOR YOUR ATTENTION!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54</cp:revision>
  <dcterms:created xsi:type="dcterms:W3CDTF">2025-05-02T18:26:17Z</dcterms:created>
  <dcterms:modified xsi:type="dcterms:W3CDTF">2025-05-02T18:49:24Z</dcterms:modified>
</cp:coreProperties>
</file>