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651052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Β΄ ΕΠΑΛ • Λειτουργικά Συστήματα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83096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83096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" Target="slide6.xml"/><Relationship Id="rId2" Type="http://schemas.openxmlformats.org/officeDocument/2006/relationships/slide" Target="slide6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" Target="slide12.xml"/><Relationship Id="rId2" Type="http://schemas.openxmlformats.org/officeDocument/2006/relationships/slide" Target="slide12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" Target="slide15.xml"/><Relationship Id="rId2" Type="http://schemas.openxmlformats.org/officeDocument/2006/relationships/slide" Target="slide15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" Target="slide18.xml"/><Relationship Id="rId2" Type="http://schemas.openxmlformats.org/officeDocument/2006/relationships/slide" Target="slide1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" Target="slide25.xml"/><Relationship Id="rId2" Type="http://schemas.openxmlformats.org/officeDocument/2006/relationships/slide" Target="slide25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" Target="slide27.xml"/><Relationship Id="rId2" Type="http://schemas.openxmlformats.org/officeDocument/2006/relationships/slide" Target="slide27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58368" y="914400"/>
            <a:ext cx="6400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ΛΕΙΤΟΥΡΓΙΚΑ ΣΥΣΤΗΜΑΤΑ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658368" y="1572768"/>
            <a:ext cx="6309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67E8F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Ο «μαέστρος» του υπολογιστή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58368" y="2267712"/>
            <a:ext cx="6172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CBD5E1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Είδη λογισμικού • Ρόλος ΛΣ • Αρμοδιότητες • Δομή • Πυρήνας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658368" y="3154680"/>
            <a:ext cx="1234440" cy="310896"/>
          </a:xfrm>
          <a:prstGeom prst="roundRect">
            <a:avLst>
              <a:gd name="adj" fmla="val 23529"/>
            </a:avLst>
          </a:prstGeom>
          <a:solidFill>
            <a:srgbClr val="67E8F9"/>
          </a:solidFill>
          <a:ln w="12700">
            <a:solidFill>
              <a:srgbClr val="67E8F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3191256"/>
            <a:ext cx="10881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Β΄ ΕΠΑΛ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029968" y="3154680"/>
            <a:ext cx="1874520" cy="310896"/>
          </a:xfrm>
          <a:prstGeom prst="roundRect">
            <a:avLst>
              <a:gd name="adj" fmla="val 23529"/>
            </a:avLst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103120" y="3191256"/>
            <a:ext cx="17282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Διαδραστικό μάθημα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7360920" y="932688"/>
            <a:ext cx="3977640" cy="3017520"/>
          </a:xfrm>
          <a:prstGeom prst="roundRect">
            <a:avLst>
              <a:gd name="adj" fmla="val 2424"/>
            </a:avLst>
          </a:prstGeom>
          <a:solidFill>
            <a:srgbClr val="111827"/>
          </a:solidFill>
          <a:ln w="25400">
            <a:solidFill>
              <a:srgbClr val="475569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35240" y="1207008"/>
            <a:ext cx="3429000" cy="2468880"/>
          </a:xfrm>
          <a:prstGeom prst="roundRect">
            <a:avLst>
              <a:gd name="adj" fmla="val 1481"/>
            </a:avLst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57032" y="138988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ΧΡΗΣΤΗΣ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8138160" y="1810512"/>
            <a:ext cx="2423160" cy="393192"/>
          </a:xfrm>
          <a:prstGeom prst="roundRect">
            <a:avLst>
              <a:gd name="adj" fmla="val 11628"/>
            </a:avLst>
          </a:prstGeom>
          <a:solidFill>
            <a:srgbClr val="EAF1FF"/>
          </a:solidFill>
          <a:ln w="12700">
            <a:solidFill>
              <a:srgbClr val="BFDBF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0" y="1892808"/>
            <a:ext cx="2240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563E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Εφαρμογές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138160" y="2350008"/>
            <a:ext cx="2423160" cy="393192"/>
          </a:xfrm>
          <a:prstGeom prst="roundRect">
            <a:avLst>
              <a:gd name="adj" fmla="val 11628"/>
            </a:avLst>
          </a:prstGeom>
          <a:solidFill>
            <a:srgbClr val="E6F7FB"/>
          </a:solidFill>
          <a:ln w="12700">
            <a:solidFill>
              <a:srgbClr val="A5F3F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29600" y="2432304"/>
            <a:ext cx="2240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Λειτουργικό Σύστημα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8138160" y="2889504"/>
            <a:ext cx="2423160" cy="393192"/>
          </a:xfrm>
          <a:prstGeom prst="roundRect">
            <a:avLst>
              <a:gd name="adj" fmla="val 11628"/>
            </a:avLst>
          </a:prstGeom>
          <a:solidFill>
            <a:srgbClr val="FFF1E8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0" y="2971800"/>
            <a:ext cx="2240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97316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Υλικό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9354312" y="3959352"/>
            <a:ext cx="0" cy="512064"/>
          </a:xfrm>
          <a:prstGeom prst="line">
            <a:avLst/>
          </a:prstGeom>
          <a:noFill/>
          <a:ln w="38100">
            <a:solidFill>
              <a:srgbClr val="64748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549640" y="4480560"/>
            <a:ext cx="1609344" cy="0"/>
          </a:xfrm>
          <a:prstGeom prst="line">
            <a:avLst/>
          </a:prstGeom>
          <a:noFill/>
          <a:ln w="38100">
            <a:solidFill>
              <a:srgbClr val="64748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5074920"/>
            <a:ext cx="10058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Στόχος: να καταλάβεις τι κάνει το ΛΣ — όχι να το αποστηθίσεις.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658368" y="5650992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4A3B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Ενότητες 1.1.2–1.5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658368" y="651052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Β΄ ΕΠΑΛ • Λειτουργικά Συστήματα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83096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Ξεκινάμε με ένα σενάριο…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822960" cy="50292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435608" y="822960"/>
            <a:ext cx="9966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Σκέψου πριν απαντήσεις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66928" y="1170432"/>
            <a:ext cx="1481328" cy="310896"/>
          </a:xfrm>
          <a:prstGeom prst="roundRect">
            <a:avLst>
              <a:gd name="adj" fmla="val 23529"/>
            </a:avLst>
          </a:prstGeom>
          <a:solidFill>
            <a:srgbClr val="FFF1E8"/>
          </a:solidFill>
          <a:ln w="12700">
            <a:solidFill>
              <a:srgbClr val="FFF1E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207008"/>
            <a:ext cx="13350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97316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60΄΄ ΣΥΖΗΤΗΣΗ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927080" cy="338328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12700">
            <a:solidFill>
              <a:srgbClr val="DDE6EE"/>
            </a:solidFill>
            <a:prstDash val="solid"/>
          </a:ln>
          <a:effectLst>
            <a:outerShdw sx="100000" sy="100000" kx="0" ky="0" algn="bl" rotWithShape="0" blurRad="12700" dist="50800" dir="2700000">
              <a:srgbClr val="94A3B8">
                <a:alpha val="13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960120" y="1965960"/>
            <a:ext cx="10195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Ανοίγεις έναν υπολογιστή… αλλά δεν υπάρχει κανένα λειτουργικό σύστημα.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1143000" y="2743200"/>
            <a:ext cx="2971800" cy="1508760"/>
          </a:xfrm>
          <a:prstGeom prst="roundRect">
            <a:avLst>
              <a:gd name="adj" fmla="val 4848"/>
            </a:avLst>
          </a:prstGeom>
          <a:solidFill>
            <a:srgbClr val="EAF1FF"/>
          </a:solidFill>
          <a:ln w="12700">
            <a:solidFill>
              <a:srgbClr val="D8E2E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325880" y="2907792"/>
            <a:ext cx="2606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Browser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362456" y="3310128"/>
            <a:ext cx="253288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Μπορείς να ανοίξεις έναν φυλλομετρητή;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553712" y="2743200"/>
            <a:ext cx="2971800" cy="1508760"/>
          </a:xfrm>
          <a:prstGeom prst="roundRect">
            <a:avLst>
              <a:gd name="adj" fmla="val 4848"/>
            </a:avLst>
          </a:prstGeom>
          <a:solidFill>
            <a:srgbClr val="E8FBF4"/>
          </a:solidFill>
          <a:ln w="12700">
            <a:solidFill>
              <a:srgbClr val="D8E2E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736592" y="2907792"/>
            <a:ext cx="2606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0B981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USB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773168" y="3310128"/>
            <a:ext cx="253288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Μπορείς να αντιγράψεις αρχείο σε flash disk;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964424" y="2743200"/>
            <a:ext cx="2971800" cy="1508760"/>
          </a:xfrm>
          <a:prstGeom prst="roundRect">
            <a:avLst>
              <a:gd name="adj" fmla="val 4848"/>
            </a:avLst>
          </a:prstGeom>
          <a:solidFill>
            <a:srgbClr val="F3ECFF"/>
          </a:solidFill>
          <a:ln w="12700">
            <a:solidFill>
              <a:srgbClr val="D8E2E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147304" y="2907792"/>
            <a:ext cx="2606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7C3AED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Ποντίκι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183880" y="3310128"/>
            <a:ext cx="253288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Ποιος «καταλαβαίνει» το κλικ του ποντικιού;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2011680" y="5376672"/>
            <a:ext cx="8183880" cy="566928"/>
          </a:xfrm>
          <a:prstGeom prst="roundRect">
            <a:avLst>
              <a:gd name="adj" fmla="val 11290"/>
            </a:avLst>
          </a:prstGeom>
          <a:solidFill>
            <a:srgbClr val="E6F7FB"/>
          </a:solidFill>
          <a:ln w="12700">
            <a:solidFill>
              <a:srgbClr val="A5F3F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240280" y="5522976"/>
            <a:ext cx="7726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891B2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Κεντρική ιδέα: κάποιος πρέπει να συντονίζει χρήστη, εφαρμογές και υλικό.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83096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Τι θα μπορείς να εξηγήσεις στο τέλος;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822960" cy="50292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435608" y="822960"/>
            <a:ext cx="9966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Στόχοι μαθήματος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85800" y="1298448"/>
            <a:ext cx="51663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86968" y="1508760"/>
            <a:ext cx="512064" cy="512064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6968" y="1618488"/>
            <a:ext cx="5120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581912" y="148132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Να ξεχωρίζεις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581912" y="1801368"/>
            <a:ext cx="3886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λογισμικό εφαρμογών από λογισμικό συστήματος.</a:t>
            </a:r>
            <a:endParaRPr lang="en-US" sz="1230" dirty="0"/>
          </a:p>
        </p:txBody>
      </p:sp>
      <p:sp>
        <p:nvSpPr>
          <p:cNvPr id="10" name="Shape 8"/>
          <p:cNvSpPr/>
          <p:nvPr/>
        </p:nvSpPr>
        <p:spPr>
          <a:xfrm>
            <a:off x="6355080" y="1298448"/>
            <a:ext cx="51663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556248" y="1508760"/>
            <a:ext cx="512064" cy="512064"/>
          </a:xfrm>
          <a:prstGeom prst="ellipse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556248" y="1618488"/>
            <a:ext cx="5120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251192" y="148132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891B2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Να περιγράφεις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7251192" y="1801368"/>
            <a:ext cx="3886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τον ρόλο και τους δύο βασικούς σκοπούς του ΛΣ.</a:t>
            </a:r>
            <a:endParaRPr lang="en-US" sz="1230" dirty="0"/>
          </a:p>
        </p:txBody>
      </p:sp>
      <p:sp>
        <p:nvSpPr>
          <p:cNvPr id="15" name="Shape 13"/>
          <p:cNvSpPr/>
          <p:nvPr/>
        </p:nvSpPr>
        <p:spPr>
          <a:xfrm>
            <a:off x="685800" y="2779776"/>
            <a:ext cx="51663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86968" y="2990088"/>
            <a:ext cx="512064" cy="512064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86968" y="3099816"/>
            <a:ext cx="5120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581912" y="2962656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0B981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Να αναγνωρίζεις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581912" y="3282696"/>
            <a:ext cx="3886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τις βασικές αρμοδιότητες του ΛΣ.</a:t>
            </a:r>
            <a:endParaRPr lang="en-US" sz="1230" dirty="0"/>
          </a:p>
        </p:txBody>
      </p:sp>
      <p:sp>
        <p:nvSpPr>
          <p:cNvPr id="20" name="Shape 18"/>
          <p:cNvSpPr/>
          <p:nvPr/>
        </p:nvSpPr>
        <p:spPr>
          <a:xfrm>
            <a:off x="6355080" y="2779776"/>
            <a:ext cx="51663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556248" y="2990088"/>
            <a:ext cx="512064" cy="512064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556248" y="3099816"/>
            <a:ext cx="5120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4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7251192" y="2962656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7C3AED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Να εξηγείς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7251192" y="3282696"/>
            <a:ext cx="3886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πυρήνα, σύστημα αρχείων και διεπαφή χρήστη.</a:t>
            </a:r>
            <a:endParaRPr lang="en-US" sz="1230" dirty="0"/>
          </a:p>
        </p:txBody>
      </p:sp>
      <p:sp>
        <p:nvSpPr>
          <p:cNvPr id="25" name="Shape 23"/>
          <p:cNvSpPr/>
          <p:nvPr/>
        </p:nvSpPr>
        <p:spPr>
          <a:xfrm>
            <a:off x="685800" y="4261104"/>
            <a:ext cx="51663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86968" y="4471416"/>
            <a:ext cx="512064" cy="512064"/>
          </a:xfrm>
          <a:prstGeom prst="ellipse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86968" y="4581144"/>
            <a:ext cx="5120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5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1581912" y="4443984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97316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Να παρακολουθείς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1581912" y="4764024"/>
            <a:ext cx="3886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ένα απλό αίτημα εφαρμογής μέχρι το υλικό.</a:t>
            </a:r>
            <a:endParaRPr lang="en-US" sz="1230" dirty="0"/>
          </a:p>
        </p:txBody>
      </p:sp>
      <p:sp>
        <p:nvSpPr>
          <p:cNvPr id="30" name="Shape 28"/>
          <p:cNvSpPr/>
          <p:nvPr/>
        </p:nvSpPr>
        <p:spPr>
          <a:xfrm>
            <a:off x="6355080" y="4261104"/>
            <a:ext cx="51663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556248" y="4471416"/>
            <a:ext cx="512064" cy="512064"/>
          </a:xfrm>
          <a:prstGeom prst="ellipse">
            <a:avLst/>
          </a:prstGeom>
          <a:solidFill>
            <a:srgbClr val="DB2777"/>
          </a:solidFill>
          <a:ln w="12700">
            <a:solidFill>
              <a:srgbClr val="DB2777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556248" y="4581144"/>
            <a:ext cx="5120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6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7251192" y="4443984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B2777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Να εφαρμόζεις</a:t>
            </a:r>
            <a:endParaRPr lang="en-US" sz="1500" dirty="0"/>
          </a:p>
        </p:txBody>
      </p:sp>
      <p:sp>
        <p:nvSpPr>
          <p:cNvPr id="34" name="Text 32"/>
          <p:cNvSpPr/>
          <p:nvPr/>
        </p:nvSpPr>
        <p:spPr>
          <a:xfrm>
            <a:off x="7251192" y="4764024"/>
            <a:ext cx="3886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τις έννοιες σε καθημερινά παραδείγματα.</a:t>
            </a:r>
            <a:endParaRPr lang="en-US" sz="123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83096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Το λογισμικό σε δύο μεγάλες κατηγορίες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822960" cy="50292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435608" y="822960"/>
            <a:ext cx="9966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Η βασική εικόνα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407408" y="1188720"/>
            <a:ext cx="3383280" cy="658368"/>
          </a:xfrm>
          <a:prstGeom prst="roundRect">
            <a:avLst>
              <a:gd name="adj" fmla="val 11111"/>
            </a:avLst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17720" y="1380744"/>
            <a:ext cx="2971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ΛΟΓΙΣΜΙΚΟ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029200" y="1874520"/>
            <a:ext cx="-1874520" cy="548640"/>
          </a:xfrm>
          <a:prstGeom prst="line">
            <a:avLst/>
          </a:prstGeom>
          <a:noFill/>
          <a:ln w="31750">
            <a:solidFill>
              <a:srgbClr val="CBD5E1"/>
            </a:solidFill>
            <a:prstDash val="solid"/>
            <a:headEnd type="none"/>
            <a:tailEnd type="none"/>
          </a:ln>
        </p:spPr>
      </p:sp>
      <p:sp>
        <p:nvSpPr>
          <p:cNvPr id="8" name="Shape 6"/>
          <p:cNvSpPr/>
          <p:nvPr/>
        </p:nvSpPr>
        <p:spPr>
          <a:xfrm>
            <a:off x="7132320" y="1874520"/>
            <a:ext cx="1920240" cy="548640"/>
          </a:xfrm>
          <a:prstGeom prst="line">
            <a:avLst/>
          </a:prstGeom>
          <a:noFill/>
          <a:ln w="31750">
            <a:solidFill>
              <a:srgbClr val="CBD5E1"/>
            </a:solidFill>
            <a:prstDash val="solid"/>
            <a:headEnd type="none"/>
            <a:tailEnd type="none"/>
          </a:ln>
        </p:spPr>
      </p:sp>
      <p:sp>
        <p:nvSpPr>
          <p:cNvPr id="9" name="Shape 7"/>
          <p:cNvSpPr/>
          <p:nvPr/>
        </p:nvSpPr>
        <p:spPr>
          <a:xfrm>
            <a:off x="731520" y="2395728"/>
            <a:ext cx="5074920" cy="2468880"/>
          </a:xfrm>
          <a:prstGeom prst="roundRect">
            <a:avLst>
              <a:gd name="adj" fmla="val 2963"/>
            </a:avLst>
          </a:prstGeom>
          <a:solidFill>
            <a:srgbClr val="EAF1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" dist="50800" dir="2700000">
              <a:srgbClr val="94A3B8">
                <a:alpha val="13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896112" y="2560320"/>
            <a:ext cx="475488" cy="475488"/>
          </a:xfrm>
          <a:prstGeom prst="roundRect">
            <a:avLst>
              <a:gd name="adj" fmla="val 15385"/>
            </a:avLst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96112" y="2569464"/>
            <a:ext cx="4754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481328" y="2560320"/>
            <a:ext cx="41422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Λογισμικό Εφαρμογών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81328" y="2962656"/>
            <a:ext cx="4142232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Προγράμματα για συγκεκριμένες εργασίες του χρήστη.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382512" y="2395728"/>
            <a:ext cx="5074920" cy="2468880"/>
          </a:xfrm>
          <a:prstGeom prst="roundRect">
            <a:avLst>
              <a:gd name="adj" fmla="val 2963"/>
            </a:avLst>
          </a:prstGeom>
          <a:solidFill>
            <a:srgbClr val="E6F7FB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" dist="50800" dir="2700000">
              <a:srgbClr val="94A3B8">
                <a:alpha val="13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547104" y="2560320"/>
            <a:ext cx="475488" cy="475488"/>
          </a:xfrm>
          <a:prstGeom prst="roundRect">
            <a:avLst>
              <a:gd name="adj" fmla="val 15385"/>
            </a:avLst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47104" y="2569464"/>
            <a:ext cx="4754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132320" y="2560320"/>
            <a:ext cx="41422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Λογισμικό Συστήματος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7132320" y="2962656"/>
            <a:ext cx="4142232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Προγράμματα που ελέγχουν και υποστηρίζουν τη λειτουργία του υπολογιστή.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1508760" y="5102352"/>
            <a:ext cx="34747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581912" y="5138928"/>
            <a:ext cx="33284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563E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«Τι θέλω να κάνω;»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766560" y="5102352"/>
            <a:ext cx="434340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839712" y="5138928"/>
            <a:ext cx="41970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10" b="1" dirty="0">
                <a:solidFill>
                  <a:srgbClr val="0891B2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«Πώς λειτουργεί σωστά το σύστημα;»</a:t>
            </a:r>
            <a:endParaRPr lang="en-US" sz="1210" dirty="0"/>
          </a:p>
        </p:txBody>
      </p:sp>
      <p:sp>
        <p:nvSpPr>
          <p:cNvPr id="23" name="Text 21"/>
          <p:cNvSpPr/>
          <p:nvPr/>
        </p:nvSpPr>
        <p:spPr>
          <a:xfrm>
            <a:off x="1920240" y="5824728"/>
            <a:ext cx="8366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Κράτησε αυτή τη διάκριση: θα τη χρησιμοποιούμε σε όλο το μάθημα.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83096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Παιχνίδι: Εφαρμογή ή Σύστημα;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822960" cy="50292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435608" y="822960"/>
            <a:ext cx="9966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Δούλεψε σε ζευγάρια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94360" y="1143000"/>
            <a:ext cx="914400" cy="310896"/>
          </a:xfrm>
          <a:prstGeom prst="roundRect">
            <a:avLst>
              <a:gd name="adj" fmla="val 23529"/>
            </a:avLst>
          </a:prstGeom>
          <a:solidFill>
            <a:srgbClr val="FFF1E8"/>
          </a:solidFill>
          <a:ln w="12700">
            <a:solidFill>
              <a:srgbClr val="FFF1E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67512" y="1179576"/>
            <a:ext cx="7680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97316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 ΛΕΠΤΑ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737360" y="1161288"/>
            <a:ext cx="8961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Για κάθε κάρτα γράψε Α = εφαρμογή ή Σ = λογισμικό συστήματος.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685800" y="1874520"/>
            <a:ext cx="2423160" cy="1234440"/>
          </a:xfrm>
          <a:prstGeom prst="roundRect">
            <a:avLst>
              <a:gd name="adj" fmla="val 5926"/>
            </a:avLst>
          </a:prstGeom>
          <a:solidFill>
            <a:srgbClr val="EAF1FF"/>
          </a:solidFill>
          <a:ln w="12700">
            <a:solidFill>
              <a:srgbClr val="DDE6E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002536"/>
            <a:ext cx="310896" cy="274320"/>
          </a:xfrm>
          <a:prstGeom prst="rect">
            <a:avLst/>
          </a:prstGeom>
          <a:solidFill>
            <a:srgbClr val="2563E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86968" y="2331720"/>
            <a:ext cx="20299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Chrome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161288" y="2752344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563E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  ή  Σ  ;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3547872" y="1874520"/>
            <a:ext cx="2423160" cy="1234440"/>
          </a:xfrm>
          <a:prstGeom prst="roundRect">
            <a:avLst>
              <a:gd name="adj" fmla="val 5926"/>
            </a:avLst>
          </a:prstGeom>
          <a:solidFill>
            <a:srgbClr val="E6F7FB"/>
          </a:solidFill>
          <a:ln w="12700">
            <a:solidFill>
              <a:srgbClr val="DDE6E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685032" y="2002536"/>
            <a:ext cx="310896" cy="274320"/>
          </a:xfrm>
          <a:prstGeom prst="rect">
            <a:avLst/>
          </a:prstGeom>
          <a:solidFill>
            <a:srgbClr val="0891B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49040" y="2331720"/>
            <a:ext cx="20299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Windows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023360" y="2752344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891B2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  ή  Σ  ;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409944" y="1874520"/>
            <a:ext cx="2423160" cy="1234440"/>
          </a:xfrm>
          <a:prstGeom prst="roundRect">
            <a:avLst>
              <a:gd name="adj" fmla="val 5926"/>
            </a:avLst>
          </a:prstGeom>
          <a:solidFill>
            <a:srgbClr val="FCEBF4"/>
          </a:solidFill>
          <a:ln w="12700">
            <a:solidFill>
              <a:srgbClr val="DDE6E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47104" y="2002536"/>
            <a:ext cx="310896" cy="274320"/>
          </a:xfrm>
          <a:prstGeom prst="rect">
            <a:avLst/>
          </a:prstGeom>
          <a:solidFill>
            <a:srgbClr val="DB277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3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611112" y="2331720"/>
            <a:ext cx="20299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Photoshop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885432" y="2752344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DB2777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  ή  Σ  ;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9272016" y="1874520"/>
            <a:ext cx="2423160" cy="1234440"/>
          </a:xfrm>
          <a:prstGeom prst="roundRect">
            <a:avLst>
              <a:gd name="adj" fmla="val 5926"/>
            </a:avLst>
          </a:prstGeom>
          <a:solidFill>
            <a:srgbClr val="E8FBF4"/>
          </a:solidFill>
          <a:ln w="12700">
            <a:solidFill>
              <a:srgbClr val="DDE6EE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409176" y="2002536"/>
            <a:ext cx="310896" cy="274320"/>
          </a:xfrm>
          <a:prstGeom prst="rect">
            <a:avLst/>
          </a:prstGeom>
          <a:solidFill>
            <a:srgbClr val="10B98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4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9473184" y="2331720"/>
            <a:ext cx="20299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Android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9747504" y="2752344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0B981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  ή  Σ  ;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685800" y="3483864"/>
            <a:ext cx="2423160" cy="1234440"/>
          </a:xfrm>
          <a:prstGeom prst="roundRect">
            <a:avLst>
              <a:gd name="adj" fmla="val 5926"/>
            </a:avLst>
          </a:prstGeom>
          <a:solidFill>
            <a:srgbClr val="FFF1E8"/>
          </a:solidFill>
          <a:ln w="12700">
            <a:solidFill>
              <a:srgbClr val="DDE6EE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22960" y="3611880"/>
            <a:ext cx="310896" cy="274320"/>
          </a:xfrm>
          <a:prstGeom prst="rect">
            <a:avLst/>
          </a:prstGeom>
          <a:solidFill>
            <a:srgbClr val="F9731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5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86968" y="3941064"/>
            <a:ext cx="20299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Έλεγχος δίσκου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161288" y="4361688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97316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  ή  Σ  ;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3547872" y="3483864"/>
            <a:ext cx="2423160" cy="1234440"/>
          </a:xfrm>
          <a:prstGeom prst="roundRect">
            <a:avLst>
              <a:gd name="adj" fmla="val 5926"/>
            </a:avLst>
          </a:prstGeom>
          <a:solidFill>
            <a:srgbClr val="F3ECFF"/>
          </a:solidFill>
          <a:ln w="12700">
            <a:solidFill>
              <a:srgbClr val="DDE6EE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685032" y="3611880"/>
            <a:ext cx="310896" cy="274320"/>
          </a:xfrm>
          <a:prstGeom prst="rect">
            <a:avLst/>
          </a:prstGeom>
          <a:solidFill>
            <a:srgbClr val="7C3AED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6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3749040" y="3941064"/>
            <a:ext cx="20299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PowerPoint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4023360" y="4361688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7C3AED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  ή  Σ  ;</a:t>
            </a:r>
            <a:endParaRPr lang="en-US" sz="1250" dirty="0"/>
          </a:p>
        </p:txBody>
      </p:sp>
      <p:sp>
        <p:nvSpPr>
          <p:cNvPr id="32" name="Shape 30"/>
          <p:cNvSpPr/>
          <p:nvPr/>
        </p:nvSpPr>
        <p:spPr>
          <a:xfrm>
            <a:off x="6409944" y="3483864"/>
            <a:ext cx="2423160" cy="1234440"/>
          </a:xfrm>
          <a:prstGeom prst="roundRect">
            <a:avLst>
              <a:gd name="adj" fmla="val 5926"/>
            </a:avLst>
          </a:prstGeom>
          <a:solidFill>
            <a:srgbClr val="EDF7F0"/>
          </a:solidFill>
          <a:ln w="12700">
            <a:solidFill>
              <a:srgbClr val="DDE6EE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47104" y="3611880"/>
            <a:ext cx="310896" cy="274320"/>
          </a:xfrm>
          <a:prstGeom prst="rect">
            <a:avLst/>
          </a:prstGeom>
          <a:solidFill>
            <a:srgbClr val="04785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7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6611112" y="3941064"/>
            <a:ext cx="20299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Linux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6885432" y="4361688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47857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  ή  Σ  ;</a:t>
            </a:r>
            <a:endParaRPr lang="en-US" sz="1250" dirty="0"/>
          </a:p>
        </p:txBody>
      </p:sp>
      <p:sp>
        <p:nvSpPr>
          <p:cNvPr id="36" name="Shape 34"/>
          <p:cNvSpPr/>
          <p:nvPr/>
        </p:nvSpPr>
        <p:spPr>
          <a:xfrm>
            <a:off x="9272016" y="3483864"/>
            <a:ext cx="2423160" cy="1234440"/>
          </a:xfrm>
          <a:prstGeom prst="roundRect">
            <a:avLst>
              <a:gd name="adj" fmla="val 5926"/>
            </a:avLst>
          </a:prstGeom>
          <a:solidFill>
            <a:srgbClr val="FFF8E1"/>
          </a:solidFill>
          <a:ln w="12700">
            <a:solidFill>
              <a:srgbClr val="DDE6EE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9409176" y="3611880"/>
            <a:ext cx="310896" cy="274320"/>
          </a:xfrm>
          <a:prstGeom prst="rect">
            <a:avLst/>
          </a:prstGeom>
          <a:solidFill>
            <a:srgbClr val="F59E0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8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9473184" y="3941064"/>
            <a:ext cx="20299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Παιχνίδι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9747504" y="4361688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59E0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  ή  Σ  ;</a:t>
            </a:r>
            <a:endParaRPr lang="en-US" sz="1250" dirty="0"/>
          </a:p>
        </p:txBody>
      </p:sp>
      <p:sp>
        <p:nvSpPr>
          <p:cNvPr id="40" name="Shape 38">
            <a:hlinkClick r:id="rId1" tooltip="" action="ppaction://hlinksldjump"/>
          </p:cNvPr>
          <p:cNvSpPr/>
          <p:nvPr/>
        </p:nvSpPr>
        <p:spPr>
          <a:xfrm>
            <a:off x="9464040" y="5989320"/>
            <a:ext cx="2148840" cy="384048"/>
          </a:xfrm>
          <a:prstGeom prst="roundRect">
            <a:avLst>
              <a:gd name="adj" fmla="val 19048"/>
            </a:avLst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41" name="Text 39">
            <a:hlinkClick r:id="rId2" tooltip="" action="ppaction://hlinksldjump"/>
          </p:cNvPr>
          <p:cNvSpPr/>
          <p:nvPr/>
        </p:nvSpPr>
        <p:spPr>
          <a:xfrm>
            <a:off x="9573768" y="6062472"/>
            <a:ext cx="192938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u="sng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  <a:hlinkClick r:id="rId2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Δες την απάντηση →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83096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Αποκάλυψη: Εφαρμογή ή Σύστημα;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822960" cy="50292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435608" y="822960"/>
            <a:ext cx="9966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Έλεγξε τις επιλογές σου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94360" y="1143000"/>
            <a:ext cx="1143000" cy="310896"/>
          </a:xfrm>
          <a:prstGeom prst="roundRect">
            <a:avLst>
              <a:gd name="adj" fmla="val 23529"/>
            </a:avLst>
          </a:prstGeom>
          <a:solidFill>
            <a:srgbClr val="E8FBF4"/>
          </a:solidFill>
          <a:ln w="12700">
            <a:solidFill>
              <a:srgbClr val="E8FBF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67512" y="1179576"/>
            <a:ext cx="9966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0B981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ΑΠΑΝΤΗΣΗ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85800" y="1828800"/>
            <a:ext cx="2423160" cy="1298448"/>
          </a:xfrm>
          <a:prstGeom prst="roundRect">
            <a:avLst>
              <a:gd name="adj" fmla="val 5634"/>
            </a:avLst>
          </a:prstGeom>
          <a:solidFill>
            <a:srgbClr val="EAF1FF"/>
          </a:solidFill>
          <a:ln w="12700">
            <a:solidFill>
              <a:srgbClr val="BFDBF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50392" y="1993392"/>
            <a:ext cx="457200" cy="45720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50392" y="2093976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435608" y="2011680"/>
            <a:ext cx="1417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Chrome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435608" y="2441448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Φυλλομετρητής</a:t>
            </a:r>
            <a:endParaRPr lang="en-US" sz="1080" dirty="0"/>
          </a:p>
        </p:txBody>
      </p:sp>
      <p:sp>
        <p:nvSpPr>
          <p:cNvPr id="12" name="Shape 10"/>
          <p:cNvSpPr/>
          <p:nvPr/>
        </p:nvSpPr>
        <p:spPr>
          <a:xfrm>
            <a:off x="3547872" y="1828800"/>
            <a:ext cx="2423160" cy="1298448"/>
          </a:xfrm>
          <a:prstGeom prst="roundRect">
            <a:avLst>
              <a:gd name="adj" fmla="val 5634"/>
            </a:avLst>
          </a:prstGeom>
          <a:solidFill>
            <a:srgbClr val="E6F7FB"/>
          </a:solidFill>
          <a:ln w="12700">
            <a:solidFill>
              <a:srgbClr val="A5F3F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712464" y="1993392"/>
            <a:ext cx="457200" cy="457200"/>
          </a:xfrm>
          <a:prstGeom prst="ellipse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712464" y="2093976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Σ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297680" y="2011680"/>
            <a:ext cx="1417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Windows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4297680" y="2441448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Λειτουργικό σύστημα</a:t>
            </a:r>
            <a:endParaRPr lang="en-US" sz="1080" dirty="0"/>
          </a:p>
        </p:txBody>
      </p:sp>
      <p:sp>
        <p:nvSpPr>
          <p:cNvPr id="17" name="Shape 15"/>
          <p:cNvSpPr/>
          <p:nvPr/>
        </p:nvSpPr>
        <p:spPr>
          <a:xfrm>
            <a:off x="6409944" y="1828800"/>
            <a:ext cx="2423160" cy="1298448"/>
          </a:xfrm>
          <a:prstGeom prst="roundRect">
            <a:avLst>
              <a:gd name="adj" fmla="val 5634"/>
            </a:avLst>
          </a:prstGeom>
          <a:solidFill>
            <a:srgbClr val="EAF1FF"/>
          </a:solidFill>
          <a:ln w="12700">
            <a:solidFill>
              <a:srgbClr val="BFDBF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574536" y="1993392"/>
            <a:ext cx="457200" cy="45720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74536" y="2093976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159752" y="2011680"/>
            <a:ext cx="1417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Photoshop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7159752" y="2441448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Επεξεργασία εικόνας</a:t>
            </a:r>
            <a:endParaRPr lang="en-US" sz="1080" dirty="0"/>
          </a:p>
        </p:txBody>
      </p:sp>
      <p:sp>
        <p:nvSpPr>
          <p:cNvPr id="22" name="Shape 20"/>
          <p:cNvSpPr/>
          <p:nvPr/>
        </p:nvSpPr>
        <p:spPr>
          <a:xfrm>
            <a:off x="9272016" y="1828800"/>
            <a:ext cx="2423160" cy="1298448"/>
          </a:xfrm>
          <a:prstGeom prst="roundRect">
            <a:avLst>
              <a:gd name="adj" fmla="val 5634"/>
            </a:avLst>
          </a:prstGeom>
          <a:solidFill>
            <a:srgbClr val="E6F7FB"/>
          </a:solidFill>
          <a:ln w="12700">
            <a:solidFill>
              <a:srgbClr val="A5F3FC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436608" y="1993392"/>
            <a:ext cx="457200" cy="457200"/>
          </a:xfrm>
          <a:prstGeom prst="ellipse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436608" y="2093976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Σ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10021824" y="2011680"/>
            <a:ext cx="1417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Android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10021824" y="2441448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Λειτουργικό σύστημα</a:t>
            </a:r>
            <a:endParaRPr lang="en-US" sz="1080" dirty="0"/>
          </a:p>
        </p:txBody>
      </p:sp>
      <p:sp>
        <p:nvSpPr>
          <p:cNvPr id="27" name="Shape 25"/>
          <p:cNvSpPr/>
          <p:nvPr/>
        </p:nvSpPr>
        <p:spPr>
          <a:xfrm>
            <a:off x="685800" y="3447288"/>
            <a:ext cx="2423160" cy="1298448"/>
          </a:xfrm>
          <a:prstGeom prst="roundRect">
            <a:avLst>
              <a:gd name="adj" fmla="val 5634"/>
            </a:avLst>
          </a:prstGeom>
          <a:solidFill>
            <a:srgbClr val="E6F7FB"/>
          </a:solidFill>
          <a:ln w="12700">
            <a:solidFill>
              <a:srgbClr val="A5F3FC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50392" y="3611880"/>
            <a:ext cx="457200" cy="457200"/>
          </a:xfrm>
          <a:prstGeom prst="ellipse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50392" y="3712464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Σ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1435608" y="3630168"/>
            <a:ext cx="1417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Έλεγχος δίσκου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1435608" y="4059936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Utility</a:t>
            </a:r>
            <a:endParaRPr lang="en-US" sz="1080" dirty="0"/>
          </a:p>
        </p:txBody>
      </p:sp>
      <p:sp>
        <p:nvSpPr>
          <p:cNvPr id="32" name="Shape 30"/>
          <p:cNvSpPr/>
          <p:nvPr/>
        </p:nvSpPr>
        <p:spPr>
          <a:xfrm>
            <a:off x="3547872" y="3447288"/>
            <a:ext cx="2423160" cy="1298448"/>
          </a:xfrm>
          <a:prstGeom prst="roundRect">
            <a:avLst>
              <a:gd name="adj" fmla="val 5634"/>
            </a:avLst>
          </a:prstGeom>
          <a:solidFill>
            <a:srgbClr val="EAF1FF"/>
          </a:solidFill>
          <a:ln w="12700">
            <a:solidFill>
              <a:srgbClr val="BFDBFE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712464" y="3611880"/>
            <a:ext cx="457200" cy="45720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712464" y="3712464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4297680" y="3630168"/>
            <a:ext cx="1417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PowerPoint</a:t>
            </a:r>
            <a:endParaRPr lang="en-US" sz="1500" dirty="0"/>
          </a:p>
        </p:txBody>
      </p:sp>
      <p:sp>
        <p:nvSpPr>
          <p:cNvPr id="36" name="Text 34"/>
          <p:cNvSpPr/>
          <p:nvPr/>
        </p:nvSpPr>
        <p:spPr>
          <a:xfrm>
            <a:off x="4297680" y="4059936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Αυτοματισμός γραφείου</a:t>
            </a:r>
            <a:endParaRPr lang="en-US" sz="1080" dirty="0"/>
          </a:p>
        </p:txBody>
      </p:sp>
      <p:sp>
        <p:nvSpPr>
          <p:cNvPr id="37" name="Shape 35"/>
          <p:cNvSpPr/>
          <p:nvPr/>
        </p:nvSpPr>
        <p:spPr>
          <a:xfrm>
            <a:off x="6409944" y="3447288"/>
            <a:ext cx="2423160" cy="1298448"/>
          </a:xfrm>
          <a:prstGeom prst="roundRect">
            <a:avLst>
              <a:gd name="adj" fmla="val 5634"/>
            </a:avLst>
          </a:prstGeom>
          <a:solidFill>
            <a:srgbClr val="E6F7FB"/>
          </a:solidFill>
          <a:ln w="12700">
            <a:solidFill>
              <a:srgbClr val="A5F3FC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6574536" y="3611880"/>
            <a:ext cx="457200" cy="457200"/>
          </a:xfrm>
          <a:prstGeom prst="ellipse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74536" y="3712464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Σ</a:t>
            </a:r>
            <a:endParaRPr lang="en-US" sz="1400" dirty="0"/>
          </a:p>
        </p:txBody>
      </p:sp>
      <p:sp>
        <p:nvSpPr>
          <p:cNvPr id="40" name="Text 38"/>
          <p:cNvSpPr/>
          <p:nvPr/>
        </p:nvSpPr>
        <p:spPr>
          <a:xfrm>
            <a:off x="7159752" y="3630168"/>
            <a:ext cx="1417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Linux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7159752" y="4059936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Λειτουργικό σύστημα</a:t>
            </a:r>
            <a:endParaRPr lang="en-US" sz="1080" dirty="0"/>
          </a:p>
        </p:txBody>
      </p:sp>
      <p:sp>
        <p:nvSpPr>
          <p:cNvPr id="42" name="Shape 40"/>
          <p:cNvSpPr/>
          <p:nvPr/>
        </p:nvSpPr>
        <p:spPr>
          <a:xfrm>
            <a:off x="9272016" y="3447288"/>
            <a:ext cx="2423160" cy="1298448"/>
          </a:xfrm>
          <a:prstGeom prst="roundRect">
            <a:avLst>
              <a:gd name="adj" fmla="val 5634"/>
            </a:avLst>
          </a:prstGeom>
          <a:solidFill>
            <a:srgbClr val="EAF1FF"/>
          </a:solidFill>
          <a:ln w="12700">
            <a:solidFill>
              <a:srgbClr val="BFDBFE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9436608" y="3611880"/>
            <a:ext cx="457200" cy="45720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9436608" y="3712464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</a:t>
            </a:r>
            <a:endParaRPr lang="en-US" sz="1400" dirty="0"/>
          </a:p>
        </p:txBody>
      </p:sp>
      <p:sp>
        <p:nvSpPr>
          <p:cNvPr id="45" name="Text 43"/>
          <p:cNvSpPr/>
          <p:nvPr/>
        </p:nvSpPr>
        <p:spPr>
          <a:xfrm>
            <a:off x="10021824" y="3630168"/>
            <a:ext cx="1417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Παιχνίδι</a:t>
            </a:r>
            <a:endParaRPr lang="en-US" sz="1500" dirty="0"/>
          </a:p>
        </p:txBody>
      </p:sp>
      <p:sp>
        <p:nvSpPr>
          <p:cNvPr id="46" name="Text 44"/>
          <p:cNvSpPr/>
          <p:nvPr/>
        </p:nvSpPr>
        <p:spPr>
          <a:xfrm>
            <a:off x="10021824" y="4059936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Εφαρμογή</a:t>
            </a:r>
            <a:endParaRPr lang="en-US" sz="1080" dirty="0"/>
          </a:p>
        </p:txBody>
      </p:sp>
      <p:sp>
        <p:nvSpPr>
          <p:cNvPr id="47" name="Text 45"/>
          <p:cNvSpPr/>
          <p:nvPr/>
        </p:nvSpPr>
        <p:spPr>
          <a:xfrm>
            <a:off x="2926080" y="535838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 = λογισμικό εφαρμογών   •   Σ = λογισμικό συστήματος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83096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Λογισμικό εφαρμογών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822960" cy="50292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435608" y="822960"/>
            <a:ext cx="9966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Επιλέγουμε πρόγραμμα ανάλογα με την εργασία μας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40080" y="1417320"/>
            <a:ext cx="3429000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" dist="50800" dir="2700000">
              <a:srgbClr val="94A3B8">
                <a:alpha val="13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804672" y="1581912"/>
            <a:ext cx="475488" cy="475488"/>
          </a:xfrm>
          <a:prstGeom prst="roundRect">
            <a:avLst>
              <a:gd name="adj" fmla="val 15385"/>
            </a:avLst>
          </a:prstGeom>
          <a:solidFill>
            <a:srgbClr val="DB2777"/>
          </a:solidFill>
          <a:ln w="12700">
            <a:solidFill>
              <a:srgbClr val="DB277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4672" y="1591056"/>
            <a:ext cx="4754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◼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389888" y="1581912"/>
            <a:ext cx="24963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Πολυμέσα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389888" y="1984248"/>
            <a:ext cx="2496312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Σχεδίαση, φωτογραφία, βίντεο, εικόνα, ήχος.</a:t>
            </a:r>
            <a:endParaRPr lang="en-US" sz="1220" dirty="0"/>
          </a:p>
        </p:txBody>
      </p:sp>
      <p:sp>
        <p:nvSpPr>
          <p:cNvPr id="10" name="Shape 8"/>
          <p:cNvSpPr/>
          <p:nvPr/>
        </p:nvSpPr>
        <p:spPr>
          <a:xfrm>
            <a:off x="4407408" y="1417320"/>
            <a:ext cx="3429000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" dist="50800" dir="2700000">
              <a:srgbClr val="94A3B8">
                <a:alpha val="13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572000" y="1581912"/>
            <a:ext cx="475488" cy="475488"/>
          </a:xfrm>
          <a:prstGeom prst="roundRect">
            <a:avLst>
              <a:gd name="adj" fmla="val 15385"/>
            </a:avLst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0" y="1591056"/>
            <a:ext cx="4754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T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157216" y="1581912"/>
            <a:ext cx="24963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Γραφείο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5157216" y="1984248"/>
            <a:ext cx="2496312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Κείμενο, παρουσιάσεις, λογιστικά φύλλα, βάσεις δεδομένων.</a:t>
            </a:r>
            <a:endParaRPr lang="en-US" sz="1220" dirty="0"/>
          </a:p>
        </p:txBody>
      </p:sp>
      <p:sp>
        <p:nvSpPr>
          <p:cNvPr id="15" name="Shape 13"/>
          <p:cNvSpPr/>
          <p:nvPr/>
        </p:nvSpPr>
        <p:spPr>
          <a:xfrm>
            <a:off x="8174736" y="1417320"/>
            <a:ext cx="3429000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" dist="50800" dir="2700000">
              <a:srgbClr val="94A3B8">
                <a:alpha val="13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339328" y="1581912"/>
            <a:ext cx="475488" cy="475488"/>
          </a:xfrm>
          <a:prstGeom prst="roundRect">
            <a:avLst>
              <a:gd name="adj" fmla="val 15385"/>
            </a:avLst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39328" y="1591056"/>
            <a:ext cx="4754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?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924544" y="1581912"/>
            <a:ext cx="24963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Εκπαίδευση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8924544" y="1984248"/>
            <a:ext cx="2496312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Μάθηση, εξάσκηση και αναζήτηση πληροφοριών.</a:t>
            </a:r>
            <a:endParaRPr lang="en-US" sz="1220" dirty="0"/>
          </a:p>
        </p:txBody>
      </p:sp>
      <p:sp>
        <p:nvSpPr>
          <p:cNvPr id="20" name="Shape 18"/>
          <p:cNvSpPr/>
          <p:nvPr/>
        </p:nvSpPr>
        <p:spPr>
          <a:xfrm>
            <a:off x="2514600" y="3776472"/>
            <a:ext cx="3429000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" dist="50800" dir="2700000">
              <a:srgbClr val="94A3B8">
                <a:alpha val="13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2679192" y="3941064"/>
            <a:ext cx="475488" cy="475488"/>
          </a:xfrm>
          <a:prstGeom prst="roundRect">
            <a:avLst>
              <a:gd name="adj" fmla="val 15385"/>
            </a:avLst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2679192" y="3950208"/>
            <a:ext cx="4754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★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3264408" y="3941064"/>
            <a:ext cx="24963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Παιχνίδια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3264408" y="4343400"/>
            <a:ext cx="2496312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Από απλά παιχνίδια μέχρι στρατηγική και δράση.</a:t>
            </a:r>
            <a:endParaRPr lang="en-US" sz="1220" dirty="0"/>
          </a:p>
        </p:txBody>
      </p:sp>
      <p:sp>
        <p:nvSpPr>
          <p:cNvPr id="25" name="Shape 23"/>
          <p:cNvSpPr/>
          <p:nvPr/>
        </p:nvSpPr>
        <p:spPr>
          <a:xfrm>
            <a:off x="6281928" y="3776472"/>
            <a:ext cx="3429000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" dist="50800" dir="2700000">
              <a:srgbClr val="94A3B8">
                <a:alpha val="13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6446520" y="3941064"/>
            <a:ext cx="475488" cy="475488"/>
          </a:xfrm>
          <a:prstGeom prst="roundRect">
            <a:avLst>
              <a:gd name="adj" fmla="val 15385"/>
            </a:avLst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446520" y="3950208"/>
            <a:ext cx="4754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W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7031736" y="3941064"/>
            <a:ext cx="24963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Φυλλομετρητές</a:t>
            </a:r>
            <a:endParaRPr lang="en-US" sz="1700" dirty="0"/>
          </a:p>
        </p:txBody>
      </p:sp>
      <p:sp>
        <p:nvSpPr>
          <p:cNvPr id="29" name="Text 27"/>
          <p:cNvSpPr/>
          <p:nvPr/>
        </p:nvSpPr>
        <p:spPr>
          <a:xfrm>
            <a:off x="7031736" y="4343400"/>
            <a:ext cx="2496312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Περιήγηση στο διαδίκτυο και χρήση δικτυακών εφαρμογών.</a:t>
            </a:r>
            <a:endParaRPr lang="en-US" sz="1220" dirty="0"/>
          </a:p>
        </p:txBody>
      </p:sp>
      <p:sp>
        <p:nvSpPr>
          <p:cNvPr id="30" name="Text 28"/>
          <p:cNvSpPr/>
          <p:nvPr/>
        </p:nvSpPr>
        <p:spPr>
          <a:xfrm>
            <a:off x="1828800" y="5916168"/>
            <a:ext cx="8549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Κοινό χαρακτηριστικό: κάθε εφαρμογή εξυπηρετεί μια συγκεκριμένη ανάγκη.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83096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Λογισμικό συστήματος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822960" cy="50292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435608" y="822960"/>
            <a:ext cx="9966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Το «υπόβαθρο» που κάνει τον υπολογιστή λειτουργικό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85800" y="1417320"/>
            <a:ext cx="5166360" cy="4160520"/>
          </a:xfrm>
          <a:prstGeom prst="roundRect">
            <a:avLst>
              <a:gd name="adj" fmla="val 1758"/>
            </a:avLst>
          </a:prstGeom>
          <a:solidFill>
            <a:srgbClr val="E6F7FB"/>
          </a:solidFill>
          <a:ln w="12700">
            <a:solidFill>
              <a:srgbClr val="A5F3FC"/>
            </a:solidFill>
            <a:prstDash val="solid"/>
          </a:ln>
          <a:effectLst>
            <a:outerShdw sx="100000" sy="100000" kx="0" ky="0" algn="bl" rotWithShape="0" blurRad="12700" dist="50800" dir="2700000">
              <a:srgbClr val="94A3B8">
                <a:alpha val="13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1024128" y="1755648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891B2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Λειτουργικό Σύστημα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051560" y="2267712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Το βασικότερο λογισμικό συστήματος.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1463040" y="2743200"/>
            <a:ext cx="35661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CFFAF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691640" y="3200400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Windows • Linux • Android • iOS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600200" y="4480560"/>
            <a:ext cx="3337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Συντονίζει υλικό, εφαρμογές και χρήστη.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327648" y="1417320"/>
            <a:ext cx="5166360" cy="4160520"/>
          </a:xfrm>
          <a:prstGeom prst="roundRect">
            <a:avLst>
              <a:gd name="adj" fmla="val 1758"/>
            </a:avLst>
          </a:prstGeom>
          <a:solidFill>
            <a:srgbClr val="FFF1E8"/>
          </a:solidFill>
          <a:ln w="12700">
            <a:solidFill>
              <a:srgbClr val="FED7AA"/>
            </a:solidFill>
            <a:prstDash val="solid"/>
          </a:ln>
          <a:effectLst>
            <a:outerShdw sx="100000" sy="100000" kx="0" ky="0" algn="bl" rotWithShape="0" blurRad="12700" dist="50800" dir="2700000">
              <a:srgbClr val="94A3B8">
                <a:alpha val="13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6656832" y="1755648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97316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Ειδικά εργαλεία (utilities)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6903720" y="2670048"/>
            <a:ext cx="310896" cy="310896"/>
          </a:xfrm>
          <a:prstGeom prst="ellipse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903720" y="2656332"/>
            <a:ext cx="31089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✓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360920" y="2660904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Έλεγχος / διαμόρφωση δίσκου</a:t>
            </a:r>
            <a:endParaRPr lang="en-US" sz="1310" dirty="0"/>
          </a:p>
        </p:txBody>
      </p:sp>
      <p:sp>
        <p:nvSpPr>
          <p:cNvPr id="16" name="Shape 14"/>
          <p:cNvSpPr/>
          <p:nvPr/>
        </p:nvSpPr>
        <p:spPr>
          <a:xfrm>
            <a:off x="6903720" y="3355848"/>
            <a:ext cx="310896" cy="310896"/>
          </a:xfrm>
          <a:prstGeom prst="ellipse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903720" y="3342132"/>
            <a:ext cx="31089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✓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360920" y="3346704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Εντοπισμός δυσλειτουργιών</a:t>
            </a:r>
            <a:endParaRPr lang="en-US" sz="1310" dirty="0"/>
          </a:p>
        </p:txBody>
      </p:sp>
      <p:sp>
        <p:nvSpPr>
          <p:cNvPr id="19" name="Shape 17"/>
          <p:cNvSpPr/>
          <p:nvPr/>
        </p:nvSpPr>
        <p:spPr>
          <a:xfrm>
            <a:off x="6903720" y="4041648"/>
            <a:ext cx="310896" cy="310896"/>
          </a:xfrm>
          <a:prstGeom prst="ellipse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903720" y="4027932"/>
            <a:ext cx="31089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✓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360920" y="4032504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1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Ανάλυση κίνησης δικτύου</a:t>
            </a:r>
            <a:endParaRPr lang="en-US" sz="1310" dirty="0"/>
          </a:p>
        </p:txBody>
      </p:sp>
      <p:sp>
        <p:nvSpPr>
          <p:cNvPr id="22" name="Text 20"/>
          <p:cNvSpPr/>
          <p:nvPr/>
        </p:nvSpPr>
        <p:spPr>
          <a:xfrm>
            <a:off x="6903720" y="4599432"/>
            <a:ext cx="3977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Σκοπός: έλεγχος, συντήρηση και υποστήριξη του συστήματος.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83096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Τι είναι Λειτουργικό Σύστημα;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822960" cy="50292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435608" y="822960"/>
            <a:ext cx="9966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Ο ενδιάμεσος ανάμεσα σε εμάς και στη μηχανή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40080" y="1920240"/>
            <a:ext cx="2194560" cy="2240280"/>
          </a:xfrm>
          <a:prstGeom prst="roundRect">
            <a:avLst>
              <a:gd name="adj" fmla="val 3333"/>
            </a:avLst>
          </a:prstGeom>
          <a:solidFill>
            <a:srgbClr val="F3ECFF"/>
          </a:solidFill>
          <a:ln w="12700">
            <a:solidFill>
              <a:srgbClr val="DDD6F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644091" y="2240280"/>
            <a:ext cx="186538" cy="186538"/>
          </a:xfrm>
          <a:prstGeom prst="ellipse">
            <a:avLst/>
          </a:prstGeom>
          <a:solidFill>
            <a:srgbClr val="FFFFFF"/>
          </a:solidFill>
          <a:ln w="21590">
            <a:solidFill>
              <a:srgbClr val="7C3AE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545336" y="2404872"/>
            <a:ext cx="384048" cy="318211"/>
          </a:xfrm>
          <a:prstGeom prst="arc">
            <a:avLst/>
          </a:prstGeom>
          <a:solidFill>
            <a:srgbClr val="FFFFFF">
              <a:alpha val="0"/>
            </a:srgbClr>
          </a:solidFill>
          <a:ln w="21590">
            <a:solidFill>
              <a:srgbClr val="7C3AE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297180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7C3AED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ΧΡΗΣΤΗΣ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804672" y="3465576"/>
            <a:ext cx="186537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4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κλικ • εντολές • επιλογές</a:t>
            </a:r>
            <a:endParaRPr lang="en-US" sz="1140" dirty="0"/>
          </a:p>
        </p:txBody>
      </p:sp>
      <p:sp>
        <p:nvSpPr>
          <p:cNvPr id="10" name="Shape 8"/>
          <p:cNvSpPr/>
          <p:nvPr/>
        </p:nvSpPr>
        <p:spPr>
          <a:xfrm>
            <a:off x="2907792" y="3017520"/>
            <a:ext cx="356616" cy="0"/>
          </a:xfrm>
          <a:prstGeom prst="line">
            <a:avLst/>
          </a:prstGeom>
          <a:noFill/>
          <a:ln w="27940">
            <a:solidFill>
              <a:srgbClr val="CBD5E1"/>
            </a:solidFill>
            <a:prstDash val="solid"/>
            <a:headEnd type="none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3337560" y="1920240"/>
            <a:ext cx="2194560" cy="2240280"/>
          </a:xfrm>
          <a:prstGeom prst="roundRect">
            <a:avLst>
              <a:gd name="adj" fmla="val 3333"/>
            </a:avLst>
          </a:prstGeom>
          <a:solidFill>
            <a:srgbClr val="EAF1FF"/>
          </a:solidFill>
          <a:ln w="12700">
            <a:solidFill>
              <a:srgbClr val="BFDBF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160520" y="2240280"/>
            <a:ext cx="548640" cy="362102"/>
          </a:xfrm>
          <a:prstGeom prst="roundRect">
            <a:avLst>
              <a:gd name="adj" fmla="val 7576"/>
            </a:avLst>
          </a:prstGeom>
          <a:solidFill>
            <a:srgbClr val="FFFFFF"/>
          </a:solidFill>
          <a:ln w="21590">
            <a:solidFill>
              <a:srgbClr val="2563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434840" y="2602382"/>
            <a:ext cx="0" cy="87782"/>
          </a:xfrm>
          <a:prstGeom prst="line">
            <a:avLst/>
          </a:prstGeom>
          <a:noFill/>
          <a:ln w="21590">
            <a:solidFill>
              <a:srgbClr val="2563E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314139" y="2690165"/>
            <a:ext cx="241402" cy="0"/>
          </a:xfrm>
          <a:prstGeom prst="line">
            <a:avLst/>
          </a:prstGeom>
          <a:noFill/>
          <a:ln w="21590">
            <a:solidFill>
              <a:srgbClr val="2563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474720" y="297180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2563E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ΕΦΑΡΜΟΓΕΣ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3502152" y="3465576"/>
            <a:ext cx="186537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4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browser • editor • παιχνίδι</a:t>
            </a:r>
            <a:endParaRPr lang="en-US" sz="1140" dirty="0"/>
          </a:p>
        </p:txBody>
      </p:sp>
      <p:sp>
        <p:nvSpPr>
          <p:cNvPr id="17" name="Shape 15"/>
          <p:cNvSpPr/>
          <p:nvPr/>
        </p:nvSpPr>
        <p:spPr>
          <a:xfrm>
            <a:off x="5605272" y="3017520"/>
            <a:ext cx="356616" cy="0"/>
          </a:xfrm>
          <a:prstGeom prst="line">
            <a:avLst/>
          </a:prstGeom>
          <a:noFill/>
          <a:ln w="27940">
            <a:solidFill>
              <a:srgbClr val="CBD5E1"/>
            </a:solidFill>
            <a:prstDash val="solid"/>
            <a:headEnd type="none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6035040" y="1920240"/>
            <a:ext cx="2651760" cy="2240280"/>
          </a:xfrm>
          <a:prstGeom prst="roundRect">
            <a:avLst>
              <a:gd name="adj" fmla="val 3265"/>
            </a:avLst>
          </a:prstGeom>
          <a:solidFill>
            <a:srgbClr val="E6F7FB"/>
          </a:solidFill>
          <a:ln w="12700">
            <a:solidFill>
              <a:srgbClr val="A5F3F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168896" y="2322576"/>
            <a:ext cx="384048" cy="384048"/>
          </a:xfrm>
          <a:prstGeom prst="rect">
            <a:avLst/>
          </a:prstGeom>
          <a:solidFill>
            <a:srgbClr val="FFFFFF"/>
          </a:solidFill>
          <a:ln w="21590">
            <a:solidFill>
              <a:srgbClr val="0891B2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196328" y="2240280"/>
            <a:ext cx="0" cy="82296"/>
          </a:xfrm>
          <a:prstGeom prst="line">
            <a:avLst/>
          </a:prstGeom>
          <a:noFill/>
          <a:ln w="15240">
            <a:solidFill>
              <a:srgbClr val="0891B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196328" y="2706624"/>
            <a:ext cx="0" cy="82296"/>
          </a:xfrm>
          <a:prstGeom prst="line">
            <a:avLst/>
          </a:prstGeom>
          <a:noFill/>
          <a:ln w="15240">
            <a:solidFill>
              <a:srgbClr val="0891B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086600" y="2350008"/>
            <a:ext cx="82296" cy="0"/>
          </a:xfrm>
          <a:prstGeom prst="line">
            <a:avLst/>
          </a:prstGeom>
          <a:noFill/>
          <a:ln w="15240">
            <a:solidFill>
              <a:srgbClr val="0891B2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552944" y="2350008"/>
            <a:ext cx="82296" cy="0"/>
          </a:xfrm>
          <a:prstGeom prst="line">
            <a:avLst/>
          </a:prstGeom>
          <a:noFill/>
          <a:ln w="15240">
            <a:solidFill>
              <a:srgbClr val="0891B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306056" y="2240280"/>
            <a:ext cx="0" cy="82296"/>
          </a:xfrm>
          <a:prstGeom prst="line">
            <a:avLst/>
          </a:prstGeom>
          <a:noFill/>
          <a:ln w="15240">
            <a:solidFill>
              <a:srgbClr val="0891B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306056" y="2706624"/>
            <a:ext cx="0" cy="82296"/>
          </a:xfrm>
          <a:prstGeom prst="line">
            <a:avLst/>
          </a:prstGeom>
          <a:noFill/>
          <a:ln w="15240">
            <a:solidFill>
              <a:srgbClr val="0891B2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086600" y="2459736"/>
            <a:ext cx="82296" cy="0"/>
          </a:xfrm>
          <a:prstGeom prst="line">
            <a:avLst/>
          </a:prstGeom>
          <a:noFill/>
          <a:ln w="15240">
            <a:solidFill>
              <a:srgbClr val="0891B2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552944" y="2459736"/>
            <a:ext cx="82296" cy="0"/>
          </a:xfrm>
          <a:prstGeom prst="line">
            <a:avLst/>
          </a:prstGeom>
          <a:noFill/>
          <a:ln w="15240">
            <a:solidFill>
              <a:srgbClr val="0891B2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415784" y="2240280"/>
            <a:ext cx="0" cy="82296"/>
          </a:xfrm>
          <a:prstGeom prst="line">
            <a:avLst/>
          </a:prstGeom>
          <a:noFill/>
          <a:ln w="15240">
            <a:solidFill>
              <a:srgbClr val="0891B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7415784" y="2706624"/>
            <a:ext cx="0" cy="82296"/>
          </a:xfrm>
          <a:prstGeom prst="line">
            <a:avLst/>
          </a:prstGeom>
          <a:noFill/>
          <a:ln w="15240">
            <a:solidFill>
              <a:srgbClr val="0891B2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7086600" y="2569464"/>
            <a:ext cx="82296" cy="0"/>
          </a:xfrm>
          <a:prstGeom prst="line">
            <a:avLst/>
          </a:prstGeom>
          <a:noFill/>
          <a:ln w="15240">
            <a:solidFill>
              <a:srgbClr val="0891B2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7552944" y="2569464"/>
            <a:ext cx="82296" cy="0"/>
          </a:xfrm>
          <a:prstGeom prst="line">
            <a:avLst/>
          </a:prstGeom>
          <a:noFill/>
          <a:ln w="15240">
            <a:solidFill>
              <a:srgbClr val="0891B2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525512" y="2240280"/>
            <a:ext cx="0" cy="82296"/>
          </a:xfrm>
          <a:prstGeom prst="line">
            <a:avLst/>
          </a:prstGeom>
          <a:noFill/>
          <a:ln w="15240">
            <a:solidFill>
              <a:srgbClr val="0891B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7525512" y="2706624"/>
            <a:ext cx="0" cy="82296"/>
          </a:xfrm>
          <a:prstGeom prst="line">
            <a:avLst/>
          </a:prstGeom>
          <a:noFill/>
          <a:ln w="15240">
            <a:solidFill>
              <a:srgbClr val="0891B2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7086600" y="2679192"/>
            <a:ext cx="82296" cy="0"/>
          </a:xfrm>
          <a:prstGeom prst="line">
            <a:avLst/>
          </a:prstGeom>
          <a:noFill/>
          <a:ln w="15240">
            <a:solidFill>
              <a:srgbClr val="0891B2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7552944" y="2679192"/>
            <a:ext cx="82296" cy="0"/>
          </a:xfrm>
          <a:prstGeom prst="line">
            <a:avLst/>
          </a:prstGeom>
          <a:noFill/>
          <a:ln w="15240">
            <a:solidFill>
              <a:srgbClr val="0891B2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172200" y="297180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0891B2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ΛΕΙΤΟΥΡΓΙΚΟ</a:t>
            </a:r>
            <a:endParaRPr lang="en-US" sz="1550" dirty="0"/>
          </a:p>
        </p:txBody>
      </p:sp>
      <p:sp>
        <p:nvSpPr>
          <p:cNvPr id="37" name="Text 35"/>
          <p:cNvSpPr/>
          <p:nvPr/>
        </p:nvSpPr>
        <p:spPr>
          <a:xfrm>
            <a:off x="6199632" y="3465576"/>
            <a:ext cx="232257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4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συντονισμός • διαχείριση</a:t>
            </a:r>
            <a:endParaRPr lang="en-US" sz="1140" dirty="0"/>
          </a:p>
        </p:txBody>
      </p:sp>
      <p:sp>
        <p:nvSpPr>
          <p:cNvPr id="38" name="Shape 36"/>
          <p:cNvSpPr/>
          <p:nvPr/>
        </p:nvSpPr>
        <p:spPr>
          <a:xfrm>
            <a:off x="8759952" y="3017520"/>
            <a:ext cx="356616" cy="0"/>
          </a:xfrm>
          <a:prstGeom prst="line">
            <a:avLst/>
          </a:prstGeom>
          <a:noFill/>
          <a:ln w="27940">
            <a:solidFill>
              <a:srgbClr val="CBD5E1"/>
            </a:solidFill>
            <a:prstDash val="solid"/>
            <a:headEnd type="none"/>
            <a:tailEnd type="triangle"/>
          </a:ln>
        </p:spPr>
      </p:sp>
      <p:sp>
        <p:nvSpPr>
          <p:cNvPr id="39" name="Shape 37"/>
          <p:cNvSpPr/>
          <p:nvPr/>
        </p:nvSpPr>
        <p:spPr>
          <a:xfrm>
            <a:off x="9189720" y="1920240"/>
            <a:ext cx="2331720" cy="2240280"/>
          </a:xfrm>
          <a:prstGeom prst="roundRect">
            <a:avLst>
              <a:gd name="adj" fmla="val 3265"/>
            </a:avLst>
          </a:prstGeom>
          <a:solidFill>
            <a:srgbClr val="FFF1E8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0081260" y="2360981"/>
            <a:ext cx="548640" cy="230429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21590">
            <a:solidFill>
              <a:srgbClr val="F97316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10147097" y="2591410"/>
            <a:ext cx="0" cy="87782"/>
          </a:xfrm>
          <a:prstGeom prst="line">
            <a:avLst/>
          </a:prstGeom>
          <a:noFill/>
          <a:ln w="12700">
            <a:solidFill>
              <a:srgbClr val="F97316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0245852" y="2591410"/>
            <a:ext cx="0" cy="87782"/>
          </a:xfrm>
          <a:prstGeom prst="line">
            <a:avLst/>
          </a:prstGeom>
          <a:noFill/>
          <a:ln w="12700">
            <a:solidFill>
              <a:srgbClr val="F97316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10344607" y="2591410"/>
            <a:ext cx="0" cy="87782"/>
          </a:xfrm>
          <a:prstGeom prst="line">
            <a:avLst/>
          </a:prstGeom>
          <a:noFill/>
          <a:ln w="12700">
            <a:solidFill>
              <a:srgbClr val="F97316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0443362" y="2591410"/>
            <a:ext cx="0" cy="87782"/>
          </a:xfrm>
          <a:prstGeom prst="line">
            <a:avLst/>
          </a:prstGeom>
          <a:noFill/>
          <a:ln w="12700">
            <a:solidFill>
              <a:srgbClr val="F97316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10542118" y="2591410"/>
            <a:ext cx="0" cy="87782"/>
          </a:xfrm>
          <a:prstGeom prst="line">
            <a:avLst/>
          </a:prstGeom>
          <a:noFill/>
          <a:ln w="12700">
            <a:solidFill>
              <a:srgbClr val="F97316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9326880" y="297180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F97316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ΥΛΙΚΟ</a:t>
            </a:r>
            <a:endParaRPr lang="en-US" sz="1550" dirty="0"/>
          </a:p>
        </p:txBody>
      </p:sp>
      <p:sp>
        <p:nvSpPr>
          <p:cNvPr id="47" name="Text 45"/>
          <p:cNvSpPr/>
          <p:nvPr/>
        </p:nvSpPr>
        <p:spPr>
          <a:xfrm>
            <a:off x="9354312" y="3465576"/>
            <a:ext cx="20025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4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ΚΜΕ • RAM • δίσκος • I/O</a:t>
            </a:r>
            <a:endParaRPr lang="en-US" sz="1140" dirty="0"/>
          </a:p>
        </p:txBody>
      </p:sp>
      <p:sp>
        <p:nvSpPr>
          <p:cNvPr id="48" name="Shape 46"/>
          <p:cNvSpPr/>
          <p:nvPr/>
        </p:nvSpPr>
        <p:spPr>
          <a:xfrm>
            <a:off x="1143000" y="4800600"/>
            <a:ext cx="9875520" cy="822960"/>
          </a:xfrm>
          <a:prstGeom prst="roundRect">
            <a:avLst>
              <a:gd name="adj" fmla="val 8889"/>
            </a:avLst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444752" y="5056632"/>
            <a:ext cx="92811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Το ΛΣ διαχειρίζεται το υλικό, επιτρέπει την επικοινωνία μας με τον υπολογιστή και εκτελεί τις εφαρμογές.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1554480" y="5852160"/>
            <a:ext cx="9098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Στα «έξυπνα» κινητά το βλέπουμε καθαρά: Android ή iOS είναι το περιβάλλον όπου τρέχουν οι εφαρμογές.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83096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Η παρομοίωση με την ορχήστρα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822960" cy="50292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435608" y="822960"/>
            <a:ext cx="9966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Γιατί το ΛΣ μοιάζει με μαέστρο;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85800" y="1371600"/>
            <a:ext cx="6537960" cy="4480560"/>
          </a:xfrm>
          <a:prstGeom prst="roundRect">
            <a:avLst>
              <a:gd name="adj" fmla="val 1633"/>
            </a:avLst>
          </a:prstGeom>
          <a:solidFill>
            <a:srgbClr val="FFFDF7"/>
          </a:solidFill>
          <a:ln w="12700">
            <a:solidFill>
              <a:srgbClr val="FDE68A"/>
            </a:solidFill>
            <a:prstDash val="solid"/>
          </a:ln>
          <a:effectLst>
            <a:outerShdw sx="100000" sy="100000" kx="0" ky="0" algn="bl" rotWithShape="0" blurRad="12700" dist="50800" dir="2700000">
              <a:srgbClr val="94A3B8">
                <a:alpha val="13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337560" y="1847088"/>
            <a:ext cx="1051560" cy="1051560"/>
          </a:xfrm>
          <a:prstGeom prst="ellipse">
            <a:avLst/>
          </a:prstGeom>
          <a:solidFill>
            <a:srgbClr val="E6F7FB"/>
          </a:solidFill>
          <a:ln w="25400">
            <a:solidFill>
              <a:srgbClr val="0891B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37560" y="2176272"/>
            <a:ext cx="1051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891B2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ΛΣ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2834640" y="2971800"/>
            <a:ext cx="20574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ΜΑΕΣΤΡΟΣ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1280160" y="3794760"/>
            <a:ext cx="822960" cy="822960"/>
          </a:xfrm>
          <a:prstGeom prst="ellipse">
            <a:avLst/>
          </a:prstGeom>
          <a:solidFill>
            <a:srgbClr val="FFF1E8"/>
          </a:solidFill>
          <a:ln w="19050">
            <a:solidFill>
              <a:srgbClr val="F9731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280160" y="4078224"/>
            <a:ext cx="822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7316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ΚΜΕ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858768" y="2852928"/>
            <a:ext cx="-2167128" cy="896112"/>
          </a:xfrm>
          <a:prstGeom prst="line">
            <a:avLst/>
          </a:prstGeom>
          <a:noFill/>
          <a:ln w="19050">
            <a:solidFill>
              <a:srgbClr val="D6B981"/>
            </a:solidFill>
            <a:prstDash val="solid"/>
            <a:headEnd type="none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2743200" y="4069080"/>
            <a:ext cx="822960" cy="822960"/>
          </a:xfrm>
          <a:prstGeom prst="ellipse">
            <a:avLst/>
          </a:prstGeom>
          <a:solidFill>
            <a:srgbClr val="FFF1E8"/>
          </a:solidFill>
          <a:ln w="19050">
            <a:solidFill>
              <a:srgbClr val="F9731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743200" y="4352544"/>
            <a:ext cx="822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7316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RAM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858768" y="2852928"/>
            <a:ext cx="-704088" cy="1170432"/>
          </a:xfrm>
          <a:prstGeom prst="line">
            <a:avLst/>
          </a:prstGeom>
          <a:noFill/>
          <a:ln w="19050">
            <a:solidFill>
              <a:srgbClr val="D6B981"/>
            </a:solidFill>
            <a:prstDash val="solid"/>
            <a:headEnd type="none"/>
            <a:tailEnd type="triangle"/>
          </a:ln>
        </p:spPr>
      </p:sp>
      <p:sp>
        <p:nvSpPr>
          <p:cNvPr id="15" name="Shape 13"/>
          <p:cNvSpPr/>
          <p:nvPr/>
        </p:nvSpPr>
        <p:spPr>
          <a:xfrm>
            <a:off x="4343400" y="4069080"/>
            <a:ext cx="822960" cy="822960"/>
          </a:xfrm>
          <a:prstGeom prst="ellipse">
            <a:avLst/>
          </a:prstGeom>
          <a:solidFill>
            <a:srgbClr val="FFF1E8"/>
          </a:solidFill>
          <a:ln w="19050">
            <a:solidFill>
              <a:srgbClr val="F9731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343400" y="4352544"/>
            <a:ext cx="822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7316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ΔΙΣΚΟΣ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3858768" y="2852928"/>
            <a:ext cx="896112" cy="1170432"/>
          </a:xfrm>
          <a:prstGeom prst="line">
            <a:avLst/>
          </a:prstGeom>
          <a:noFill/>
          <a:ln w="19050">
            <a:solidFill>
              <a:srgbClr val="D6B981"/>
            </a:solidFill>
            <a:prstDash val="solid"/>
            <a:headEnd type="none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5715000" y="3794760"/>
            <a:ext cx="822960" cy="822960"/>
          </a:xfrm>
          <a:prstGeom prst="ellipse">
            <a:avLst/>
          </a:prstGeom>
          <a:solidFill>
            <a:srgbClr val="FFF1E8"/>
          </a:solidFill>
          <a:ln w="19050">
            <a:solidFill>
              <a:srgbClr val="F9731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715000" y="4078224"/>
            <a:ext cx="822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7316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I/O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858768" y="2852928"/>
            <a:ext cx="2267712" cy="896112"/>
          </a:xfrm>
          <a:prstGeom prst="line">
            <a:avLst/>
          </a:prstGeom>
          <a:noFill/>
          <a:ln w="19050">
            <a:solidFill>
              <a:srgbClr val="D6B981"/>
            </a:solidFill>
            <a:prstDash val="solid"/>
            <a:headEnd type="none"/>
            <a:tailEnd type="triangle"/>
          </a:ln>
        </p:spPr>
      </p:sp>
      <p:sp>
        <p:nvSpPr>
          <p:cNvPr id="21" name="Text 19"/>
          <p:cNvSpPr/>
          <p:nvPr/>
        </p:nvSpPr>
        <p:spPr>
          <a:xfrm>
            <a:off x="1993392" y="5138928"/>
            <a:ext cx="3886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20" b="1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Μουσικοί + όργανα = Υλικό</a:t>
            </a:r>
            <a:endParaRPr lang="en-US" sz="1320" dirty="0"/>
          </a:p>
        </p:txBody>
      </p:sp>
      <p:sp>
        <p:nvSpPr>
          <p:cNvPr id="22" name="Shape 20"/>
          <p:cNvSpPr/>
          <p:nvPr/>
        </p:nvSpPr>
        <p:spPr>
          <a:xfrm>
            <a:off x="7726680" y="1371600"/>
            <a:ext cx="3749040" cy="448056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" dist="50800" dir="2700000">
              <a:srgbClr val="94A3B8">
                <a:alpha val="13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8092440" y="1719072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Στην παρομοίωση: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8092440" y="2331720"/>
            <a:ext cx="256032" cy="256032"/>
          </a:xfrm>
          <a:prstGeom prst="ellipse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485632" y="2286000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b="1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Μαέστρος</a:t>
            </a:r>
            <a:endParaRPr lang="en-US" sz="1230" dirty="0"/>
          </a:p>
        </p:txBody>
      </p:sp>
      <p:sp>
        <p:nvSpPr>
          <p:cNvPr id="26" name="Text 24"/>
          <p:cNvSpPr/>
          <p:nvPr/>
        </p:nvSpPr>
        <p:spPr>
          <a:xfrm>
            <a:off x="9646920" y="228600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b="1" dirty="0">
                <a:solidFill>
                  <a:srgbClr val="0891B2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→ Λειτουργικό Σύστημα</a:t>
            </a:r>
            <a:endParaRPr lang="en-US" sz="1230" dirty="0"/>
          </a:p>
        </p:txBody>
      </p:sp>
      <p:sp>
        <p:nvSpPr>
          <p:cNvPr id="27" name="Shape 25"/>
          <p:cNvSpPr/>
          <p:nvPr/>
        </p:nvSpPr>
        <p:spPr>
          <a:xfrm>
            <a:off x="8092440" y="3017520"/>
            <a:ext cx="256032" cy="256032"/>
          </a:xfrm>
          <a:prstGeom prst="ellipse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485632" y="2971800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b="1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Μουσικοί / όργανα</a:t>
            </a:r>
            <a:endParaRPr lang="en-US" sz="1230" dirty="0"/>
          </a:p>
        </p:txBody>
      </p:sp>
      <p:sp>
        <p:nvSpPr>
          <p:cNvPr id="29" name="Text 27"/>
          <p:cNvSpPr/>
          <p:nvPr/>
        </p:nvSpPr>
        <p:spPr>
          <a:xfrm>
            <a:off x="9646920" y="297180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b="1" dirty="0">
                <a:solidFill>
                  <a:srgbClr val="F97316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→ Υλικό</a:t>
            </a:r>
            <a:endParaRPr lang="en-US" sz="1230" dirty="0"/>
          </a:p>
        </p:txBody>
      </p:sp>
      <p:sp>
        <p:nvSpPr>
          <p:cNvPr id="30" name="Shape 28"/>
          <p:cNvSpPr/>
          <p:nvPr/>
        </p:nvSpPr>
        <p:spPr>
          <a:xfrm>
            <a:off x="8092440" y="3703320"/>
            <a:ext cx="256032" cy="256032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485632" y="3657600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b="1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Παρτιτούρες</a:t>
            </a:r>
            <a:endParaRPr lang="en-US" sz="1230" dirty="0"/>
          </a:p>
        </p:txBody>
      </p:sp>
      <p:sp>
        <p:nvSpPr>
          <p:cNvPr id="32" name="Text 30"/>
          <p:cNvSpPr/>
          <p:nvPr/>
        </p:nvSpPr>
        <p:spPr>
          <a:xfrm>
            <a:off x="9646920" y="365760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b="1" dirty="0">
                <a:solidFill>
                  <a:srgbClr val="2563E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→ Προγράμματα</a:t>
            </a:r>
            <a:endParaRPr lang="en-US" sz="1230" dirty="0"/>
          </a:p>
        </p:txBody>
      </p:sp>
      <p:sp>
        <p:nvSpPr>
          <p:cNvPr id="33" name="Shape 31"/>
          <p:cNvSpPr/>
          <p:nvPr/>
        </p:nvSpPr>
        <p:spPr>
          <a:xfrm>
            <a:off x="8092440" y="4389120"/>
            <a:ext cx="256032" cy="256032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8485632" y="4343400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b="1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Κοινό</a:t>
            </a:r>
            <a:endParaRPr lang="en-US" sz="1230" dirty="0"/>
          </a:p>
        </p:txBody>
      </p:sp>
      <p:sp>
        <p:nvSpPr>
          <p:cNvPr id="35" name="Text 33"/>
          <p:cNvSpPr/>
          <p:nvPr/>
        </p:nvSpPr>
        <p:spPr>
          <a:xfrm>
            <a:off x="9646920" y="434340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b="1" dirty="0">
                <a:solidFill>
                  <a:srgbClr val="7C3AED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→ Χρήστης</a:t>
            </a:r>
            <a:endParaRPr lang="en-US" sz="1230" dirty="0"/>
          </a:p>
        </p:txBody>
      </p:sp>
      <p:sp>
        <p:nvSpPr>
          <p:cNvPr id="36" name="Text 34"/>
          <p:cNvSpPr/>
          <p:nvPr/>
        </p:nvSpPr>
        <p:spPr>
          <a:xfrm>
            <a:off x="8074152" y="5285232"/>
            <a:ext cx="29992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30" dirty="0">
                <a:solidFill>
                  <a:srgbClr val="64748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Χωρίς συντονισμό, κάθε μέρος θα «έπαιζε» μόνο του.</a:t>
            </a:r>
            <a:endParaRPr lang="en-US" sz="123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83096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Challenge: ποιος είναι ποιος;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822960" cy="50292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435608" y="822960"/>
            <a:ext cx="9966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Σύνδεσε τις δύο στήλες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94360" y="1143000"/>
            <a:ext cx="777240" cy="310896"/>
          </a:xfrm>
          <a:prstGeom prst="roundRect">
            <a:avLst>
              <a:gd name="adj" fmla="val 23529"/>
            </a:avLst>
          </a:prstGeom>
          <a:solidFill>
            <a:srgbClr val="FFF1E8"/>
          </a:solidFill>
          <a:ln w="12700">
            <a:solidFill>
              <a:srgbClr val="FFF1E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67512" y="1179576"/>
            <a:ext cx="6309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97316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90΄΄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1005840" y="1783080"/>
            <a:ext cx="374904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234440" y="1947672"/>
            <a:ext cx="320040" cy="32004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234440" y="2020824"/>
            <a:ext cx="320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737360" y="1947672"/>
            <a:ext cx="2606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Μαέστρος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1005840" y="2697480"/>
            <a:ext cx="374904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234440" y="2862072"/>
            <a:ext cx="320040" cy="32004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234440" y="2935224"/>
            <a:ext cx="320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B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737360" y="2862072"/>
            <a:ext cx="2606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Μουσικοί + όργανα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1005840" y="3611880"/>
            <a:ext cx="374904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234440" y="3776472"/>
            <a:ext cx="320040" cy="32004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234440" y="3849624"/>
            <a:ext cx="320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737360" y="3776472"/>
            <a:ext cx="2606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Παρτιτούρες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1005840" y="4526280"/>
            <a:ext cx="374904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234440" y="4690872"/>
            <a:ext cx="320040" cy="32004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234440" y="4764024"/>
            <a:ext cx="320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D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1737360" y="4690872"/>
            <a:ext cx="2606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Κοινό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7406640" y="1783080"/>
            <a:ext cx="374904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635240" y="1947672"/>
            <a:ext cx="320040" cy="320040"/>
          </a:xfrm>
          <a:prstGeom prst="ellipse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635240" y="2020824"/>
            <a:ext cx="320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8138160" y="1947672"/>
            <a:ext cx="2606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Χρήστης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7406640" y="2697480"/>
            <a:ext cx="374904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635240" y="2862072"/>
            <a:ext cx="320040" cy="320040"/>
          </a:xfrm>
          <a:prstGeom prst="ellipse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635240" y="2935224"/>
            <a:ext cx="320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8138160" y="2862072"/>
            <a:ext cx="2606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Προγράμματα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7406640" y="3611880"/>
            <a:ext cx="374904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635240" y="3776472"/>
            <a:ext cx="320040" cy="320040"/>
          </a:xfrm>
          <a:prstGeom prst="ellipse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635240" y="3849624"/>
            <a:ext cx="320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3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8138160" y="3776472"/>
            <a:ext cx="2606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Λειτουργικό Σύστημα</a:t>
            </a:r>
            <a:endParaRPr lang="en-US" sz="1400" dirty="0"/>
          </a:p>
        </p:txBody>
      </p:sp>
      <p:sp>
        <p:nvSpPr>
          <p:cNvPr id="35" name="Shape 33"/>
          <p:cNvSpPr/>
          <p:nvPr/>
        </p:nvSpPr>
        <p:spPr>
          <a:xfrm>
            <a:off x="7406640" y="4526280"/>
            <a:ext cx="374904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635240" y="4690872"/>
            <a:ext cx="320040" cy="320040"/>
          </a:xfrm>
          <a:prstGeom prst="ellipse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635240" y="4764024"/>
            <a:ext cx="320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4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8138160" y="4690872"/>
            <a:ext cx="2606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Υλικό</a:t>
            </a:r>
            <a:endParaRPr lang="en-US" sz="1400" dirty="0"/>
          </a:p>
        </p:txBody>
      </p:sp>
      <p:sp>
        <p:nvSpPr>
          <p:cNvPr id="39" name="Text 37"/>
          <p:cNvSpPr/>
          <p:nvPr/>
        </p:nvSpPr>
        <p:spPr>
          <a:xfrm>
            <a:off x="4434840" y="3054096"/>
            <a:ext cx="3337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97316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Γράψε τα ζευγάρια: π.χ. A–3</a:t>
            </a:r>
            <a:endParaRPr lang="en-US" sz="1500" dirty="0"/>
          </a:p>
        </p:txBody>
      </p:sp>
      <p:sp>
        <p:nvSpPr>
          <p:cNvPr id="40" name="Shape 38">
            <a:hlinkClick r:id="rId1" tooltip="" action="ppaction://hlinksldjump"/>
          </p:cNvPr>
          <p:cNvSpPr/>
          <p:nvPr/>
        </p:nvSpPr>
        <p:spPr>
          <a:xfrm>
            <a:off x="9464040" y="5989320"/>
            <a:ext cx="2148840" cy="384048"/>
          </a:xfrm>
          <a:prstGeom prst="roundRect">
            <a:avLst>
              <a:gd name="adj" fmla="val 19048"/>
            </a:avLst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41" name="Text 39">
            <a:hlinkClick r:id="rId2" tooltip="" action="ppaction://hlinksldjump"/>
          </p:cNvPr>
          <p:cNvSpPr/>
          <p:nvPr/>
        </p:nvSpPr>
        <p:spPr>
          <a:xfrm>
            <a:off x="9573768" y="6062472"/>
            <a:ext cx="192938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u="sng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  <a:hlinkClick r:id="rId2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Δες την απάντηση →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83096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Αποκάλυψη: η ορχήστρα του υπολογιστή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822960" cy="50292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435608" y="822960"/>
            <a:ext cx="9966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Οι σωστές αντιστοιχίσεις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94360" y="1143000"/>
            <a:ext cx="1143000" cy="310896"/>
          </a:xfrm>
          <a:prstGeom prst="roundRect">
            <a:avLst>
              <a:gd name="adj" fmla="val 23529"/>
            </a:avLst>
          </a:prstGeom>
          <a:solidFill>
            <a:srgbClr val="E8FBF4"/>
          </a:solidFill>
          <a:ln w="12700">
            <a:solidFill>
              <a:srgbClr val="E8FBF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67512" y="1179576"/>
            <a:ext cx="9966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0B981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ΑΠΑΝΤΗΣΗ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960120" y="1719072"/>
            <a:ext cx="10241280" cy="768096"/>
          </a:xfrm>
          <a:prstGeom prst="roundRect">
            <a:avLst>
              <a:gd name="adj" fmla="val 9524"/>
            </a:avLst>
          </a:prstGeom>
          <a:solidFill>
            <a:srgbClr val="E6F7FB"/>
          </a:solidFill>
          <a:ln w="12700">
            <a:solidFill>
              <a:srgbClr val="DDE6E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43000" y="1911096"/>
            <a:ext cx="1097280" cy="347472"/>
          </a:xfrm>
          <a:prstGeom prst="roundRect">
            <a:avLst>
              <a:gd name="adj" fmla="val 21053"/>
            </a:avLst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216152" y="1947672"/>
            <a:ext cx="9509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 – 3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2514600" y="1929384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Μαέστρος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5715000" y="1892808"/>
            <a:ext cx="457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891B2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→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263640" y="1929384"/>
            <a:ext cx="4251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891B2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Λειτουργικό Σύστημα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960120" y="2752344"/>
            <a:ext cx="10241280" cy="768096"/>
          </a:xfrm>
          <a:prstGeom prst="roundRect">
            <a:avLst>
              <a:gd name="adj" fmla="val 9524"/>
            </a:avLst>
          </a:prstGeom>
          <a:solidFill>
            <a:srgbClr val="FFF1E8"/>
          </a:solidFill>
          <a:ln w="12700">
            <a:solidFill>
              <a:srgbClr val="DDE6E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143000" y="2944368"/>
            <a:ext cx="1097280" cy="347472"/>
          </a:xfrm>
          <a:prstGeom prst="roundRect">
            <a:avLst>
              <a:gd name="adj" fmla="val 21053"/>
            </a:avLst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216152" y="2980944"/>
            <a:ext cx="9509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B – 4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514600" y="2962656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Μουσικοί + όργανα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5715000" y="2926080"/>
            <a:ext cx="457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97316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→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263640" y="2962656"/>
            <a:ext cx="4251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97316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Υλικό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960120" y="3785616"/>
            <a:ext cx="10241280" cy="768096"/>
          </a:xfrm>
          <a:prstGeom prst="roundRect">
            <a:avLst>
              <a:gd name="adj" fmla="val 9524"/>
            </a:avLst>
          </a:prstGeom>
          <a:solidFill>
            <a:srgbClr val="EAF1FF"/>
          </a:solidFill>
          <a:ln w="12700">
            <a:solidFill>
              <a:srgbClr val="DDE6E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43000" y="3977640"/>
            <a:ext cx="1097280" cy="347472"/>
          </a:xfrm>
          <a:prstGeom prst="roundRect">
            <a:avLst>
              <a:gd name="adj" fmla="val 21053"/>
            </a:avLst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216152" y="4014216"/>
            <a:ext cx="9509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 – 2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2514600" y="3995928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Παρτιτούρες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5715000" y="3959352"/>
            <a:ext cx="457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→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6263640" y="3995928"/>
            <a:ext cx="4251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563E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Προγράμματα</a:t>
            </a:r>
            <a:endParaRPr lang="en-US" sz="1450" dirty="0"/>
          </a:p>
        </p:txBody>
      </p:sp>
      <p:sp>
        <p:nvSpPr>
          <p:cNvPr id="25" name="Shape 23"/>
          <p:cNvSpPr/>
          <p:nvPr/>
        </p:nvSpPr>
        <p:spPr>
          <a:xfrm>
            <a:off x="960120" y="4818888"/>
            <a:ext cx="10241280" cy="768096"/>
          </a:xfrm>
          <a:prstGeom prst="roundRect">
            <a:avLst>
              <a:gd name="adj" fmla="val 9524"/>
            </a:avLst>
          </a:prstGeom>
          <a:solidFill>
            <a:srgbClr val="F3ECFF"/>
          </a:solidFill>
          <a:ln w="12700">
            <a:solidFill>
              <a:srgbClr val="DDE6E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143000" y="5010912"/>
            <a:ext cx="1097280" cy="347472"/>
          </a:xfrm>
          <a:prstGeom prst="roundRect">
            <a:avLst>
              <a:gd name="adj" fmla="val 21053"/>
            </a:avLst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216152" y="5047488"/>
            <a:ext cx="9509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D – 1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2514600" y="502920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Κοινό</a:t>
            </a:r>
            <a:endParaRPr lang="en-US" sz="1450" dirty="0"/>
          </a:p>
        </p:txBody>
      </p:sp>
      <p:sp>
        <p:nvSpPr>
          <p:cNvPr id="29" name="Text 27"/>
          <p:cNvSpPr/>
          <p:nvPr/>
        </p:nvSpPr>
        <p:spPr>
          <a:xfrm>
            <a:off x="5715000" y="4992624"/>
            <a:ext cx="457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7C3AED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→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6263640" y="5029200"/>
            <a:ext cx="4251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7C3AED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Χρήστης</a:t>
            </a:r>
            <a:endParaRPr lang="en-US" sz="1450" dirty="0"/>
          </a:p>
        </p:txBody>
      </p:sp>
      <p:sp>
        <p:nvSpPr>
          <p:cNvPr id="31" name="Text 29"/>
          <p:cNvSpPr/>
          <p:nvPr/>
        </p:nvSpPr>
        <p:spPr>
          <a:xfrm>
            <a:off x="1234440" y="5897880"/>
            <a:ext cx="9738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Η αναλογία βοηθά να θυμόμαστε τον ρόλο του ΛΣ: συντονίζει, μοιράζει και μεταφέρει οδηγίες.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83096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Οι δύο βασικοί σκοποί ενός ΛΣ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822960" cy="50292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435608" y="822960"/>
            <a:ext cx="9966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Άνεση για τον χρήστη + σωστή αξιοποίηση πόρων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731520" y="1444752"/>
            <a:ext cx="5257800" cy="4434840"/>
          </a:xfrm>
          <a:prstGeom prst="roundRect">
            <a:avLst>
              <a:gd name="adj" fmla="val 1649"/>
            </a:avLst>
          </a:prstGeom>
          <a:solidFill>
            <a:srgbClr val="EAF1FF"/>
          </a:solidFill>
          <a:ln w="12700">
            <a:solidFill>
              <a:srgbClr val="BFDBFE"/>
            </a:solidFill>
            <a:prstDash val="solid"/>
          </a:ln>
          <a:effectLst>
            <a:outerShdw sx="100000" sy="100000" kx="0" ky="0" algn="bl" rotWithShape="0" blurRad="12700" dist="50800" dir="2700000">
              <a:srgbClr val="94A3B8">
                <a:alpha val="13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097280" y="1783080"/>
            <a:ext cx="685800" cy="68580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1975104"/>
            <a:ext cx="685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993392" y="1810512"/>
            <a:ext cx="3337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563E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Διευκόλυνση του χρήστη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1143000" y="2697480"/>
            <a:ext cx="4434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Το ΛΣ δημιουργεί ένα περιβάλλον επικοινωνίας ώστε να μη χρειάζεται να γνωρίζουμε λεπτομέρειες του υλικού.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1280160" y="4069080"/>
            <a:ext cx="4160520" cy="484632"/>
          </a:xfrm>
          <a:prstGeom prst="roundRect">
            <a:avLst>
              <a:gd name="adj" fmla="val 1509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353312" y="4105656"/>
            <a:ext cx="40142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563E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Εσύ λες ΤΙ θέλεις να γίνει.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280160" y="4800600"/>
            <a:ext cx="4160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Το ΛΣ μεταφράζει το αίτημα σε ενέργειες προς το υλικό.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236208" y="1444752"/>
            <a:ext cx="5257800" cy="4434840"/>
          </a:xfrm>
          <a:prstGeom prst="roundRect">
            <a:avLst>
              <a:gd name="adj" fmla="val 1649"/>
            </a:avLst>
          </a:prstGeom>
          <a:solidFill>
            <a:srgbClr val="E8FBF4"/>
          </a:solidFill>
          <a:ln w="12700">
            <a:solidFill>
              <a:srgbClr val="A7F3D0"/>
            </a:solidFill>
            <a:prstDash val="solid"/>
          </a:ln>
          <a:effectLst>
            <a:outerShdw sx="100000" sy="100000" kx="0" ky="0" algn="bl" rotWithShape="0" blurRad="12700" dist="50800" dir="2700000">
              <a:srgbClr val="94A3B8">
                <a:alpha val="13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601968" y="1783080"/>
            <a:ext cx="685800" cy="6858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601968" y="1975104"/>
            <a:ext cx="685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498080" y="1810512"/>
            <a:ext cx="3383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0B981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Αξιόπιστη και αποδοτική λειτουργία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629400" y="2697480"/>
            <a:ext cx="4434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Το ΛΣ κατανέμει τους πόρους του συστήματος ώστε οι εφαρμογές να λειτουργούν αποτελεσματικά και με τάξη.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720840" y="4041648"/>
            <a:ext cx="1828800" cy="411480"/>
          </a:xfrm>
          <a:prstGeom prst="roundRect">
            <a:avLst>
              <a:gd name="adj" fmla="val 1777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793992" y="4078224"/>
            <a:ext cx="168249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ΚΜΕ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8869680" y="4041648"/>
            <a:ext cx="1828800" cy="411480"/>
          </a:xfrm>
          <a:prstGeom prst="roundRect">
            <a:avLst>
              <a:gd name="adj" fmla="val 1777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942832" y="4078224"/>
            <a:ext cx="168249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RAM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720840" y="4700016"/>
            <a:ext cx="1828800" cy="411480"/>
          </a:xfrm>
          <a:prstGeom prst="roundRect">
            <a:avLst>
              <a:gd name="adj" fmla="val 1777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793992" y="4736592"/>
            <a:ext cx="168249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Δίσκοι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8869680" y="4700016"/>
            <a:ext cx="1828800" cy="411480"/>
          </a:xfrm>
          <a:prstGeom prst="roundRect">
            <a:avLst>
              <a:gd name="adj" fmla="val 1777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942832" y="4736592"/>
            <a:ext cx="168249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Περιφερειακά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83096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Μικρή αποστολή: αντιγραφή αρχείου σε USB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822960" cy="50292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435608" y="822960"/>
            <a:ext cx="9966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Βάλε τα βήματα στη σωστή σειρά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94360" y="1143000"/>
            <a:ext cx="914400" cy="310896"/>
          </a:xfrm>
          <a:prstGeom prst="roundRect">
            <a:avLst>
              <a:gd name="adj" fmla="val 23529"/>
            </a:avLst>
          </a:prstGeom>
          <a:solidFill>
            <a:srgbClr val="FFF1E8"/>
          </a:solidFill>
          <a:ln w="12700">
            <a:solidFill>
              <a:srgbClr val="FFF1E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67512" y="1179576"/>
            <a:ext cx="7680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97316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 ΛΕΠΤΑ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1051560" y="1709928"/>
            <a:ext cx="9966960" cy="621792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280160" y="1856232"/>
            <a:ext cx="329184" cy="329184"/>
          </a:xfrm>
          <a:prstGeom prst="ellipse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280160" y="1938528"/>
            <a:ext cx="3291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783080" y="1874520"/>
            <a:ext cx="8641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Έλεγχος αν υπάρχει ελεύθερος χώρος στο USB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1051560" y="2514600"/>
            <a:ext cx="9966960" cy="621792"/>
          </a:xfrm>
          <a:prstGeom prst="roundRect">
            <a:avLst>
              <a:gd name="adj" fmla="val 11765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280160" y="2660904"/>
            <a:ext cx="329184" cy="329184"/>
          </a:xfrm>
          <a:prstGeom prst="ellipse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280160" y="2743200"/>
            <a:ext cx="3291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B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783080" y="2679192"/>
            <a:ext cx="8641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Ο χρήστης ζητά «Αντιγραφή»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1051560" y="3319272"/>
            <a:ext cx="9966960" cy="621792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280160" y="3465576"/>
            <a:ext cx="329184" cy="329184"/>
          </a:xfrm>
          <a:prstGeom prst="ellipse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280160" y="3547872"/>
            <a:ext cx="3291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783080" y="3483864"/>
            <a:ext cx="8641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Μεταφορά των δεδομένων στο USB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1051560" y="4123944"/>
            <a:ext cx="9966960" cy="621792"/>
          </a:xfrm>
          <a:prstGeom prst="roundRect">
            <a:avLst>
              <a:gd name="adj" fmla="val 11765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280160" y="4270248"/>
            <a:ext cx="329184" cy="329184"/>
          </a:xfrm>
          <a:prstGeom prst="ellipse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280160" y="4352544"/>
            <a:ext cx="3291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D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1783080" y="4288536"/>
            <a:ext cx="8641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Εντοπισμός του αρχείου στον δίσκο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1051560" y="4928616"/>
            <a:ext cx="9966960" cy="621792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280160" y="5074920"/>
            <a:ext cx="329184" cy="329184"/>
          </a:xfrm>
          <a:prstGeom prst="ellipse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280160" y="5157216"/>
            <a:ext cx="3291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E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1783080" y="5093208"/>
            <a:ext cx="8641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Αναγνώριση της εντολής από το ΛΣ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4069080" y="5833872"/>
            <a:ext cx="4069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Γράψε μόνο τη σειρά των γραμμάτων.</a:t>
            </a:r>
            <a:endParaRPr lang="en-US" sz="1300" dirty="0"/>
          </a:p>
        </p:txBody>
      </p:sp>
      <p:sp>
        <p:nvSpPr>
          <p:cNvPr id="28" name="Shape 26">
            <a:hlinkClick r:id="rId1" tooltip="" action="ppaction://hlinksldjump"/>
          </p:cNvPr>
          <p:cNvSpPr/>
          <p:nvPr/>
        </p:nvSpPr>
        <p:spPr>
          <a:xfrm>
            <a:off x="9464040" y="5989320"/>
            <a:ext cx="2148840" cy="384048"/>
          </a:xfrm>
          <a:prstGeom prst="roundRect">
            <a:avLst>
              <a:gd name="adj" fmla="val 19048"/>
            </a:avLst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9" name="Text 27">
            <a:hlinkClick r:id="rId2" tooltip="" action="ppaction://hlinksldjump"/>
          </p:cNvPr>
          <p:cNvSpPr/>
          <p:nvPr/>
        </p:nvSpPr>
        <p:spPr>
          <a:xfrm>
            <a:off x="9573768" y="6062472"/>
            <a:ext cx="192938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u="sng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  <a:hlinkClick r:id="rId2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Δες την απάντηση →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83096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Αποκάλυψη: τι κάνει το ΛΣ στην αντιγραφή;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822960" cy="50292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435608" y="822960"/>
            <a:ext cx="9966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Από την εντολή του χρήστη μέχρι το USB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94360" y="1143000"/>
            <a:ext cx="1143000" cy="310896"/>
          </a:xfrm>
          <a:prstGeom prst="roundRect">
            <a:avLst>
              <a:gd name="adj" fmla="val 23529"/>
            </a:avLst>
          </a:prstGeom>
          <a:solidFill>
            <a:srgbClr val="E8FBF4"/>
          </a:solidFill>
          <a:ln w="12700">
            <a:solidFill>
              <a:srgbClr val="E8FBF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67512" y="1179576"/>
            <a:ext cx="9966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0B981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ΑΠΑΝΤΗΣΗ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66928" y="1874520"/>
            <a:ext cx="1984248" cy="2743200"/>
          </a:xfrm>
          <a:prstGeom prst="roundRect">
            <a:avLst>
              <a:gd name="adj" fmla="val 3687"/>
            </a:avLst>
          </a:prstGeom>
          <a:solidFill>
            <a:srgbClr val="F3ECFF"/>
          </a:solidFill>
          <a:ln w="12700">
            <a:solidFill>
              <a:srgbClr val="DDE6E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225296" y="2157984"/>
            <a:ext cx="658368" cy="658368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225296" y="2340864"/>
            <a:ext cx="6583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777240" y="3090672"/>
            <a:ext cx="157276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Ο χρήστης ζητά «Αντιγραφή»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2569464" y="3246120"/>
            <a:ext cx="274320" cy="0"/>
          </a:xfrm>
          <a:prstGeom prst="line">
            <a:avLst/>
          </a:prstGeom>
          <a:noFill/>
          <a:ln w="22860">
            <a:solidFill>
              <a:srgbClr val="CBD5E1"/>
            </a:solidFill>
            <a:prstDash val="solid"/>
            <a:headEnd type="none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2889504" y="1874520"/>
            <a:ext cx="1984248" cy="2743200"/>
          </a:xfrm>
          <a:prstGeom prst="roundRect">
            <a:avLst>
              <a:gd name="adj" fmla="val 3687"/>
            </a:avLst>
          </a:prstGeom>
          <a:solidFill>
            <a:srgbClr val="EAF1FF"/>
          </a:solidFill>
          <a:ln w="12700">
            <a:solidFill>
              <a:srgbClr val="DDE6E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547872" y="2157984"/>
            <a:ext cx="658368" cy="658368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47872" y="2340864"/>
            <a:ext cx="6583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3099816" y="3090672"/>
            <a:ext cx="157276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Το ΛΣ αναγνωρίζει την εντολή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892040" y="3246120"/>
            <a:ext cx="274320" cy="0"/>
          </a:xfrm>
          <a:prstGeom prst="line">
            <a:avLst/>
          </a:prstGeom>
          <a:noFill/>
          <a:ln w="22860">
            <a:solidFill>
              <a:srgbClr val="CBD5E1"/>
            </a:solidFill>
            <a:prstDash val="solid"/>
            <a:headEnd type="none"/>
            <a:tailEnd type="triangle"/>
          </a:ln>
        </p:spPr>
      </p:sp>
      <p:sp>
        <p:nvSpPr>
          <p:cNvPr id="17" name="Shape 15"/>
          <p:cNvSpPr/>
          <p:nvPr/>
        </p:nvSpPr>
        <p:spPr>
          <a:xfrm>
            <a:off x="5212080" y="1874520"/>
            <a:ext cx="1984248" cy="2743200"/>
          </a:xfrm>
          <a:prstGeom prst="roundRect">
            <a:avLst>
              <a:gd name="adj" fmla="val 3687"/>
            </a:avLst>
          </a:prstGeom>
          <a:solidFill>
            <a:srgbClr val="E6F7FB"/>
          </a:solidFill>
          <a:ln w="12700">
            <a:solidFill>
              <a:srgbClr val="DDE6E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870448" y="2157984"/>
            <a:ext cx="658368" cy="658368"/>
          </a:xfrm>
          <a:prstGeom prst="ellipse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870448" y="2340864"/>
            <a:ext cx="6583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3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5422392" y="3090672"/>
            <a:ext cx="157276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Εντοπίζει το αρχείο στον δίσκο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7214616" y="3246120"/>
            <a:ext cx="274320" cy="0"/>
          </a:xfrm>
          <a:prstGeom prst="line">
            <a:avLst/>
          </a:prstGeom>
          <a:noFill/>
          <a:ln w="22860">
            <a:solidFill>
              <a:srgbClr val="CBD5E1"/>
            </a:solidFill>
            <a:prstDash val="solid"/>
            <a:headEnd type="none"/>
            <a:tailEnd type="triangle"/>
          </a:ln>
        </p:spPr>
      </p:sp>
      <p:sp>
        <p:nvSpPr>
          <p:cNvPr id="22" name="Shape 20"/>
          <p:cNvSpPr/>
          <p:nvPr/>
        </p:nvSpPr>
        <p:spPr>
          <a:xfrm>
            <a:off x="7534656" y="1874520"/>
            <a:ext cx="1984248" cy="2743200"/>
          </a:xfrm>
          <a:prstGeom prst="roundRect">
            <a:avLst>
              <a:gd name="adj" fmla="val 3687"/>
            </a:avLst>
          </a:prstGeom>
          <a:solidFill>
            <a:srgbClr val="FFF1E8"/>
          </a:solidFill>
          <a:ln w="12700">
            <a:solidFill>
              <a:srgbClr val="DDE6EE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193024" y="2157984"/>
            <a:ext cx="658368" cy="658368"/>
          </a:xfrm>
          <a:prstGeom prst="ellipse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193024" y="2340864"/>
            <a:ext cx="6583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4</a:t>
            </a:r>
            <a:endParaRPr lang="en-US" sz="1700" dirty="0"/>
          </a:p>
        </p:txBody>
      </p:sp>
      <p:sp>
        <p:nvSpPr>
          <p:cNvPr id="25" name="Text 23"/>
          <p:cNvSpPr/>
          <p:nvPr/>
        </p:nvSpPr>
        <p:spPr>
          <a:xfrm>
            <a:off x="7744968" y="3090672"/>
            <a:ext cx="157276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Ελέγχει τον ελεύθερο χώρο στο USB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9537192" y="3246120"/>
            <a:ext cx="274320" cy="0"/>
          </a:xfrm>
          <a:prstGeom prst="line">
            <a:avLst/>
          </a:prstGeom>
          <a:noFill/>
          <a:ln w="22860">
            <a:solidFill>
              <a:srgbClr val="CBD5E1"/>
            </a:solidFill>
            <a:prstDash val="solid"/>
            <a:headEnd type="none"/>
            <a:tailEnd type="triangle"/>
          </a:ln>
        </p:spPr>
      </p:sp>
      <p:sp>
        <p:nvSpPr>
          <p:cNvPr id="27" name="Shape 25"/>
          <p:cNvSpPr/>
          <p:nvPr/>
        </p:nvSpPr>
        <p:spPr>
          <a:xfrm>
            <a:off x="9857232" y="1874520"/>
            <a:ext cx="1984248" cy="2743200"/>
          </a:xfrm>
          <a:prstGeom prst="roundRect">
            <a:avLst>
              <a:gd name="adj" fmla="val 3687"/>
            </a:avLst>
          </a:prstGeom>
          <a:solidFill>
            <a:srgbClr val="E8FBF4"/>
          </a:solidFill>
          <a:ln w="12700">
            <a:solidFill>
              <a:srgbClr val="DDE6EE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515600" y="2157984"/>
            <a:ext cx="658368" cy="658368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515600" y="2340864"/>
            <a:ext cx="6583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5</a:t>
            </a:r>
            <a:endParaRPr lang="en-US" sz="1700" dirty="0"/>
          </a:p>
        </p:txBody>
      </p:sp>
      <p:sp>
        <p:nvSpPr>
          <p:cNvPr id="30" name="Text 28"/>
          <p:cNvSpPr/>
          <p:nvPr/>
        </p:nvSpPr>
        <p:spPr>
          <a:xfrm>
            <a:off x="10067544" y="3090672"/>
            <a:ext cx="157276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Μεταφέρει τα δεδομένα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3154680" y="5093208"/>
            <a:ext cx="5897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0B981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Σωστή σειρά: B → E → D → A → C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1417320" y="5733288"/>
            <a:ext cx="9372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Το παράδειγμα δείχνει και τους δύο σκοπούς: εύκολη εντολή για τον χρήστη + σωστή διαχείριση δίσκων.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83096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Τι διαχειρίζεται ένα Λειτουργικό Σύστημα;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822960" cy="50292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435608" y="822960"/>
            <a:ext cx="9966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Οι βασικές αρμοδιότητες σε μία εικόνα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40080" y="1353312"/>
            <a:ext cx="3456432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04672" y="1563624"/>
            <a:ext cx="566928" cy="566928"/>
          </a:xfrm>
          <a:prstGeom prst="roundRect">
            <a:avLst>
              <a:gd name="adj" fmla="val 12903"/>
            </a:avLst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4672" y="1728216"/>
            <a:ext cx="566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UI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527048" y="1536192"/>
            <a:ext cx="2304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7C3AED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Διεπαφή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527048" y="1938528"/>
            <a:ext cx="230428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3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Άνθρωπος ↔ μηχανή</a:t>
            </a:r>
            <a:endParaRPr lang="en-US" sz="1130" dirty="0"/>
          </a:p>
        </p:txBody>
      </p:sp>
      <p:sp>
        <p:nvSpPr>
          <p:cNvPr id="10" name="Shape 8"/>
          <p:cNvSpPr/>
          <p:nvPr/>
        </p:nvSpPr>
        <p:spPr>
          <a:xfrm>
            <a:off x="4480560" y="1353312"/>
            <a:ext cx="3456432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45152" y="1563624"/>
            <a:ext cx="566928" cy="566928"/>
          </a:xfrm>
          <a:prstGeom prst="roundRect">
            <a:avLst>
              <a:gd name="adj" fmla="val 12903"/>
            </a:avLst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45152" y="1728216"/>
            <a:ext cx="566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R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367528" y="1536192"/>
            <a:ext cx="2304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891B2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Πόροι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367528" y="1938528"/>
            <a:ext cx="230428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3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Κατανομή δυνατοτήτων</a:t>
            </a:r>
            <a:endParaRPr lang="en-US" sz="1130" dirty="0"/>
          </a:p>
        </p:txBody>
      </p:sp>
      <p:sp>
        <p:nvSpPr>
          <p:cNvPr id="15" name="Shape 13"/>
          <p:cNvSpPr/>
          <p:nvPr/>
        </p:nvSpPr>
        <p:spPr>
          <a:xfrm>
            <a:off x="8321040" y="1353312"/>
            <a:ext cx="3456432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485632" y="1563624"/>
            <a:ext cx="566928" cy="566928"/>
          </a:xfrm>
          <a:prstGeom prst="roundRect">
            <a:avLst>
              <a:gd name="adj" fmla="val 12903"/>
            </a:avLst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485632" y="1728216"/>
            <a:ext cx="566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!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9208008" y="1536192"/>
            <a:ext cx="2304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97316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Κατάσταση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9208008" y="1938528"/>
            <a:ext cx="230428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3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Μηνύματα &amp; σφάλματα</a:t>
            </a:r>
            <a:endParaRPr lang="en-US" sz="1130" dirty="0"/>
          </a:p>
        </p:txBody>
      </p:sp>
      <p:sp>
        <p:nvSpPr>
          <p:cNvPr id="20" name="Shape 18"/>
          <p:cNvSpPr/>
          <p:nvPr/>
        </p:nvSpPr>
        <p:spPr>
          <a:xfrm>
            <a:off x="640080" y="2926080"/>
            <a:ext cx="3456432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04672" y="3136392"/>
            <a:ext cx="566928" cy="566928"/>
          </a:xfrm>
          <a:prstGeom prst="roundRect">
            <a:avLst>
              <a:gd name="adj" fmla="val 12903"/>
            </a:avLst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04672" y="3300984"/>
            <a:ext cx="566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M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527048" y="3108960"/>
            <a:ext cx="2304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Μνήμη RAM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527048" y="3511296"/>
            <a:ext cx="230428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3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Δέσμευση &amp; διαχείριση</a:t>
            </a:r>
            <a:endParaRPr lang="en-US" sz="1130" dirty="0"/>
          </a:p>
        </p:txBody>
      </p:sp>
      <p:sp>
        <p:nvSpPr>
          <p:cNvPr id="25" name="Shape 23"/>
          <p:cNvSpPr/>
          <p:nvPr/>
        </p:nvSpPr>
        <p:spPr>
          <a:xfrm>
            <a:off x="4480560" y="2926080"/>
            <a:ext cx="3456432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645152" y="3136392"/>
            <a:ext cx="566928" cy="566928"/>
          </a:xfrm>
          <a:prstGeom prst="roundRect">
            <a:avLst>
              <a:gd name="adj" fmla="val 12903"/>
            </a:avLst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645152" y="3300984"/>
            <a:ext cx="566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CPU</a:t>
            </a:r>
            <a:endParaRPr lang="en-US" sz="920" dirty="0"/>
          </a:p>
        </p:txBody>
      </p:sp>
      <p:sp>
        <p:nvSpPr>
          <p:cNvPr id="28" name="Text 26"/>
          <p:cNvSpPr/>
          <p:nvPr/>
        </p:nvSpPr>
        <p:spPr>
          <a:xfrm>
            <a:off x="5367528" y="3108960"/>
            <a:ext cx="2304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B981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ΚΜΕ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5367528" y="3511296"/>
            <a:ext cx="230428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3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Χρόνος επεξεργαστή</a:t>
            </a:r>
            <a:endParaRPr lang="en-US" sz="1130" dirty="0"/>
          </a:p>
        </p:txBody>
      </p:sp>
      <p:sp>
        <p:nvSpPr>
          <p:cNvPr id="30" name="Shape 28"/>
          <p:cNvSpPr/>
          <p:nvPr/>
        </p:nvSpPr>
        <p:spPr>
          <a:xfrm>
            <a:off x="8321040" y="2926080"/>
            <a:ext cx="3456432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485632" y="3136392"/>
            <a:ext cx="566928" cy="566928"/>
          </a:xfrm>
          <a:prstGeom prst="roundRect">
            <a:avLst>
              <a:gd name="adj" fmla="val 12903"/>
            </a:avLst>
          </a:prstGeom>
          <a:solidFill>
            <a:srgbClr val="DB2777"/>
          </a:solidFill>
          <a:ln w="12700">
            <a:solidFill>
              <a:srgbClr val="DB2777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485632" y="3300984"/>
            <a:ext cx="566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I/O</a:t>
            </a:r>
            <a:endParaRPr lang="en-US" sz="920" dirty="0"/>
          </a:p>
        </p:txBody>
      </p:sp>
      <p:sp>
        <p:nvSpPr>
          <p:cNvPr id="33" name="Text 31"/>
          <p:cNvSpPr/>
          <p:nvPr/>
        </p:nvSpPr>
        <p:spPr>
          <a:xfrm>
            <a:off x="9208008" y="3108960"/>
            <a:ext cx="2304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DB2777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Είσοδος / έξοδος</a:t>
            </a:r>
            <a:endParaRPr lang="en-US" sz="1500" dirty="0"/>
          </a:p>
        </p:txBody>
      </p:sp>
      <p:sp>
        <p:nvSpPr>
          <p:cNvPr id="34" name="Text 32"/>
          <p:cNvSpPr/>
          <p:nvPr/>
        </p:nvSpPr>
        <p:spPr>
          <a:xfrm>
            <a:off x="9208008" y="3511296"/>
            <a:ext cx="230428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3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Πληκτρολόγιο, οθόνη κ.ά.</a:t>
            </a:r>
            <a:endParaRPr lang="en-US" sz="1130" dirty="0"/>
          </a:p>
        </p:txBody>
      </p:sp>
      <p:sp>
        <p:nvSpPr>
          <p:cNvPr id="35" name="Shape 33"/>
          <p:cNvSpPr/>
          <p:nvPr/>
        </p:nvSpPr>
        <p:spPr>
          <a:xfrm>
            <a:off x="640080" y="4498848"/>
            <a:ext cx="3456432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804672" y="4709160"/>
            <a:ext cx="566928" cy="566928"/>
          </a:xfrm>
          <a:prstGeom prst="roundRect">
            <a:avLst>
              <a:gd name="adj" fmla="val 12903"/>
            </a:avLst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04672" y="4873752"/>
            <a:ext cx="566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F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1527048" y="4681728"/>
            <a:ext cx="2304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59E0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Αρχεία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1527048" y="5084064"/>
            <a:ext cx="230428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3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Οργάνωση &amp; πρόσβαση</a:t>
            </a:r>
            <a:endParaRPr lang="en-US" sz="1130" dirty="0"/>
          </a:p>
        </p:txBody>
      </p:sp>
      <p:sp>
        <p:nvSpPr>
          <p:cNvPr id="40" name="Shape 38"/>
          <p:cNvSpPr/>
          <p:nvPr/>
        </p:nvSpPr>
        <p:spPr>
          <a:xfrm>
            <a:off x="4480560" y="4498848"/>
            <a:ext cx="3456432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4645152" y="4709160"/>
            <a:ext cx="566928" cy="566928"/>
          </a:xfrm>
          <a:prstGeom prst="roundRect">
            <a:avLst>
              <a:gd name="adj" fmla="val 12903"/>
            </a:avLst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4645152" y="4873752"/>
            <a:ext cx="566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▶</a:t>
            </a:r>
            <a:endParaRPr lang="en-US" sz="1400" dirty="0"/>
          </a:p>
        </p:txBody>
      </p:sp>
      <p:sp>
        <p:nvSpPr>
          <p:cNvPr id="43" name="Text 41"/>
          <p:cNvSpPr/>
          <p:nvPr/>
        </p:nvSpPr>
        <p:spPr>
          <a:xfrm>
            <a:off x="5367528" y="4681728"/>
            <a:ext cx="2304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891B2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Προγράμματα</a:t>
            </a:r>
            <a:endParaRPr lang="en-US" sz="1500" dirty="0"/>
          </a:p>
        </p:txBody>
      </p:sp>
      <p:sp>
        <p:nvSpPr>
          <p:cNvPr id="44" name="Text 42"/>
          <p:cNvSpPr/>
          <p:nvPr/>
        </p:nvSpPr>
        <p:spPr>
          <a:xfrm>
            <a:off x="5367528" y="5084064"/>
            <a:ext cx="230428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3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Έλεγχος εκτέλεσης</a:t>
            </a:r>
            <a:endParaRPr lang="en-US" sz="1130" dirty="0"/>
          </a:p>
        </p:txBody>
      </p:sp>
      <p:sp>
        <p:nvSpPr>
          <p:cNvPr id="45" name="Shape 43"/>
          <p:cNvSpPr/>
          <p:nvPr/>
        </p:nvSpPr>
        <p:spPr>
          <a:xfrm>
            <a:off x="8321040" y="4498848"/>
            <a:ext cx="3456432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8485632" y="4709160"/>
            <a:ext cx="566928" cy="566928"/>
          </a:xfrm>
          <a:prstGeom prst="roundRect">
            <a:avLst>
              <a:gd name="adj" fmla="val 12903"/>
            </a:avLst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8485632" y="4873752"/>
            <a:ext cx="566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✓</a:t>
            </a:r>
            <a:endParaRPr lang="en-US" sz="1400" dirty="0"/>
          </a:p>
        </p:txBody>
      </p:sp>
      <p:sp>
        <p:nvSpPr>
          <p:cNvPr id="48" name="Text 46"/>
          <p:cNvSpPr/>
          <p:nvPr/>
        </p:nvSpPr>
        <p:spPr>
          <a:xfrm>
            <a:off x="9208008" y="4681728"/>
            <a:ext cx="2304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EF444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Ασφάλεια</a:t>
            </a:r>
            <a:endParaRPr lang="en-US" sz="1500" dirty="0"/>
          </a:p>
        </p:txBody>
      </p:sp>
      <p:sp>
        <p:nvSpPr>
          <p:cNvPr id="49" name="Text 47"/>
          <p:cNvSpPr/>
          <p:nvPr/>
        </p:nvSpPr>
        <p:spPr>
          <a:xfrm>
            <a:off x="9208008" y="5084064"/>
            <a:ext cx="230428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3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Μηχανισμοί προστασίας</a:t>
            </a:r>
            <a:endParaRPr lang="en-US" sz="1130" dirty="0"/>
          </a:p>
        </p:txBody>
      </p:sp>
      <p:sp>
        <p:nvSpPr>
          <p:cNvPr id="50" name="Text 48"/>
          <p:cNvSpPr/>
          <p:nvPr/>
        </p:nvSpPr>
        <p:spPr>
          <a:xfrm>
            <a:off x="1280160" y="6144768"/>
            <a:ext cx="9646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Μνημονικό: το ΛΣ μοιράζει πόρους, μεταφέρει εντολές και κρατά το σύστημα οργανωμένο.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83096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Γρήγορο Quiz: ποια αρμοδιότητα ενεργοποιείται;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822960" cy="50292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435608" y="822960"/>
            <a:ext cx="9966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Διάλεξε από: RAM • ΚΜΕ • I/O • Αρχεία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94360" y="1143000"/>
            <a:ext cx="777240" cy="310896"/>
          </a:xfrm>
          <a:prstGeom prst="roundRect">
            <a:avLst>
              <a:gd name="adj" fmla="val 23529"/>
            </a:avLst>
          </a:prstGeom>
          <a:solidFill>
            <a:srgbClr val="FFF1E8"/>
          </a:solidFill>
          <a:ln w="12700">
            <a:solidFill>
              <a:srgbClr val="FFF1E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67512" y="1179576"/>
            <a:ext cx="6309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97316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90΄΄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914400" y="1627632"/>
            <a:ext cx="1033272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43000" y="1810512"/>
            <a:ext cx="384048" cy="384048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43000" y="1911096"/>
            <a:ext cx="38404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737360" y="1792224"/>
            <a:ext cx="8961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Έχεις ανοίξει πολλά προγράμματα και η διαθέσιμη μνήμη μειώνεται.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914400" y="2633472"/>
            <a:ext cx="10332720" cy="749808"/>
          </a:xfrm>
          <a:prstGeom prst="roundRect">
            <a:avLst>
              <a:gd name="adj" fmla="val 9756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43000" y="2816352"/>
            <a:ext cx="384048" cy="384048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43000" y="2916936"/>
            <a:ext cx="38404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737360" y="2798064"/>
            <a:ext cx="8961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Δύο εφαρμογές θέλουν χρόνο επεξεργαστή την ίδια στιγμή.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914400" y="3639312"/>
            <a:ext cx="1033272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43000" y="3822192"/>
            <a:ext cx="384048" cy="384048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43000" y="3922776"/>
            <a:ext cx="38404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3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737360" y="3803904"/>
            <a:ext cx="8961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Στέλνεις μια εργασία στον εκτυπωτή.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914400" y="4645152"/>
            <a:ext cx="10332720" cy="749808"/>
          </a:xfrm>
          <a:prstGeom prst="roundRect">
            <a:avLst>
              <a:gd name="adj" fmla="val 9756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43000" y="4828032"/>
            <a:ext cx="384048" cy="384048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143000" y="4928616"/>
            <a:ext cx="38404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4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1737360" y="4809744"/>
            <a:ext cx="8961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Αποθηκεύεις τη φωτογραφία ως «εκδρομή.jpg».</a:t>
            </a:r>
            <a:endParaRPr lang="en-US" sz="1350" dirty="0"/>
          </a:p>
        </p:txBody>
      </p:sp>
      <p:sp>
        <p:nvSpPr>
          <p:cNvPr id="23" name="Shape 21">
            <a:hlinkClick r:id="rId1" tooltip="" action="ppaction://hlinksldjump"/>
          </p:cNvPr>
          <p:cNvSpPr/>
          <p:nvPr/>
        </p:nvSpPr>
        <p:spPr>
          <a:xfrm>
            <a:off x="9464040" y="5989320"/>
            <a:ext cx="2148840" cy="384048"/>
          </a:xfrm>
          <a:prstGeom prst="roundRect">
            <a:avLst>
              <a:gd name="adj" fmla="val 19048"/>
            </a:avLst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4" name="Text 22">
            <a:hlinkClick r:id="rId2" tooltip="" action="ppaction://hlinksldjump"/>
          </p:cNvPr>
          <p:cNvSpPr/>
          <p:nvPr/>
        </p:nvSpPr>
        <p:spPr>
          <a:xfrm>
            <a:off x="9573768" y="6062472"/>
            <a:ext cx="192938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u="sng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  <a:hlinkClick r:id="rId2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Δες την απάντηση →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83096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Αποκάλυψη: ποια αρμοδιότητα;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822960" cy="50292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435608" y="822960"/>
            <a:ext cx="9966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Το «γιατί» είναι πιο σημαντικό από τη λέξη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94360" y="1143000"/>
            <a:ext cx="1143000" cy="310896"/>
          </a:xfrm>
          <a:prstGeom prst="roundRect">
            <a:avLst>
              <a:gd name="adj" fmla="val 23529"/>
            </a:avLst>
          </a:prstGeom>
          <a:solidFill>
            <a:srgbClr val="E8FBF4"/>
          </a:solidFill>
          <a:ln w="12700">
            <a:solidFill>
              <a:srgbClr val="E8FBF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67512" y="1179576"/>
            <a:ext cx="9966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0B981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ΑΠΑΝΤΗΣΗ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960120" y="1664208"/>
            <a:ext cx="10149840" cy="786384"/>
          </a:xfrm>
          <a:prstGeom prst="roundRect">
            <a:avLst>
              <a:gd name="adj" fmla="val 9302"/>
            </a:avLst>
          </a:prstGeom>
          <a:solidFill>
            <a:srgbClr val="EAF1FF"/>
          </a:solidFill>
          <a:ln w="12700">
            <a:solidFill>
              <a:srgbClr val="DDE6E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207008" y="1865376"/>
            <a:ext cx="1051560" cy="365760"/>
          </a:xfrm>
          <a:prstGeom prst="roundRect">
            <a:avLst>
              <a:gd name="adj" fmla="val 20000"/>
            </a:avLst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280160" y="1901952"/>
            <a:ext cx="9052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3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RAM</a:t>
            </a:r>
            <a:endParaRPr lang="en-US" sz="1230" dirty="0"/>
          </a:p>
        </p:txBody>
      </p:sp>
      <p:sp>
        <p:nvSpPr>
          <p:cNvPr id="10" name="Text 8"/>
          <p:cNvSpPr/>
          <p:nvPr/>
        </p:nvSpPr>
        <p:spPr>
          <a:xfrm>
            <a:off x="2487168" y="1856232"/>
            <a:ext cx="8092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Το ΛΣ κατανέμει και ελευθερώνει κύρια μνήμη.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960120" y="2688336"/>
            <a:ext cx="10149840" cy="786384"/>
          </a:xfrm>
          <a:prstGeom prst="roundRect">
            <a:avLst>
              <a:gd name="adj" fmla="val 9302"/>
            </a:avLst>
          </a:prstGeom>
          <a:solidFill>
            <a:srgbClr val="E8FBF4"/>
          </a:solidFill>
          <a:ln w="12700">
            <a:solidFill>
              <a:srgbClr val="DDE6E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207008" y="2889504"/>
            <a:ext cx="1051560" cy="365760"/>
          </a:xfrm>
          <a:prstGeom prst="roundRect">
            <a:avLst>
              <a:gd name="adj" fmla="val 20000"/>
            </a:avLst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280160" y="2926080"/>
            <a:ext cx="9052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3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ΚΜΕ</a:t>
            </a:r>
            <a:endParaRPr lang="en-US" sz="1230" dirty="0"/>
          </a:p>
        </p:txBody>
      </p:sp>
      <p:sp>
        <p:nvSpPr>
          <p:cNvPr id="14" name="Text 12"/>
          <p:cNvSpPr/>
          <p:nvPr/>
        </p:nvSpPr>
        <p:spPr>
          <a:xfrm>
            <a:off x="2487168" y="2880360"/>
            <a:ext cx="8092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Το ΛΣ μοιράζει χρόνο επεξεργαστή στις εφαρμογές.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960120" y="3712464"/>
            <a:ext cx="10149840" cy="786384"/>
          </a:xfrm>
          <a:prstGeom prst="roundRect">
            <a:avLst>
              <a:gd name="adj" fmla="val 9302"/>
            </a:avLst>
          </a:prstGeom>
          <a:solidFill>
            <a:srgbClr val="FCEBF4"/>
          </a:solidFill>
          <a:ln w="12700">
            <a:solidFill>
              <a:srgbClr val="DDE6E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207008" y="3913632"/>
            <a:ext cx="1051560" cy="365760"/>
          </a:xfrm>
          <a:prstGeom prst="roundRect">
            <a:avLst>
              <a:gd name="adj" fmla="val 20000"/>
            </a:avLst>
          </a:prstGeom>
          <a:solidFill>
            <a:srgbClr val="DB2777"/>
          </a:solidFill>
          <a:ln w="12700">
            <a:solidFill>
              <a:srgbClr val="DB277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280160" y="3950208"/>
            <a:ext cx="9052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3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I/O</a:t>
            </a:r>
            <a:endParaRPr lang="en-US" sz="1230" dirty="0"/>
          </a:p>
        </p:txBody>
      </p:sp>
      <p:sp>
        <p:nvSpPr>
          <p:cNvPr id="18" name="Text 16"/>
          <p:cNvSpPr/>
          <p:nvPr/>
        </p:nvSpPr>
        <p:spPr>
          <a:xfrm>
            <a:off x="2487168" y="3904488"/>
            <a:ext cx="8092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Το ΛΣ διαχειρίζεται τη ροή προς τη συσκευή εξόδου.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960120" y="4736592"/>
            <a:ext cx="10149840" cy="786384"/>
          </a:xfrm>
          <a:prstGeom prst="roundRect">
            <a:avLst>
              <a:gd name="adj" fmla="val 9302"/>
            </a:avLst>
          </a:prstGeom>
          <a:solidFill>
            <a:srgbClr val="FFF8E1"/>
          </a:solidFill>
          <a:ln w="12700">
            <a:solidFill>
              <a:srgbClr val="DDE6E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207008" y="4937760"/>
            <a:ext cx="1051560" cy="365760"/>
          </a:xfrm>
          <a:prstGeom prst="roundRect">
            <a:avLst>
              <a:gd name="adj" fmla="val 20000"/>
            </a:avLst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280160" y="4974336"/>
            <a:ext cx="9052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3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Αρχεία</a:t>
            </a:r>
            <a:endParaRPr lang="en-US" sz="1230" dirty="0"/>
          </a:p>
        </p:txBody>
      </p:sp>
      <p:sp>
        <p:nvSpPr>
          <p:cNvPr id="22" name="Text 20"/>
          <p:cNvSpPr/>
          <p:nvPr/>
        </p:nvSpPr>
        <p:spPr>
          <a:xfrm>
            <a:off x="2487168" y="4928616"/>
            <a:ext cx="8092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Το σύστημα αρχείων οργανώνει ονόματα και αποθήκευση.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1828800" y="5907024"/>
            <a:ext cx="8503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Η ίδια εφαρμογή μπορεί να χρειάζεται πολλές αρμοδιότητες του ΛΣ ταυτόχρονα.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83096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Η δομή ενός Λειτουργικού Συστήματος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822960" cy="50292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435608" y="822960"/>
            <a:ext cx="9966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Τρία βασικά τμήματα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85800" y="1554480"/>
            <a:ext cx="3456432" cy="4160520"/>
          </a:xfrm>
          <a:prstGeom prst="roundRect">
            <a:avLst>
              <a:gd name="adj" fmla="val 2116"/>
            </a:avLst>
          </a:prstGeom>
          <a:solidFill>
            <a:srgbClr val="E6F7FB"/>
          </a:solidFill>
          <a:ln w="12700">
            <a:solidFill>
              <a:srgbClr val="DDE6EE"/>
            </a:solidFill>
            <a:prstDash val="solid"/>
          </a:ln>
          <a:effectLst>
            <a:outerShdw sx="100000" sy="100000" kx="0" ky="0" algn="bl" rotWithShape="0" blurRad="12700" dist="50800" dir="2700000">
              <a:srgbClr val="94A3B8">
                <a:alpha val="13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020824" y="1874520"/>
            <a:ext cx="786384" cy="786384"/>
          </a:xfrm>
          <a:prstGeom prst="ellipse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020824" y="2103120"/>
            <a:ext cx="7863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K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05840" y="2880360"/>
            <a:ext cx="28163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891B2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Πυρήνας (Kernel)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097280" y="3547872"/>
            <a:ext cx="263347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Το κεντρικό τμήμα. Συνδέει λογισμικό και υλικό και διαχειρίζεται βασικούς πόρους.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07992" y="1554480"/>
            <a:ext cx="3456432" cy="4160520"/>
          </a:xfrm>
          <a:prstGeom prst="roundRect">
            <a:avLst>
              <a:gd name="adj" fmla="val 2116"/>
            </a:avLst>
          </a:prstGeom>
          <a:solidFill>
            <a:srgbClr val="FFF8E1"/>
          </a:solidFill>
          <a:ln w="12700">
            <a:solidFill>
              <a:srgbClr val="DDE6EE"/>
            </a:solidFill>
            <a:prstDash val="solid"/>
          </a:ln>
          <a:effectLst>
            <a:outerShdw sx="100000" sy="100000" kx="0" ky="0" algn="bl" rotWithShape="0" blurRad="12700" dist="50800" dir="2700000">
              <a:srgbClr val="94A3B8">
                <a:alpha val="13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5843016" y="1874520"/>
            <a:ext cx="786384" cy="78638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843016" y="2103120"/>
            <a:ext cx="7863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F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828032" y="2880360"/>
            <a:ext cx="28163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59E0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Σύστημα Αρχείων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919472" y="3547872"/>
            <a:ext cx="263347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Ονομασία, καταχώριση, ανάκτηση και διάθεση αρχείων στους χρήστες.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330184" y="1554480"/>
            <a:ext cx="3456432" cy="4160520"/>
          </a:xfrm>
          <a:prstGeom prst="roundRect">
            <a:avLst>
              <a:gd name="adj" fmla="val 2116"/>
            </a:avLst>
          </a:prstGeom>
          <a:solidFill>
            <a:srgbClr val="F3ECFF"/>
          </a:solidFill>
          <a:ln w="12700">
            <a:solidFill>
              <a:srgbClr val="DDE6EE"/>
            </a:solidFill>
            <a:prstDash val="solid"/>
          </a:ln>
          <a:effectLst>
            <a:outerShdw sx="100000" sy="100000" kx="0" ky="0" algn="bl" rotWithShape="0" blurRad="12700" dist="50800" dir="2700000">
              <a:srgbClr val="94A3B8">
                <a:alpha val="13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9665208" y="1874520"/>
            <a:ext cx="786384" cy="786384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665208" y="2103120"/>
            <a:ext cx="7863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UI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8650224" y="2880360"/>
            <a:ext cx="28163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7C3AED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Διεπαφή Χρήστη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741664" y="3547872"/>
            <a:ext cx="263347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Δέχεται εντολές και μεταφέρει μηνύματα. Μπορεί να είναι CLI ή GUI.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828800" y="5989320"/>
            <a:ext cx="8503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Σκέψου τα σαν διαφορετικούς ρόλους που συνεργάζονται μέσα στο ίδιο ΛΣ.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83096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Τα επίπεδα του συστήματος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822960" cy="50292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435608" y="822960"/>
            <a:ext cx="9966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Από τον χρήστη μέχρι το υλικό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3172968" y="1353312"/>
            <a:ext cx="5852160" cy="621792"/>
          </a:xfrm>
          <a:prstGeom prst="roundRect">
            <a:avLst>
              <a:gd name="adj" fmla="val 11765"/>
            </a:avLst>
          </a:prstGeom>
          <a:solidFill>
            <a:srgbClr val="7C3AED"/>
          </a:solidFill>
          <a:ln w="15240">
            <a:solidFill>
              <a:srgbClr val="7C3AE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55848" y="153619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ΧΡΗΣΤΗΣ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6089904" y="2002536"/>
            <a:ext cx="0" cy="109728"/>
          </a:xfrm>
          <a:prstGeom prst="line">
            <a:avLst/>
          </a:prstGeom>
          <a:noFill/>
          <a:ln w="21590">
            <a:solidFill>
              <a:srgbClr val="CBD5E1"/>
            </a:solidFill>
            <a:prstDash val="solid"/>
            <a:headEnd type="none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2670048" y="2148840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2563EB"/>
          </a:solidFill>
          <a:ln w="15240">
            <a:solidFill>
              <a:srgbClr val="2563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852928" y="2350008"/>
            <a:ext cx="6492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ΕΦΑΡΜΟΓΕΣ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6089904" y="2834640"/>
            <a:ext cx="0" cy="128016"/>
          </a:xfrm>
          <a:prstGeom prst="line">
            <a:avLst/>
          </a:prstGeom>
          <a:noFill/>
          <a:ln w="21590">
            <a:solidFill>
              <a:srgbClr val="CBD5E1"/>
            </a:solidFill>
            <a:prstDash val="solid"/>
            <a:headEnd type="none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2139696" y="2999232"/>
            <a:ext cx="7909560" cy="749808"/>
          </a:xfrm>
          <a:prstGeom prst="roundRect">
            <a:avLst>
              <a:gd name="adj" fmla="val 9756"/>
            </a:avLst>
          </a:prstGeom>
          <a:solidFill>
            <a:srgbClr val="E6F7FB"/>
          </a:solidFill>
          <a:ln w="15240">
            <a:solidFill>
              <a:srgbClr val="DDE6E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322576" y="3246120"/>
            <a:ext cx="7543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0891B2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ΔΙΕΠΑΦΗ ΧΡΗΣΤΗ  •  ΣΥΣΤΗΜΑ ΑΡΧΕΙΩΝ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6089904" y="3776472"/>
            <a:ext cx="0" cy="128016"/>
          </a:xfrm>
          <a:prstGeom prst="line">
            <a:avLst/>
          </a:prstGeom>
          <a:noFill/>
          <a:ln w="21590">
            <a:solidFill>
              <a:srgbClr val="CBD5E1"/>
            </a:solidFill>
            <a:prstDash val="solid"/>
            <a:headEnd type="none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1664208" y="3941064"/>
            <a:ext cx="8869680" cy="822960"/>
          </a:xfrm>
          <a:prstGeom prst="roundRect">
            <a:avLst>
              <a:gd name="adj" fmla="val 8889"/>
            </a:avLst>
          </a:prstGeom>
          <a:solidFill>
            <a:srgbClr val="D7F8F2"/>
          </a:solidFill>
          <a:ln w="15240">
            <a:solidFill>
              <a:srgbClr val="DDE6E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847088" y="4224528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047857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ΠΥΡΗΝΑΣ (KERNEL)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6089904" y="4791456"/>
            <a:ext cx="0" cy="137160"/>
          </a:xfrm>
          <a:prstGeom prst="line">
            <a:avLst/>
          </a:prstGeom>
          <a:noFill/>
          <a:ln w="21590">
            <a:solidFill>
              <a:srgbClr val="CBD5E1"/>
            </a:solidFill>
            <a:prstDash val="solid"/>
            <a:headEnd type="none"/>
            <a:tailEnd type="triangle"/>
          </a:ln>
        </p:spPr>
      </p:sp>
      <p:sp>
        <p:nvSpPr>
          <p:cNvPr id="17" name="Shape 15"/>
          <p:cNvSpPr/>
          <p:nvPr/>
        </p:nvSpPr>
        <p:spPr>
          <a:xfrm>
            <a:off x="1161288" y="4965192"/>
            <a:ext cx="9875520" cy="841248"/>
          </a:xfrm>
          <a:prstGeom prst="roundRect">
            <a:avLst>
              <a:gd name="adj" fmla="val 8696"/>
            </a:avLst>
          </a:prstGeom>
          <a:solidFill>
            <a:srgbClr val="FFF1E8"/>
          </a:solidFill>
          <a:ln w="15240">
            <a:solidFill>
              <a:srgbClr val="DDE6E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344168" y="5257800"/>
            <a:ext cx="9509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F97316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ΥΛΙΚΟ: ΚΜΕ • RAM • ΔΙΣΚΟΙ • ΠΕΡΙΦΕΡΕΙΑΚΑ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1280160" y="6108192"/>
            <a:ext cx="9646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Οι εφαρμογές δεν χρειάζεται να γνωρίζουν τις λεπτομέρειες κάθε συσκευής. Το ΛΣ μεσολαβεί.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83096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Πυρήνας (Kernel): το κέντρο ελέγχου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822960" cy="50292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435608" y="822960"/>
            <a:ext cx="9966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Το πιο «κοντινό στη μηχανή» τμήμα του ΛΣ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85800" y="1417320"/>
            <a:ext cx="3886200" cy="4480560"/>
          </a:xfrm>
          <a:prstGeom prst="roundRect">
            <a:avLst>
              <a:gd name="adj" fmla="val 1882"/>
            </a:avLst>
          </a:prstGeom>
          <a:solidFill>
            <a:srgbClr val="E6F7FB"/>
          </a:solidFill>
          <a:ln w="12700">
            <a:solidFill>
              <a:srgbClr val="A5F3FC"/>
            </a:solidFill>
            <a:prstDash val="solid"/>
          </a:ln>
          <a:effectLst>
            <a:outerShdw sx="100000" sy="100000" kx="0" ky="0" algn="bl" rotWithShape="0" blurRad="12700" dist="50800" dir="2700000">
              <a:srgbClr val="94A3B8">
                <a:alpha val="13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847088" y="1783080"/>
            <a:ext cx="1554480" cy="1554480"/>
          </a:xfrm>
          <a:prstGeom prst="ellipse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847088" y="2359152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KERNEL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097280" y="3794760"/>
            <a:ext cx="3063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Φορτώνεται νωρίς και παραμένει ενεργός όσο λειτουργεί ο υπολογιστής.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97280" y="4983480"/>
            <a:ext cx="3063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Τερματίζει τελευταίος.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983480" y="1481328"/>
            <a:ext cx="6355080" cy="850392"/>
          </a:xfrm>
          <a:prstGeom prst="roundRect">
            <a:avLst>
              <a:gd name="adj" fmla="val 8602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230368" y="1700784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303520" y="1737360"/>
            <a:ext cx="12710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8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ΚΜΕ</a:t>
            </a:r>
            <a:endParaRPr lang="en-US" sz="1180" dirty="0"/>
          </a:p>
        </p:txBody>
      </p:sp>
      <p:sp>
        <p:nvSpPr>
          <p:cNvPr id="13" name="Text 11"/>
          <p:cNvSpPr/>
          <p:nvPr/>
        </p:nvSpPr>
        <p:spPr>
          <a:xfrm>
            <a:off x="6903720" y="1691640"/>
            <a:ext cx="3977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30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Κατανέμει χρόνο επεξεργαστή</a:t>
            </a:r>
            <a:endParaRPr lang="en-US" sz="1330" dirty="0"/>
          </a:p>
        </p:txBody>
      </p:sp>
      <p:sp>
        <p:nvSpPr>
          <p:cNvPr id="14" name="Shape 12"/>
          <p:cNvSpPr/>
          <p:nvPr/>
        </p:nvSpPr>
        <p:spPr>
          <a:xfrm>
            <a:off x="4983480" y="2560320"/>
            <a:ext cx="6355080" cy="850392"/>
          </a:xfrm>
          <a:prstGeom prst="roundRect">
            <a:avLst>
              <a:gd name="adj" fmla="val 8602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230368" y="2779776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303520" y="2816352"/>
            <a:ext cx="12710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8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RAM</a:t>
            </a:r>
            <a:endParaRPr lang="en-US" sz="1180" dirty="0"/>
          </a:p>
        </p:txBody>
      </p:sp>
      <p:sp>
        <p:nvSpPr>
          <p:cNvPr id="17" name="Text 15"/>
          <p:cNvSpPr/>
          <p:nvPr/>
        </p:nvSpPr>
        <p:spPr>
          <a:xfrm>
            <a:off x="6903720" y="2770632"/>
            <a:ext cx="3977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30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Ελέγχει την κατανομή μνήμης</a:t>
            </a:r>
            <a:endParaRPr lang="en-US" sz="1330" dirty="0"/>
          </a:p>
        </p:txBody>
      </p:sp>
      <p:sp>
        <p:nvSpPr>
          <p:cNvPr id="18" name="Shape 16"/>
          <p:cNvSpPr/>
          <p:nvPr/>
        </p:nvSpPr>
        <p:spPr>
          <a:xfrm>
            <a:off x="4983480" y="3639312"/>
            <a:ext cx="6355080" cy="850392"/>
          </a:xfrm>
          <a:prstGeom prst="roundRect">
            <a:avLst>
              <a:gd name="adj" fmla="val 8602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230368" y="3858768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DB2777"/>
          </a:solidFill>
          <a:ln w="12700">
            <a:solidFill>
              <a:srgbClr val="DB277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303520" y="3895344"/>
            <a:ext cx="12710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8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I/O</a:t>
            </a:r>
            <a:endParaRPr lang="en-US" sz="1180" dirty="0"/>
          </a:p>
        </p:txBody>
      </p:sp>
      <p:sp>
        <p:nvSpPr>
          <p:cNvPr id="21" name="Text 19"/>
          <p:cNvSpPr/>
          <p:nvPr/>
        </p:nvSpPr>
        <p:spPr>
          <a:xfrm>
            <a:off x="6903720" y="3849624"/>
            <a:ext cx="3977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30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Διαχειρίζεται αιτήματα συσκευών</a:t>
            </a:r>
            <a:endParaRPr lang="en-US" sz="1330" dirty="0"/>
          </a:p>
        </p:txBody>
      </p:sp>
      <p:sp>
        <p:nvSpPr>
          <p:cNvPr id="22" name="Shape 20"/>
          <p:cNvSpPr/>
          <p:nvPr/>
        </p:nvSpPr>
        <p:spPr>
          <a:xfrm>
            <a:off x="4983480" y="4718304"/>
            <a:ext cx="6355080" cy="850392"/>
          </a:xfrm>
          <a:prstGeom prst="roundRect">
            <a:avLst>
              <a:gd name="adj" fmla="val 8602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230368" y="493776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303520" y="4974336"/>
            <a:ext cx="12710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8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System calls</a:t>
            </a:r>
            <a:endParaRPr lang="en-US" sz="1180" dirty="0"/>
          </a:p>
        </p:txBody>
      </p:sp>
      <p:sp>
        <p:nvSpPr>
          <p:cNvPr id="25" name="Text 23"/>
          <p:cNvSpPr/>
          <p:nvPr/>
        </p:nvSpPr>
        <p:spPr>
          <a:xfrm>
            <a:off x="6903720" y="4928616"/>
            <a:ext cx="3977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30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Δέχεται αιτήματα από εφαρμογές</a:t>
            </a:r>
            <a:endParaRPr lang="en-US" sz="1330" dirty="0"/>
          </a:p>
        </p:txBody>
      </p:sp>
      <p:sp>
        <p:nvSpPr>
          <p:cNvPr id="26" name="Shape 24"/>
          <p:cNvSpPr/>
          <p:nvPr/>
        </p:nvSpPr>
        <p:spPr>
          <a:xfrm>
            <a:off x="5193792" y="5760720"/>
            <a:ext cx="5897880" cy="457200"/>
          </a:xfrm>
          <a:prstGeom prst="roundRect">
            <a:avLst>
              <a:gd name="adj" fmla="val 12000"/>
            </a:avLst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13248" y="5879592"/>
            <a:ext cx="5440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6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Πυρήνας = βασικός διαχειριστής πόρων + σύνδεση λογισμικού με υλικό</a:t>
            </a:r>
            <a:endParaRPr lang="en-US" sz="126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83096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Κλήσεις συστήματος και διακοπές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822960" cy="50292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435608" y="822960"/>
            <a:ext cx="9966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Μια πρώτη εικόνα πριν το 3ο κεφάλαιο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777240" y="1234440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Παράδειγμα: μια εφαρμογή θέλει να διαβάσει ένα αρχείο.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1828800"/>
            <a:ext cx="2103120" cy="1417320"/>
          </a:xfrm>
          <a:prstGeom prst="roundRect">
            <a:avLst>
              <a:gd name="adj" fmla="val 5161"/>
            </a:avLst>
          </a:prstGeom>
          <a:solidFill>
            <a:srgbClr val="EAF1FF"/>
          </a:solidFill>
          <a:ln w="12700">
            <a:solidFill>
              <a:srgbClr val="DDE6E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2084832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2563E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Εφαρμογή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896112" y="2560320"/>
            <a:ext cx="17739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«Θέλω το αρχείο»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2898648" y="2542032"/>
            <a:ext cx="192024" cy="0"/>
          </a:xfrm>
          <a:prstGeom prst="line">
            <a:avLst/>
          </a:prstGeom>
          <a:noFill/>
          <a:ln w="22860">
            <a:solidFill>
              <a:srgbClr val="CBD5E1"/>
            </a:solidFill>
            <a:prstDash val="solid"/>
            <a:headEnd type="none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3154680" y="1828800"/>
            <a:ext cx="2194560" cy="1417320"/>
          </a:xfrm>
          <a:prstGeom prst="roundRect">
            <a:avLst>
              <a:gd name="adj" fmla="val 5161"/>
            </a:avLst>
          </a:prstGeom>
          <a:solidFill>
            <a:srgbClr val="FFF1E8"/>
          </a:solidFill>
          <a:ln w="12700">
            <a:solidFill>
              <a:srgbClr val="DDE6E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91840" y="2084832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F97316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Κλήση συστήματος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3319272" y="2560320"/>
            <a:ext cx="18653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Αίτημα προς το ΛΣ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413248" y="2542032"/>
            <a:ext cx="192024" cy="0"/>
          </a:xfrm>
          <a:prstGeom prst="line">
            <a:avLst/>
          </a:prstGeom>
          <a:noFill/>
          <a:ln w="22860">
            <a:solidFill>
              <a:srgbClr val="CBD5E1"/>
            </a:solidFill>
            <a:prstDash val="solid"/>
            <a:headEnd type="none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5669280" y="1828800"/>
            <a:ext cx="2057400" cy="1417320"/>
          </a:xfrm>
          <a:prstGeom prst="roundRect">
            <a:avLst>
              <a:gd name="adj" fmla="val 5161"/>
            </a:avLst>
          </a:prstGeom>
          <a:solidFill>
            <a:srgbClr val="E6F7FB"/>
          </a:solidFill>
          <a:ln w="12700">
            <a:solidFill>
              <a:srgbClr val="DDE6E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806440" y="2084832"/>
            <a:ext cx="1783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0891B2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Πυρήνας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5833872" y="2560320"/>
            <a:ext cx="17282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Ελέγχει &amp; οργανώνει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7790688" y="2542032"/>
            <a:ext cx="192024" cy="0"/>
          </a:xfrm>
          <a:prstGeom prst="line">
            <a:avLst/>
          </a:prstGeom>
          <a:noFill/>
          <a:ln w="22860">
            <a:solidFill>
              <a:srgbClr val="CBD5E1"/>
            </a:solidFill>
            <a:prstDash val="solid"/>
            <a:headEnd type="none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8046720" y="1828800"/>
            <a:ext cx="2011680" cy="1417320"/>
          </a:xfrm>
          <a:prstGeom prst="roundRect">
            <a:avLst>
              <a:gd name="adj" fmla="val 5161"/>
            </a:avLst>
          </a:prstGeom>
          <a:solidFill>
            <a:srgbClr val="E8FBF4"/>
          </a:solidFill>
          <a:ln w="12700">
            <a:solidFill>
              <a:srgbClr val="DDE6E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83880" y="2084832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10B981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Δίσκος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8211312" y="2560320"/>
            <a:ext cx="16824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Πρόσβαση στο υλικό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914400" y="3749040"/>
            <a:ext cx="10332720" cy="1536192"/>
          </a:xfrm>
          <a:prstGeom prst="roundRect">
            <a:avLst>
              <a:gd name="adj" fmla="val 4762"/>
            </a:avLst>
          </a:prstGeom>
          <a:solidFill>
            <a:srgbClr val="F3ECFF"/>
          </a:solidFill>
          <a:ln w="12700">
            <a:solidFill>
              <a:srgbClr val="DDD6FE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261872" y="4005072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7C3AED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Και τι είναι μια «διακοπή»;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1261872" y="4498848"/>
            <a:ext cx="8732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Ένα σήμα ότι συνέβη κάτι που χρειάζεται προσοχή του συστήματος. Ο πυρήνας καλεί τον κατάλληλο χειρισμό για το αίτημα.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6903720" y="3977640"/>
            <a:ext cx="3794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80" b="1" dirty="0">
                <a:solidFill>
                  <a:srgbClr val="7C3AED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Σαν «κουδούνι»: η συσκευή ειδοποιεί ότι χρειάζεται εξυπηρέτηση.</a:t>
            </a:r>
            <a:endParaRPr lang="en-US" sz="1280" dirty="0"/>
          </a:p>
        </p:txBody>
      </p:sp>
      <p:sp>
        <p:nvSpPr>
          <p:cNvPr id="25" name="Text 23"/>
          <p:cNvSpPr/>
          <p:nvPr/>
        </p:nvSpPr>
        <p:spPr>
          <a:xfrm>
            <a:off x="2468880" y="5870448"/>
            <a:ext cx="7269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80" dirty="0">
                <a:solidFill>
                  <a:srgbClr val="64748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Στο 3ο κεφάλαιο θα δούμε τον μηχανισμό πιο αναλυτικά.</a:t>
            </a:r>
            <a:endParaRPr lang="en-US" sz="12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83096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Διεπαφή χρήστη: GUI ή γραμμή εντολών;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822960" cy="50292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435608" y="822960"/>
            <a:ext cx="9966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Δύο τρόποι επικοινωνίας με το ΛΣ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731520" y="1463040"/>
            <a:ext cx="5257800" cy="4297680"/>
          </a:xfrm>
          <a:prstGeom prst="roundRect">
            <a:avLst>
              <a:gd name="adj" fmla="val 1702"/>
            </a:avLst>
          </a:prstGeom>
          <a:solidFill>
            <a:srgbClr val="EAF1FF"/>
          </a:solidFill>
          <a:ln w="12700">
            <a:solidFill>
              <a:srgbClr val="BFDBFE"/>
            </a:solidFill>
            <a:prstDash val="solid"/>
          </a:ln>
          <a:effectLst>
            <a:outerShdw sx="100000" sy="100000" kx="0" ky="0" algn="bl" rotWithShape="0" blurRad="12700" dist="50800" dir="2700000">
              <a:srgbClr val="94A3B8">
                <a:alpha val="13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1097280" y="1783080"/>
            <a:ext cx="4526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Γραφικό περιβάλλον (GUI)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1325880" y="2423160"/>
            <a:ext cx="4069080" cy="2240280"/>
          </a:xfrm>
          <a:prstGeom prst="roundRect">
            <a:avLst>
              <a:gd name="adj" fmla="val 2041"/>
            </a:avLst>
          </a:prstGeom>
          <a:solidFill>
            <a:srgbClr val="FFFFFF"/>
          </a:solidFill>
          <a:ln w="15240">
            <a:solidFill>
              <a:srgbClr val="CBD5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325880" y="2423160"/>
            <a:ext cx="4069080" cy="347472"/>
          </a:xfrm>
          <a:prstGeom prst="rect">
            <a:avLst/>
          </a:prstGeom>
          <a:solidFill>
            <a:srgbClr val="E2E8F0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664208" y="3090672"/>
            <a:ext cx="713232" cy="713232"/>
          </a:xfrm>
          <a:prstGeom prst="roundRect">
            <a:avLst>
              <a:gd name="adj" fmla="val 7692"/>
            </a:avLst>
          </a:prstGeom>
          <a:solidFill>
            <a:srgbClr val="FFF8E1"/>
          </a:solidFill>
          <a:ln w="12700">
            <a:solidFill>
              <a:srgbClr val="DDE6E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664208" y="3282696"/>
            <a:ext cx="7132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F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2724912" y="3090672"/>
            <a:ext cx="713232" cy="713232"/>
          </a:xfrm>
          <a:prstGeom prst="roundRect">
            <a:avLst>
              <a:gd name="adj" fmla="val 7692"/>
            </a:avLst>
          </a:prstGeom>
          <a:solidFill>
            <a:srgbClr val="E6F7FB"/>
          </a:solidFill>
          <a:ln w="12700">
            <a:solidFill>
              <a:srgbClr val="DDE6E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724912" y="3282696"/>
            <a:ext cx="7132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📄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3785616" y="3090672"/>
            <a:ext cx="713232" cy="713232"/>
          </a:xfrm>
          <a:prstGeom prst="roundRect">
            <a:avLst>
              <a:gd name="adj" fmla="val 7692"/>
            </a:avLst>
          </a:prstGeom>
          <a:solidFill>
            <a:srgbClr val="F3ECFF"/>
          </a:solidFill>
          <a:ln w="12700">
            <a:solidFill>
              <a:srgbClr val="DDE6E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785616" y="3282696"/>
            <a:ext cx="7132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⚙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325880" y="4983480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Παράθυρα • εικονίδια • μενού • drag &amp; drop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236208" y="1463040"/>
            <a:ext cx="5257800" cy="4297680"/>
          </a:xfrm>
          <a:prstGeom prst="roundRect">
            <a:avLst>
              <a:gd name="adj" fmla="val 1702"/>
            </a:avLst>
          </a:prstGeom>
          <a:solidFill>
            <a:srgbClr val="EEF2FF"/>
          </a:solidFill>
          <a:ln w="12700">
            <a:solidFill>
              <a:srgbClr val="C7D2FE"/>
            </a:solidFill>
            <a:prstDash val="solid"/>
          </a:ln>
          <a:effectLst>
            <a:outerShdw sx="100000" sy="100000" kx="0" ky="0" algn="bl" rotWithShape="0" blurRad="12700" dist="50800" dir="2700000">
              <a:srgbClr val="94A3B8">
                <a:alpha val="13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6601968" y="1783080"/>
            <a:ext cx="4526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7C3AED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Γραμμή εντολών (CLI)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6812280" y="2423160"/>
            <a:ext cx="4160520" cy="2240280"/>
          </a:xfrm>
          <a:prstGeom prst="roundRect">
            <a:avLst>
              <a:gd name="adj" fmla="val 2041"/>
            </a:avLst>
          </a:prstGeom>
          <a:solidFill>
            <a:srgbClr val="111827"/>
          </a:solidFill>
          <a:ln w="12700">
            <a:solidFill>
              <a:srgbClr val="37415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086600" y="2880360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A7F3D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C:\&gt; copy ergasia.txt E:\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086600" y="342900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1FAE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 file(s) copied.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812280" y="4983480"/>
            <a:ext cx="4160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Εντολές με κείμενο • ακριβής έλεγχος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1280160" y="5998464"/>
            <a:ext cx="9646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30" b="1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Και τα δύο είναι διεπαφές: διαφορετικός τρόπος, ίδιος στόχος — επικοινωνία χρήστη και συστήματος.</a:t>
            </a:r>
            <a:endParaRPr lang="en-US" sz="133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83096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Challenge: σε ποιο τμήμα ανήκει;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822960" cy="50292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435608" y="822960"/>
            <a:ext cx="9966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Πυρήνας • Σύστημα Αρχείων • Διεπαφή Χρήστη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94360" y="1143000"/>
            <a:ext cx="914400" cy="310896"/>
          </a:xfrm>
          <a:prstGeom prst="roundRect">
            <a:avLst>
              <a:gd name="adj" fmla="val 23529"/>
            </a:avLst>
          </a:prstGeom>
          <a:solidFill>
            <a:srgbClr val="FFF1E8"/>
          </a:solidFill>
          <a:ln w="12700">
            <a:solidFill>
              <a:srgbClr val="FFF1E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67512" y="1179576"/>
            <a:ext cx="7680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97316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 ΛΕΠΤΑ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822960" y="1755648"/>
            <a:ext cx="5010912" cy="941832"/>
          </a:xfrm>
          <a:prstGeom prst="roundRect">
            <a:avLst>
              <a:gd name="adj" fmla="val 776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24128" y="2020824"/>
            <a:ext cx="365760" cy="365760"/>
          </a:xfrm>
          <a:prstGeom prst="ellipse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24128" y="2121408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1554480" y="2002536"/>
            <a:ext cx="3886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40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Δίνει χρόνο ΚΜΕ σε μια εφαρμογή</a:t>
            </a:r>
            <a:endParaRPr lang="en-US" sz="1340" dirty="0"/>
          </a:p>
        </p:txBody>
      </p:sp>
      <p:sp>
        <p:nvSpPr>
          <p:cNvPr id="11" name="Shape 9"/>
          <p:cNvSpPr/>
          <p:nvPr/>
        </p:nvSpPr>
        <p:spPr>
          <a:xfrm>
            <a:off x="6473952" y="1755648"/>
            <a:ext cx="5010912" cy="941832"/>
          </a:xfrm>
          <a:prstGeom prst="roundRect">
            <a:avLst>
              <a:gd name="adj" fmla="val 776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675120" y="2020824"/>
            <a:ext cx="365760" cy="365760"/>
          </a:xfrm>
          <a:prstGeom prst="ellipse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75120" y="2121408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205472" y="2002536"/>
            <a:ext cx="3886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40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Δέχεται ένα κλικ σε κουμπί</a:t>
            </a:r>
            <a:endParaRPr lang="en-US" sz="1340" dirty="0"/>
          </a:p>
        </p:txBody>
      </p:sp>
      <p:sp>
        <p:nvSpPr>
          <p:cNvPr id="15" name="Shape 13"/>
          <p:cNvSpPr/>
          <p:nvPr/>
        </p:nvSpPr>
        <p:spPr>
          <a:xfrm>
            <a:off x="822960" y="2999232"/>
            <a:ext cx="5010912" cy="941832"/>
          </a:xfrm>
          <a:prstGeom prst="roundRect">
            <a:avLst>
              <a:gd name="adj" fmla="val 776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24128" y="3264408"/>
            <a:ext cx="365760" cy="365760"/>
          </a:xfrm>
          <a:prstGeom prst="ellipse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24128" y="3364992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3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1554480" y="3246120"/>
            <a:ext cx="3886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40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Βρίσκει πού είναι αποθηκευμένο ένα αρχείο</a:t>
            </a:r>
            <a:endParaRPr lang="en-US" sz="1340" dirty="0"/>
          </a:p>
        </p:txBody>
      </p:sp>
      <p:sp>
        <p:nvSpPr>
          <p:cNvPr id="19" name="Shape 17"/>
          <p:cNvSpPr/>
          <p:nvPr/>
        </p:nvSpPr>
        <p:spPr>
          <a:xfrm>
            <a:off x="6473952" y="2999232"/>
            <a:ext cx="5010912" cy="941832"/>
          </a:xfrm>
          <a:prstGeom prst="roundRect">
            <a:avLst>
              <a:gd name="adj" fmla="val 776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675120" y="3264408"/>
            <a:ext cx="365760" cy="365760"/>
          </a:xfrm>
          <a:prstGeom prst="ellipse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675120" y="3364992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4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7205472" y="3246120"/>
            <a:ext cx="3886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40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Ενημερώνει για ένα μήνυμα σφάλματος</a:t>
            </a:r>
            <a:endParaRPr lang="en-US" sz="1340" dirty="0"/>
          </a:p>
        </p:txBody>
      </p:sp>
      <p:sp>
        <p:nvSpPr>
          <p:cNvPr id="23" name="Shape 21"/>
          <p:cNvSpPr/>
          <p:nvPr/>
        </p:nvSpPr>
        <p:spPr>
          <a:xfrm>
            <a:off x="822960" y="4242816"/>
            <a:ext cx="5010912" cy="941832"/>
          </a:xfrm>
          <a:prstGeom prst="roundRect">
            <a:avLst>
              <a:gd name="adj" fmla="val 776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24128" y="4507992"/>
            <a:ext cx="365760" cy="365760"/>
          </a:xfrm>
          <a:prstGeom prst="ellipse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24128" y="4608576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5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1554480" y="4489704"/>
            <a:ext cx="3886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40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Κατανέμει RAM σε πρόγραμμα</a:t>
            </a:r>
            <a:endParaRPr lang="en-US" sz="1340" dirty="0"/>
          </a:p>
        </p:txBody>
      </p:sp>
      <p:sp>
        <p:nvSpPr>
          <p:cNvPr id="27" name="Shape 25"/>
          <p:cNvSpPr/>
          <p:nvPr/>
        </p:nvSpPr>
        <p:spPr>
          <a:xfrm>
            <a:off x="6473952" y="4242816"/>
            <a:ext cx="5010912" cy="941832"/>
          </a:xfrm>
          <a:prstGeom prst="roundRect">
            <a:avLst>
              <a:gd name="adj" fmla="val 776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675120" y="4507992"/>
            <a:ext cx="365760" cy="365760"/>
          </a:xfrm>
          <a:prstGeom prst="ellipse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5120" y="4608576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6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7205472" y="4489704"/>
            <a:ext cx="3886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40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Διαχειρίζεται το όνομα «εργασία.docx»</a:t>
            </a:r>
            <a:endParaRPr lang="en-US" sz="1340" dirty="0"/>
          </a:p>
        </p:txBody>
      </p:sp>
      <p:sp>
        <p:nvSpPr>
          <p:cNvPr id="31" name="Text 29"/>
          <p:cNvSpPr/>
          <p:nvPr/>
        </p:nvSpPr>
        <p:spPr>
          <a:xfrm>
            <a:off x="2377440" y="5623560"/>
            <a:ext cx="7498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Γράψε: Π = Πυρήνας, Α = Σύστημα Αρχείων, Δ = Διεπαφή</a:t>
            </a:r>
            <a:endParaRPr lang="en-US" sz="1350" dirty="0"/>
          </a:p>
        </p:txBody>
      </p:sp>
      <p:sp>
        <p:nvSpPr>
          <p:cNvPr id="32" name="Shape 30">
            <a:hlinkClick r:id="rId1" tooltip="" action="ppaction://hlinksldjump"/>
          </p:cNvPr>
          <p:cNvSpPr/>
          <p:nvPr/>
        </p:nvSpPr>
        <p:spPr>
          <a:xfrm>
            <a:off x="9464040" y="5989320"/>
            <a:ext cx="2148840" cy="384048"/>
          </a:xfrm>
          <a:prstGeom prst="roundRect">
            <a:avLst>
              <a:gd name="adj" fmla="val 19048"/>
            </a:avLst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3" name="Text 31">
            <a:hlinkClick r:id="rId2" tooltip="" action="ppaction://hlinksldjump"/>
          </p:cNvPr>
          <p:cNvSpPr/>
          <p:nvPr/>
        </p:nvSpPr>
        <p:spPr>
          <a:xfrm>
            <a:off x="9573768" y="6062472"/>
            <a:ext cx="192938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u="sng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  <a:hlinkClick r:id="rId2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Δες την απάντηση →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83096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Αποκάλυψη: ποιο τμήμα του ΛΣ;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822960" cy="50292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435608" y="822960"/>
            <a:ext cx="9966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Σύνδεσε λειτουργία και υπεύθυνο τμήμα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94360" y="1143000"/>
            <a:ext cx="1143000" cy="310896"/>
          </a:xfrm>
          <a:prstGeom prst="roundRect">
            <a:avLst>
              <a:gd name="adj" fmla="val 23529"/>
            </a:avLst>
          </a:prstGeom>
          <a:solidFill>
            <a:srgbClr val="E8FBF4"/>
          </a:solidFill>
          <a:ln w="12700">
            <a:solidFill>
              <a:srgbClr val="E8FBF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67512" y="1179576"/>
            <a:ext cx="9966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0B981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ΑΠΑΝΤΗΣΗ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804672" y="1664208"/>
            <a:ext cx="5010912" cy="987552"/>
          </a:xfrm>
          <a:prstGeom prst="roundRect">
            <a:avLst>
              <a:gd name="adj" fmla="val 7407"/>
            </a:avLst>
          </a:prstGeom>
          <a:solidFill>
            <a:srgbClr val="E6F7FB"/>
          </a:solidFill>
          <a:ln w="12700">
            <a:solidFill>
              <a:srgbClr val="DDE6E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05840" y="1929384"/>
            <a:ext cx="594360" cy="365760"/>
          </a:xfrm>
          <a:prstGeom prst="roundRect">
            <a:avLst>
              <a:gd name="adj" fmla="val 20000"/>
            </a:avLst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78992" y="1965960"/>
            <a:ext cx="4480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Π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1792224" y="1828800"/>
            <a:ext cx="1572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0" b="1" dirty="0">
                <a:solidFill>
                  <a:srgbClr val="0891B2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Πυρήνας</a:t>
            </a:r>
            <a:endParaRPr lang="en-US" sz="1420" dirty="0"/>
          </a:p>
        </p:txBody>
      </p:sp>
      <p:sp>
        <p:nvSpPr>
          <p:cNvPr id="11" name="Text 9"/>
          <p:cNvSpPr/>
          <p:nvPr/>
        </p:nvSpPr>
        <p:spPr>
          <a:xfrm>
            <a:off x="1792224" y="2221992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Χρόνος ΚΜΕ</a:t>
            </a:r>
            <a:endParaRPr lang="en-US" sz="1180" dirty="0"/>
          </a:p>
        </p:txBody>
      </p:sp>
      <p:sp>
        <p:nvSpPr>
          <p:cNvPr id="12" name="Shape 10"/>
          <p:cNvSpPr/>
          <p:nvPr/>
        </p:nvSpPr>
        <p:spPr>
          <a:xfrm>
            <a:off x="6455664" y="1664208"/>
            <a:ext cx="5010912" cy="987552"/>
          </a:xfrm>
          <a:prstGeom prst="roundRect">
            <a:avLst>
              <a:gd name="adj" fmla="val 7407"/>
            </a:avLst>
          </a:prstGeom>
          <a:solidFill>
            <a:srgbClr val="F3ECFF"/>
          </a:solidFill>
          <a:ln w="12700">
            <a:solidFill>
              <a:srgbClr val="DDE6E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656832" y="1929384"/>
            <a:ext cx="594360" cy="365760"/>
          </a:xfrm>
          <a:prstGeom prst="roundRect">
            <a:avLst>
              <a:gd name="adj" fmla="val 20000"/>
            </a:avLst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729984" y="1965960"/>
            <a:ext cx="4480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Δ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7443216" y="1828800"/>
            <a:ext cx="1572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0" b="1" dirty="0">
                <a:solidFill>
                  <a:srgbClr val="7C3AED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Διεπαφή</a:t>
            </a:r>
            <a:endParaRPr lang="en-US" sz="1420" dirty="0"/>
          </a:p>
        </p:txBody>
      </p:sp>
      <p:sp>
        <p:nvSpPr>
          <p:cNvPr id="16" name="Text 14"/>
          <p:cNvSpPr/>
          <p:nvPr/>
        </p:nvSpPr>
        <p:spPr>
          <a:xfrm>
            <a:off x="7443216" y="2221992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Κλικ / εντολή χρήστη</a:t>
            </a:r>
            <a:endParaRPr lang="en-US" sz="1180" dirty="0"/>
          </a:p>
        </p:txBody>
      </p:sp>
      <p:sp>
        <p:nvSpPr>
          <p:cNvPr id="17" name="Shape 15"/>
          <p:cNvSpPr/>
          <p:nvPr/>
        </p:nvSpPr>
        <p:spPr>
          <a:xfrm>
            <a:off x="804672" y="2935224"/>
            <a:ext cx="5010912" cy="987552"/>
          </a:xfrm>
          <a:prstGeom prst="roundRect">
            <a:avLst>
              <a:gd name="adj" fmla="val 7407"/>
            </a:avLst>
          </a:prstGeom>
          <a:solidFill>
            <a:srgbClr val="FFF8E1"/>
          </a:solidFill>
          <a:ln w="12700">
            <a:solidFill>
              <a:srgbClr val="DDE6E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05840" y="3200400"/>
            <a:ext cx="594360" cy="365760"/>
          </a:xfrm>
          <a:prstGeom prst="roundRect">
            <a:avLst>
              <a:gd name="adj" fmla="val 20000"/>
            </a:avLst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78992" y="3236976"/>
            <a:ext cx="4480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1792224" y="3099816"/>
            <a:ext cx="1572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0" b="1" dirty="0">
                <a:solidFill>
                  <a:srgbClr val="F59E0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Σύστημα Αρχείων</a:t>
            </a:r>
            <a:endParaRPr lang="en-US" sz="1420" dirty="0"/>
          </a:p>
        </p:txBody>
      </p:sp>
      <p:sp>
        <p:nvSpPr>
          <p:cNvPr id="21" name="Text 19"/>
          <p:cNvSpPr/>
          <p:nvPr/>
        </p:nvSpPr>
        <p:spPr>
          <a:xfrm>
            <a:off x="1792224" y="3493008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Εντοπισμός αρχείου</a:t>
            </a:r>
            <a:endParaRPr lang="en-US" sz="1180" dirty="0"/>
          </a:p>
        </p:txBody>
      </p:sp>
      <p:sp>
        <p:nvSpPr>
          <p:cNvPr id="22" name="Shape 20"/>
          <p:cNvSpPr/>
          <p:nvPr/>
        </p:nvSpPr>
        <p:spPr>
          <a:xfrm>
            <a:off x="6455664" y="2935224"/>
            <a:ext cx="5010912" cy="987552"/>
          </a:xfrm>
          <a:prstGeom prst="roundRect">
            <a:avLst>
              <a:gd name="adj" fmla="val 7407"/>
            </a:avLst>
          </a:prstGeom>
          <a:solidFill>
            <a:srgbClr val="F3ECFF"/>
          </a:solidFill>
          <a:ln w="12700">
            <a:solidFill>
              <a:srgbClr val="DDE6EE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656832" y="3200400"/>
            <a:ext cx="594360" cy="365760"/>
          </a:xfrm>
          <a:prstGeom prst="roundRect">
            <a:avLst>
              <a:gd name="adj" fmla="val 20000"/>
            </a:avLst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729984" y="3236976"/>
            <a:ext cx="4480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Δ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7443216" y="3099816"/>
            <a:ext cx="1572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0" b="1" dirty="0">
                <a:solidFill>
                  <a:srgbClr val="7C3AED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Διεπαφή</a:t>
            </a:r>
            <a:endParaRPr lang="en-US" sz="1420" dirty="0"/>
          </a:p>
        </p:txBody>
      </p:sp>
      <p:sp>
        <p:nvSpPr>
          <p:cNvPr id="26" name="Text 24"/>
          <p:cNvSpPr/>
          <p:nvPr/>
        </p:nvSpPr>
        <p:spPr>
          <a:xfrm>
            <a:off x="7443216" y="3493008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Μήνυμα προς τον χρήστη</a:t>
            </a:r>
            <a:endParaRPr lang="en-US" sz="1180" dirty="0"/>
          </a:p>
        </p:txBody>
      </p:sp>
      <p:sp>
        <p:nvSpPr>
          <p:cNvPr id="27" name="Shape 25"/>
          <p:cNvSpPr/>
          <p:nvPr/>
        </p:nvSpPr>
        <p:spPr>
          <a:xfrm>
            <a:off x="804672" y="4206240"/>
            <a:ext cx="5010912" cy="987552"/>
          </a:xfrm>
          <a:prstGeom prst="roundRect">
            <a:avLst>
              <a:gd name="adj" fmla="val 7407"/>
            </a:avLst>
          </a:prstGeom>
          <a:solidFill>
            <a:srgbClr val="E6F7FB"/>
          </a:solidFill>
          <a:ln w="12700">
            <a:solidFill>
              <a:srgbClr val="DDE6EE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05840" y="4471416"/>
            <a:ext cx="594360" cy="365760"/>
          </a:xfrm>
          <a:prstGeom prst="roundRect">
            <a:avLst>
              <a:gd name="adj" fmla="val 20000"/>
            </a:avLst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78992" y="4507992"/>
            <a:ext cx="4480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Π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1792224" y="4370832"/>
            <a:ext cx="1572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0" b="1" dirty="0">
                <a:solidFill>
                  <a:srgbClr val="0891B2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Πυρήνας</a:t>
            </a:r>
            <a:endParaRPr lang="en-US" sz="1420" dirty="0"/>
          </a:p>
        </p:txBody>
      </p:sp>
      <p:sp>
        <p:nvSpPr>
          <p:cNvPr id="31" name="Text 29"/>
          <p:cNvSpPr/>
          <p:nvPr/>
        </p:nvSpPr>
        <p:spPr>
          <a:xfrm>
            <a:off x="1792224" y="4764024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Κατανομή RAM</a:t>
            </a:r>
            <a:endParaRPr lang="en-US" sz="1180" dirty="0"/>
          </a:p>
        </p:txBody>
      </p:sp>
      <p:sp>
        <p:nvSpPr>
          <p:cNvPr id="32" name="Shape 30"/>
          <p:cNvSpPr/>
          <p:nvPr/>
        </p:nvSpPr>
        <p:spPr>
          <a:xfrm>
            <a:off x="6455664" y="4206240"/>
            <a:ext cx="5010912" cy="987552"/>
          </a:xfrm>
          <a:prstGeom prst="roundRect">
            <a:avLst>
              <a:gd name="adj" fmla="val 7407"/>
            </a:avLst>
          </a:prstGeom>
          <a:solidFill>
            <a:srgbClr val="FFF8E1"/>
          </a:solidFill>
          <a:ln w="12700">
            <a:solidFill>
              <a:srgbClr val="DDE6EE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656832" y="4471416"/>
            <a:ext cx="594360" cy="365760"/>
          </a:xfrm>
          <a:prstGeom prst="roundRect">
            <a:avLst>
              <a:gd name="adj" fmla="val 20000"/>
            </a:avLst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729984" y="4507992"/>
            <a:ext cx="4480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</a:t>
            </a:r>
            <a:endParaRPr lang="en-US" sz="1250" dirty="0"/>
          </a:p>
        </p:txBody>
      </p:sp>
      <p:sp>
        <p:nvSpPr>
          <p:cNvPr id="35" name="Text 33"/>
          <p:cNvSpPr/>
          <p:nvPr/>
        </p:nvSpPr>
        <p:spPr>
          <a:xfrm>
            <a:off x="7443216" y="4370832"/>
            <a:ext cx="1572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20" b="1" dirty="0">
                <a:solidFill>
                  <a:srgbClr val="F59E0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Σύστημα Αρχείων</a:t>
            </a:r>
            <a:endParaRPr lang="en-US" sz="1420" dirty="0"/>
          </a:p>
        </p:txBody>
      </p:sp>
      <p:sp>
        <p:nvSpPr>
          <p:cNvPr id="36" name="Text 34"/>
          <p:cNvSpPr/>
          <p:nvPr/>
        </p:nvSpPr>
        <p:spPr>
          <a:xfrm>
            <a:off x="7443216" y="4764024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8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Ονοματοδοσία αρχείου</a:t>
            </a:r>
            <a:endParaRPr lang="en-US" sz="1180" dirty="0"/>
          </a:p>
        </p:txBody>
      </p:sp>
      <p:sp>
        <p:nvSpPr>
          <p:cNvPr id="37" name="Text 35"/>
          <p:cNvSpPr/>
          <p:nvPr/>
        </p:nvSpPr>
        <p:spPr>
          <a:xfrm>
            <a:off x="1234440" y="5806440"/>
            <a:ext cx="9784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Πρόσεξε: η «διεπαφή» αφορά την επικοινωνία με τον χρήστη· ο πυρήνας αφορά κυρίως τη διαχείριση πόρων και υλικού.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83096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Μύθος ή Αλήθεια;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822960" cy="50292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435608" y="822960"/>
            <a:ext cx="9966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Σήκωσε ✋ για Αλήθεια — ✊ για Μύθο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94360" y="1143000"/>
            <a:ext cx="1417320" cy="310896"/>
          </a:xfrm>
          <a:prstGeom prst="roundRect">
            <a:avLst>
              <a:gd name="adj" fmla="val 23529"/>
            </a:avLst>
          </a:prstGeom>
          <a:solidFill>
            <a:srgbClr val="FFF1E8"/>
          </a:solidFill>
          <a:ln w="12700">
            <a:solidFill>
              <a:srgbClr val="FFF1E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67512" y="1179576"/>
            <a:ext cx="12710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97316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ΓΡΗΓΟΡΟΣ ΓΥΡΟΣ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731520" y="1664208"/>
            <a:ext cx="516636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96112" y="1856232"/>
            <a:ext cx="347472" cy="347472"/>
          </a:xfrm>
          <a:prstGeom prst="rect">
            <a:avLst/>
          </a:prstGeom>
          <a:solidFill>
            <a:srgbClr val="0F172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389888" y="1828800"/>
            <a:ext cx="41330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Το Photoshop είναι λογισμικό συστήματος.</a:t>
            </a:r>
            <a:endParaRPr lang="en-US" sz="1220" dirty="0"/>
          </a:p>
        </p:txBody>
      </p:sp>
      <p:sp>
        <p:nvSpPr>
          <p:cNvPr id="10" name="Shape 8"/>
          <p:cNvSpPr/>
          <p:nvPr/>
        </p:nvSpPr>
        <p:spPr>
          <a:xfrm>
            <a:off x="6446520" y="1664208"/>
            <a:ext cx="516636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11112" y="1856232"/>
            <a:ext cx="347472" cy="347472"/>
          </a:xfrm>
          <a:prstGeom prst="rect">
            <a:avLst/>
          </a:prstGeom>
          <a:solidFill>
            <a:srgbClr val="0F172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104888" y="1828800"/>
            <a:ext cx="41330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Το ΛΣ μπορεί να διαχειρίζεται τη RAM.</a:t>
            </a:r>
            <a:endParaRPr lang="en-US" sz="1220" dirty="0"/>
          </a:p>
        </p:txBody>
      </p:sp>
      <p:sp>
        <p:nvSpPr>
          <p:cNvPr id="13" name="Shape 11"/>
          <p:cNvSpPr/>
          <p:nvPr/>
        </p:nvSpPr>
        <p:spPr>
          <a:xfrm>
            <a:off x="731520" y="2670048"/>
            <a:ext cx="516636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96112" y="2862072"/>
            <a:ext cx="347472" cy="347472"/>
          </a:xfrm>
          <a:prstGeom prst="rect">
            <a:avLst/>
          </a:prstGeom>
          <a:solidFill>
            <a:srgbClr val="0F172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3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389888" y="2834640"/>
            <a:ext cx="41330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Το Android είναι λειτουργικό σύστημα.</a:t>
            </a:r>
            <a:endParaRPr lang="en-US" sz="1220" dirty="0"/>
          </a:p>
        </p:txBody>
      </p:sp>
      <p:sp>
        <p:nvSpPr>
          <p:cNvPr id="16" name="Shape 14"/>
          <p:cNvSpPr/>
          <p:nvPr/>
        </p:nvSpPr>
        <p:spPr>
          <a:xfrm>
            <a:off x="6446520" y="2670048"/>
            <a:ext cx="516636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11112" y="2862072"/>
            <a:ext cx="347472" cy="347472"/>
          </a:xfrm>
          <a:prstGeom prst="rect">
            <a:avLst/>
          </a:prstGeom>
          <a:solidFill>
            <a:srgbClr val="0F172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104888" y="2834640"/>
            <a:ext cx="41330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Το σύστημα αρχείων ασχολείται με ονόματα και ανάκτηση αρχείων.</a:t>
            </a:r>
            <a:endParaRPr lang="en-US" sz="1220" dirty="0"/>
          </a:p>
        </p:txBody>
      </p:sp>
      <p:sp>
        <p:nvSpPr>
          <p:cNvPr id="19" name="Shape 17"/>
          <p:cNvSpPr/>
          <p:nvPr/>
        </p:nvSpPr>
        <p:spPr>
          <a:xfrm>
            <a:off x="731520" y="3675888"/>
            <a:ext cx="516636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96112" y="3867912"/>
            <a:ext cx="347472" cy="347472"/>
          </a:xfrm>
          <a:prstGeom prst="rect">
            <a:avLst/>
          </a:prstGeom>
          <a:solidFill>
            <a:srgbClr val="0F172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5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1389888" y="3840480"/>
            <a:ext cx="41330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Η διεπαφή χρήστη μπορεί να είναι μόνο γραφική.</a:t>
            </a:r>
            <a:endParaRPr lang="en-US" sz="1220" dirty="0"/>
          </a:p>
        </p:txBody>
      </p:sp>
      <p:sp>
        <p:nvSpPr>
          <p:cNvPr id="22" name="Shape 20"/>
          <p:cNvSpPr/>
          <p:nvPr/>
        </p:nvSpPr>
        <p:spPr>
          <a:xfrm>
            <a:off x="6446520" y="3675888"/>
            <a:ext cx="516636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11112" y="3867912"/>
            <a:ext cx="347472" cy="347472"/>
          </a:xfrm>
          <a:prstGeom prst="rect">
            <a:avLst/>
          </a:prstGeom>
          <a:solidFill>
            <a:srgbClr val="0F172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6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7104888" y="3840480"/>
            <a:ext cx="41330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Ο πυρήνας διαχειρίζεται αιτήματα από εφαρμογές.</a:t>
            </a:r>
            <a:endParaRPr lang="en-US" sz="1220" dirty="0"/>
          </a:p>
        </p:txBody>
      </p:sp>
      <p:sp>
        <p:nvSpPr>
          <p:cNvPr id="25" name="Shape 23"/>
          <p:cNvSpPr/>
          <p:nvPr/>
        </p:nvSpPr>
        <p:spPr>
          <a:xfrm>
            <a:off x="731520" y="4681728"/>
            <a:ext cx="516636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96112" y="4873752"/>
            <a:ext cx="347472" cy="347472"/>
          </a:xfrm>
          <a:prstGeom prst="rect">
            <a:avLst/>
          </a:prstGeom>
          <a:solidFill>
            <a:srgbClr val="0F172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7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1389888" y="4846320"/>
            <a:ext cx="41330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Η ασφάλεια μπορεί να αποτελεί αρμοδιότητα του ΛΣ.</a:t>
            </a:r>
            <a:endParaRPr lang="en-US" sz="1220" dirty="0"/>
          </a:p>
        </p:txBody>
      </p:sp>
      <p:sp>
        <p:nvSpPr>
          <p:cNvPr id="28" name="Shape 26"/>
          <p:cNvSpPr/>
          <p:nvPr/>
        </p:nvSpPr>
        <p:spPr>
          <a:xfrm>
            <a:off x="6446520" y="4681728"/>
            <a:ext cx="516636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11112" y="4873752"/>
            <a:ext cx="347472" cy="347472"/>
          </a:xfrm>
          <a:prstGeom prst="rect">
            <a:avLst/>
          </a:prstGeom>
          <a:solidFill>
            <a:srgbClr val="0F172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8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7104888" y="4846320"/>
            <a:ext cx="41330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Το ΛΣ βοηθά στην κατανομή χρόνου της ΚΜΕ.</a:t>
            </a:r>
            <a:endParaRPr lang="en-US" sz="1220" dirty="0"/>
          </a:p>
        </p:txBody>
      </p:sp>
      <p:sp>
        <p:nvSpPr>
          <p:cNvPr id="31" name="Shape 29">
            <a:hlinkClick r:id="rId1" tooltip="" action="ppaction://hlinksldjump"/>
          </p:cNvPr>
          <p:cNvSpPr/>
          <p:nvPr/>
        </p:nvSpPr>
        <p:spPr>
          <a:xfrm>
            <a:off x="9464040" y="5989320"/>
            <a:ext cx="2148840" cy="384048"/>
          </a:xfrm>
          <a:prstGeom prst="roundRect">
            <a:avLst>
              <a:gd name="adj" fmla="val 19048"/>
            </a:avLst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2" name="Text 30">
            <a:hlinkClick r:id="rId2" tooltip="" action="ppaction://hlinksldjump"/>
          </p:cNvPr>
          <p:cNvSpPr/>
          <p:nvPr/>
        </p:nvSpPr>
        <p:spPr>
          <a:xfrm>
            <a:off x="9573768" y="6062472"/>
            <a:ext cx="192938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u="sng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  <a:hlinkClick r:id="rId2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Δες την απάντηση →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83096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Μύθος ή Αλήθεια — Απαντήσεις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822960" cy="50292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435608" y="822960"/>
            <a:ext cx="9966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Έλεγξε και αιτιολόγησε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94360" y="1143000"/>
            <a:ext cx="1143000" cy="310896"/>
          </a:xfrm>
          <a:prstGeom prst="roundRect">
            <a:avLst>
              <a:gd name="adj" fmla="val 23529"/>
            </a:avLst>
          </a:prstGeom>
          <a:solidFill>
            <a:srgbClr val="E8FBF4"/>
          </a:solidFill>
          <a:ln w="12700">
            <a:solidFill>
              <a:srgbClr val="E8FBF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67512" y="1179576"/>
            <a:ext cx="9966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0B981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ΑΠΑΝΤΗΣΗ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731520" y="1609344"/>
            <a:ext cx="5166360" cy="786384"/>
          </a:xfrm>
          <a:prstGeom prst="roundRect">
            <a:avLst>
              <a:gd name="adj" fmla="val 9302"/>
            </a:avLst>
          </a:prstGeom>
          <a:solidFill>
            <a:srgbClr val="FDECEC"/>
          </a:solidFill>
          <a:ln w="12700">
            <a:solidFill>
              <a:srgbClr val="FECAC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4400" y="1837944"/>
            <a:ext cx="310896" cy="310896"/>
          </a:xfrm>
          <a:prstGeom prst="ellipse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1824228"/>
            <a:ext cx="31089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×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1344168" y="1773936"/>
            <a:ext cx="960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b="1" dirty="0">
                <a:solidFill>
                  <a:srgbClr val="EF444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ΜΥΘΟΣ</a:t>
            </a:r>
            <a:endParaRPr lang="en-US" sz="1070" dirty="0"/>
          </a:p>
        </p:txBody>
      </p:sp>
      <p:sp>
        <p:nvSpPr>
          <p:cNvPr id="11" name="Text 9"/>
          <p:cNvSpPr/>
          <p:nvPr/>
        </p:nvSpPr>
        <p:spPr>
          <a:xfrm>
            <a:off x="2331720" y="1764792"/>
            <a:ext cx="3246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9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Photoshop = εφαρμογή για επεξεργασία εικόνας.</a:t>
            </a:r>
            <a:endParaRPr lang="en-US" sz="1090" dirty="0"/>
          </a:p>
        </p:txBody>
      </p:sp>
      <p:sp>
        <p:nvSpPr>
          <p:cNvPr id="12" name="Shape 10"/>
          <p:cNvSpPr/>
          <p:nvPr/>
        </p:nvSpPr>
        <p:spPr>
          <a:xfrm>
            <a:off x="6446520" y="1609344"/>
            <a:ext cx="5166360" cy="786384"/>
          </a:xfrm>
          <a:prstGeom prst="roundRect">
            <a:avLst>
              <a:gd name="adj" fmla="val 9302"/>
            </a:avLst>
          </a:prstGeom>
          <a:solidFill>
            <a:srgbClr val="E8FBF4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629400" y="1837944"/>
            <a:ext cx="310896" cy="3108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629400" y="1824228"/>
            <a:ext cx="31089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✓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059168" y="1773936"/>
            <a:ext cx="960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b="1" dirty="0">
                <a:solidFill>
                  <a:srgbClr val="10B981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ΑΛΗΘΕΙΑ</a:t>
            </a:r>
            <a:endParaRPr lang="en-US" sz="1070" dirty="0"/>
          </a:p>
        </p:txBody>
      </p:sp>
      <p:sp>
        <p:nvSpPr>
          <p:cNvPr id="16" name="Text 14"/>
          <p:cNvSpPr/>
          <p:nvPr/>
        </p:nvSpPr>
        <p:spPr>
          <a:xfrm>
            <a:off x="8046720" y="1764792"/>
            <a:ext cx="3246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9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Η διαχείριση κύριας μνήμης είναι αρμοδιότητα του ΛΣ.</a:t>
            </a:r>
            <a:endParaRPr lang="en-US" sz="1090" dirty="0"/>
          </a:p>
        </p:txBody>
      </p:sp>
      <p:sp>
        <p:nvSpPr>
          <p:cNvPr id="17" name="Shape 15"/>
          <p:cNvSpPr/>
          <p:nvPr/>
        </p:nvSpPr>
        <p:spPr>
          <a:xfrm>
            <a:off x="731520" y="2642616"/>
            <a:ext cx="5166360" cy="786384"/>
          </a:xfrm>
          <a:prstGeom prst="roundRect">
            <a:avLst>
              <a:gd name="adj" fmla="val 9302"/>
            </a:avLst>
          </a:prstGeom>
          <a:solidFill>
            <a:srgbClr val="E8FBF4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14400" y="2871216"/>
            <a:ext cx="310896" cy="3108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2857500"/>
            <a:ext cx="31089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✓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44168" y="2807208"/>
            <a:ext cx="960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b="1" dirty="0">
                <a:solidFill>
                  <a:srgbClr val="10B981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ΑΛΗΘΕΙΑ</a:t>
            </a:r>
            <a:endParaRPr lang="en-US" sz="1070" dirty="0"/>
          </a:p>
        </p:txBody>
      </p:sp>
      <p:sp>
        <p:nvSpPr>
          <p:cNvPr id="21" name="Text 19"/>
          <p:cNvSpPr/>
          <p:nvPr/>
        </p:nvSpPr>
        <p:spPr>
          <a:xfrm>
            <a:off x="2331720" y="2798064"/>
            <a:ext cx="3246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9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Το Android είναι λειτουργικό σύστημα.</a:t>
            </a:r>
            <a:endParaRPr lang="en-US" sz="1090" dirty="0"/>
          </a:p>
        </p:txBody>
      </p:sp>
      <p:sp>
        <p:nvSpPr>
          <p:cNvPr id="22" name="Shape 20"/>
          <p:cNvSpPr/>
          <p:nvPr/>
        </p:nvSpPr>
        <p:spPr>
          <a:xfrm>
            <a:off x="6446520" y="2642616"/>
            <a:ext cx="5166360" cy="786384"/>
          </a:xfrm>
          <a:prstGeom prst="roundRect">
            <a:avLst>
              <a:gd name="adj" fmla="val 9302"/>
            </a:avLst>
          </a:prstGeom>
          <a:solidFill>
            <a:srgbClr val="E8FBF4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629400" y="2871216"/>
            <a:ext cx="310896" cy="3108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629400" y="2857500"/>
            <a:ext cx="31089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✓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7059168" y="2807208"/>
            <a:ext cx="960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b="1" dirty="0">
                <a:solidFill>
                  <a:srgbClr val="10B981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ΑΛΗΘΕΙΑ</a:t>
            </a:r>
            <a:endParaRPr lang="en-US" sz="1070" dirty="0"/>
          </a:p>
        </p:txBody>
      </p:sp>
      <p:sp>
        <p:nvSpPr>
          <p:cNvPr id="26" name="Text 24"/>
          <p:cNvSpPr/>
          <p:nvPr/>
        </p:nvSpPr>
        <p:spPr>
          <a:xfrm>
            <a:off x="8046720" y="2798064"/>
            <a:ext cx="3246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9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Ονομασία, καταχώριση και ανάκτηση ανήκουν στο σύστημα αρχείων.</a:t>
            </a:r>
            <a:endParaRPr lang="en-US" sz="1090" dirty="0"/>
          </a:p>
        </p:txBody>
      </p:sp>
      <p:sp>
        <p:nvSpPr>
          <p:cNvPr id="27" name="Shape 25"/>
          <p:cNvSpPr/>
          <p:nvPr/>
        </p:nvSpPr>
        <p:spPr>
          <a:xfrm>
            <a:off x="731520" y="3675888"/>
            <a:ext cx="5166360" cy="786384"/>
          </a:xfrm>
          <a:prstGeom prst="roundRect">
            <a:avLst>
              <a:gd name="adj" fmla="val 9302"/>
            </a:avLst>
          </a:prstGeom>
          <a:solidFill>
            <a:srgbClr val="FDECEC"/>
          </a:solidFill>
          <a:ln w="12700">
            <a:solidFill>
              <a:srgbClr val="FECAC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14400" y="3904488"/>
            <a:ext cx="310896" cy="310896"/>
          </a:xfrm>
          <a:prstGeom prst="ellipse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14400" y="3890772"/>
            <a:ext cx="31089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×</a:t>
            </a:r>
            <a:endParaRPr lang="en-US" sz="1700" dirty="0"/>
          </a:p>
        </p:txBody>
      </p:sp>
      <p:sp>
        <p:nvSpPr>
          <p:cNvPr id="30" name="Text 28"/>
          <p:cNvSpPr/>
          <p:nvPr/>
        </p:nvSpPr>
        <p:spPr>
          <a:xfrm>
            <a:off x="1344168" y="3840480"/>
            <a:ext cx="960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b="1" dirty="0">
                <a:solidFill>
                  <a:srgbClr val="EF444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ΜΥΘΟΣ</a:t>
            </a:r>
            <a:endParaRPr lang="en-US" sz="1070" dirty="0"/>
          </a:p>
        </p:txBody>
      </p:sp>
      <p:sp>
        <p:nvSpPr>
          <p:cNvPr id="31" name="Text 29"/>
          <p:cNvSpPr/>
          <p:nvPr/>
        </p:nvSpPr>
        <p:spPr>
          <a:xfrm>
            <a:off x="2331720" y="3831336"/>
            <a:ext cx="3246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9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Υπάρχουν GUI και CLI.</a:t>
            </a:r>
            <a:endParaRPr lang="en-US" sz="1090" dirty="0"/>
          </a:p>
        </p:txBody>
      </p:sp>
      <p:sp>
        <p:nvSpPr>
          <p:cNvPr id="32" name="Shape 30"/>
          <p:cNvSpPr/>
          <p:nvPr/>
        </p:nvSpPr>
        <p:spPr>
          <a:xfrm>
            <a:off x="6446520" y="3675888"/>
            <a:ext cx="5166360" cy="786384"/>
          </a:xfrm>
          <a:prstGeom prst="roundRect">
            <a:avLst>
              <a:gd name="adj" fmla="val 9302"/>
            </a:avLst>
          </a:prstGeom>
          <a:solidFill>
            <a:srgbClr val="E8FBF4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629400" y="3904488"/>
            <a:ext cx="310896" cy="3108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629400" y="3890772"/>
            <a:ext cx="31089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✓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7059168" y="3840480"/>
            <a:ext cx="960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b="1" dirty="0">
                <a:solidFill>
                  <a:srgbClr val="10B981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ΑΛΗΘΕΙΑ</a:t>
            </a:r>
            <a:endParaRPr lang="en-US" sz="1070" dirty="0"/>
          </a:p>
        </p:txBody>
      </p:sp>
      <p:sp>
        <p:nvSpPr>
          <p:cNvPr id="36" name="Text 34"/>
          <p:cNvSpPr/>
          <p:nvPr/>
        </p:nvSpPr>
        <p:spPr>
          <a:xfrm>
            <a:off x="8046720" y="3831336"/>
            <a:ext cx="3246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9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Οι εφαρμογές κάνουν αιτήματα προς το σύστημα / πυρήνα.</a:t>
            </a:r>
            <a:endParaRPr lang="en-US" sz="1090" dirty="0"/>
          </a:p>
        </p:txBody>
      </p:sp>
      <p:sp>
        <p:nvSpPr>
          <p:cNvPr id="37" name="Shape 35"/>
          <p:cNvSpPr/>
          <p:nvPr/>
        </p:nvSpPr>
        <p:spPr>
          <a:xfrm>
            <a:off x="731520" y="4709160"/>
            <a:ext cx="5166360" cy="786384"/>
          </a:xfrm>
          <a:prstGeom prst="roundRect">
            <a:avLst>
              <a:gd name="adj" fmla="val 9302"/>
            </a:avLst>
          </a:prstGeom>
          <a:solidFill>
            <a:srgbClr val="E8FBF4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914400" y="4937760"/>
            <a:ext cx="310896" cy="3108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914400" y="4924044"/>
            <a:ext cx="31089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✓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1344168" y="4873752"/>
            <a:ext cx="960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b="1" dirty="0">
                <a:solidFill>
                  <a:srgbClr val="10B981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ΑΛΗΘΕΙΑ</a:t>
            </a:r>
            <a:endParaRPr lang="en-US" sz="1070" dirty="0"/>
          </a:p>
        </p:txBody>
      </p:sp>
      <p:sp>
        <p:nvSpPr>
          <p:cNvPr id="41" name="Text 39"/>
          <p:cNvSpPr/>
          <p:nvPr/>
        </p:nvSpPr>
        <p:spPr>
          <a:xfrm>
            <a:off x="2331720" y="4864608"/>
            <a:ext cx="3246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9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Το ΛΣ εφαρμόζει μηχανισμούς προστασίας.</a:t>
            </a:r>
            <a:endParaRPr lang="en-US" sz="1090" dirty="0"/>
          </a:p>
        </p:txBody>
      </p:sp>
      <p:sp>
        <p:nvSpPr>
          <p:cNvPr id="42" name="Shape 40"/>
          <p:cNvSpPr/>
          <p:nvPr/>
        </p:nvSpPr>
        <p:spPr>
          <a:xfrm>
            <a:off x="6446520" y="4709160"/>
            <a:ext cx="5166360" cy="786384"/>
          </a:xfrm>
          <a:prstGeom prst="roundRect">
            <a:avLst>
              <a:gd name="adj" fmla="val 9302"/>
            </a:avLst>
          </a:prstGeom>
          <a:solidFill>
            <a:srgbClr val="E8FBF4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629400" y="4937760"/>
            <a:ext cx="310896" cy="3108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6629400" y="4924044"/>
            <a:ext cx="31089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✓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7059168" y="4873752"/>
            <a:ext cx="960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b="1" dirty="0">
                <a:solidFill>
                  <a:srgbClr val="10B981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ΑΛΗΘΕΙΑ</a:t>
            </a:r>
            <a:endParaRPr lang="en-US" sz="1070" dirty="0"/>
          </a:p>
        </p:txBody>
      </p:sp>
      <p:sp>
        <p:nvSpPr>
          <p:cNvPr id="46" name="Text 44"/>
          <p:cNvSpPr/>
          <p:nvPr/>
        </p:nvSpPr>
        <p:spPr>
          <a:xfrm>
            <a:off x="8046720" y="4864608"/>
            <a:ext cx="3246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9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Το ΛΣ κατανέμει χρόνο λειτουργίας της ΚΜΕ.</a:t>
            </a:r>
            <a:endParaRPr lang="en-US" sz="109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83096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Exit Ticket: 3 λεπτά πριν φύγουμε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822960" cy="50292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435608" y="822960"/>
            <a:ext cx="9966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Ατομικά — χωρίς σημειώσεις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85800" y="1389888"/>
            <a:ext cx="690372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" dist="50800" dir="2700000">
              <a:srgbClr val="94A3B8">
                <a:alpha val="13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1005840" y="1737360"/>
            <a:ext cx="6217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Απάντησε σε 5 σύντομες ερωτήσεις: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51560" y="2304288"/>
            <a:ext cx="5989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1. Ποια είναι η βασική διαφορά εφαρμογής και λογισμικού συστήματος;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51560" y="2935224"/>
            <a:ext cx="5989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2. Ποιοι είναι οι δύο βασικοί σκοποί ενός ΛΣ;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051560" y="3566160"/>
            <a:ext cx="5989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3. Γράψε τρεις αρμοδιότητες του ΛΣ.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051560" y="4197096"/>
            <a:ext cx="5989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4. Ποια είναι τα τρία βασικά τμήματα ενός ΛΣ;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51560" y="4828032"/>
            <a:ext cx="5989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5. Τι είναι ο πυρήνας με μία πρόταση;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973568" y="1389888"/>
            <a:ext cx="3529584" cy="4480560"/>
          </a:xfrm>
          <a:prstGeom prst="roundRect">
            <a:avLst>
              <a:gd name="adj" fmla="val 2073"/>
            </a:avLst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  <a:effectLst>
            <a:outerShdw sx="100000" sy="100000" kx="0" ky="0" algn="bl" rotWithShape="0" blurRad="12700" dist="50800" dir="2700000">
              <a:srgbClr val="94A3B8">
                <a:alpha val="13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8302752" y="1783080"/>
            <a:ext cx="2880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Να μείνουν 3 ιδέες</a:t>
            </a:r>
            <a:endParaRPr lang="en-US" sz="1900" dirty="0"/>
          </a:p>
        </p:txBody>
      </p:sp>
      <p:sp>
        <p:nvSpPr>
          <p:cNvPr id="14" name="Shape 12"/>
          <p:cNvSpPr/>
          <p:nvPr/>
        </p:nvSpPr>
        <p:spPr>
          <a:xfrm>
            <a:off x="8275320" y="2487168"/>
            <a:ext cx="438912" cy="438912"/>
          </a:xfrm>
          <a:prstGeom prst="ellipse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75320" y="260604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8887968" y="2459736"/>
            <a:ext cx="2240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Το ΛΣ είναι ο ενδιάμεσος.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8275320" y="3355848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75320" y="347472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8887968" y="3328416"/>
            <a:ext cx="2240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Μοιράζει και διαχειρίζεται πόρους.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8275320" y="4224528"/>
            <a:ext cx="438912" cy="438912"/>
          </a:xfrm>
          <a:prstGeom prst="ellipse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75320" y="4343400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3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8887968" y="4197096"/>
            <a:ext cx="2240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Πυρήνας • Αρχεία • Διεπαφή.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8275320" y="5166360"/>
            <a:ext cx="2926080" cy="411480"/>
          </a:xfrm>
          <a:prstGeom prst="roundRect">
            <a:avLst>
              <a:gd name="adj" fmla="val 13333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549640" y="5276088"/>
            <a:ext cx="2377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70" b="1" dirty="0">
                <a:solidFill>
                  <a:srgbClr val="67E8F9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Mini task για το σπίτι</a:t>
            </a:r>
            <a:endParaRPr lang="en-US" sz="1170" dirty="0"/>
          </a:p>
        </p:txBody>
      </p:sp>
      <p:sp>
        <p:nvSpPr>
          <p:cNvPr id="25" name="Text 23"/>
          <p:cNvSpPr/>
          <p:nvPr/>
        </p:nvSpPr>
        <p:spPr>
          <a:xfrm>
            <a:off x="8247888" y="5669280"/>
            <a:ext cx="29626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80" dirty="0">
                <a:solidFill>
                  <a:srgbClr val="CBD5E1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Στο κινητό σου βρες: λειτουργικό, 3 εφαρμογές και 1 μηχανισμό ασφάλειας.</a:t>
            </a:r>
            <a:endParaRPr lang="en-US" sz="10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83096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4748B"/>
                </a:solidFill>
                <a:latin typeface="Carlito"/>
                <a:ea typeface="Carlito"/>
                <a:cs typeface="Carlito"/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rlito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rlito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Λειτουργικά Συστήματα – Ο μαέστρος του υπολογιστή</dc:title>
  <dc:subject>Λειτουργικά Συστήματα - Β΄ ΕΠΑΛ</dc:subject>
  <dc:creator>OpenAI</dc:creator>
  <cp:lastModifiedBy>OpenAI</cp:lastModifiedBy>
  <cp:revision>1</cp:revision>
  <dcterms:created xsi:type="dcterms:W3CDTF">2026-09-23T16:50:43Z</dcterms:created>
  <dcterms:modified xsi:type="dcterms:W3CDTF">2026-09-23T16:50:43Z</dcterms:modified>
</cp:coreProperties>
</file>