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0" r:id="rId2"/>
    <p:sldId id="271" r:id="rId3"/>
    <p:sldId id="273" r:id="rId4"/>
    <p:sldId id="256" r:id="rId5"/>
    <p:sldId id="269" r:id="rId6"/>
    <p:sldId id="272" r:id="rId7"/>
    <p:sldId id="257" r:id="rId8"/>
    <p:sldId id="274" r:id="rId9"/>
    <p:sldId id="258" r:id="rId10"/>
    <p:sldId id="275" r:id="rId11"/>
    <p:sldId id="259" r:id="rId12"/>
    <p:sldId id="276" r:id="rId13"/>
    <p:sldId id="260" r:id="rId14"/>
    <p:sldId id="277" r:id="rId15"/>
    <p:sldId id="261" r:id="rId16"/>
    <p:sldId id="278" r:id="rId17"/>
    <p:sldId id="262" r:id="rId18"/>
    <p:sldId id="263" r:id="rId19"/>
    <p:sldId id="279" r:id="rId20"/>
    <p:sldId id="264" r:id="rId21"/>
    <p:sldId id="265" r:id="rId22"/>
    <p:sldId id="266" r:id="rId23"/>
    <p:sldId id="280" r:id="rId24"/>
    <p:sldId id="267" r:id="rId25"/>
    <p:sldId id="281" r:id="rId26"/>
    <p:sldId id="268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408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Η ΒΑΣΙΚΗ ΕΝΝΟΙΑ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22A42"/>
                </a:solidFill>
                <a:latin typeface="Aptos Display"/>
              </a:rPr>
              <a:t>Τι είναι ένα Πληροφοριακό Σύστημα;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00000" y="1260000"/>
            <a:ext cx="10300000" cy="950000"/>
          </a:xfrm>
          <a:prstGeom prst="roundRect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200000" y="1390000"/>
            <a:ext cx="9700000" cy="69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dirty="0" err="1">
                <a:solidFill>
                  <a:srgbClr val="FFFFFF"/>
                </a:solidFill>
                <a:latin typeface="Aptos"/>
              </a:rPr>
              <a:t>Πληροφορι</a:t>
            </a:r>
            <a:r>
              <a:rPr sz="1800" b="1" dirty="0">
                <a:solidFill>
                  <a:srgbClr val="FFFFFF"/>
                </a:solidFill>
                <a:latin typeface="Aptos"/>
              </a:rPr>
              <a:t>ακό Σύστημα = ένα οργανωμένο σύνολο που συλλέγει, επεξεργάζεται, αποθηκεύει και διανέμει πληροφορίες για να υποστηρίζει λειτουργίες και αποφάσεις.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320000"/>
            <a:ext cx="10300000" cy="3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E6702E"/>
                </a:solidFill>
                <a:latin typeface="Aptos"/>
              </a:rPr>
              <a:t>Δεν είναι μόνο το λογισμικό.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0000" y="2870000"/>
            <a:ext cx="2130000" cy="1350000"/>
          </a:xfrm>
          <a:prstGeom prst="roundRect">
            <a:avLst/>
          </a:prstGeom>
          <a:solidFill>
            <a:srgbClr val="FCF0EA"/>
          </a:solidFill>
          <a:ln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320000" y="3010000"/>
            <a:ext cx="500000" cy="500000"/>
          </a:xfrm>
          <a:prstGeom prst="ellipse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320000" y="3010000"/>
            <a:ext cx="500000" cy="5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0000" y="3570000"/>
            <a:ext cx="1810000" cy="3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22A42"/>
                </a:solidFill>
                <a:latin typeface="Aptos"/>
              </a:rPr>
              <a:t>ΑΝΘΡΩΠΟΙ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0000" y="3870000"/>
            <a:ext cx="1830000" cy="2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232A34"/>
                </a:solidFill>
                <a:latin typeface="Aptos"/>
              </a:rPr>
              <a:t>χρήστες, υπάλληλοι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90000" y="2870000"/>
            <a:ext cx="2130000" cy="1350000"/>
          </a:xfrm>
          <a:prstGeom prst="roundRect">
            <a:avLst/>
          </a:prstGeom>
          <a:solidFill>
            <a:srgbClr val="EAF1F7"/>
          </a:solidFill>
          <a:ln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3570000" y="3010000"/>
            <a:ext cx="500000" cy="500000"/>
          </a:xfrm>
          <a:prstGeom prst="ellipse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570000" y="3010000"/>
            <a:ext cx="500000" cy="5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50000" y="3570000"/>
            <a:ext cx="1810000" cy="3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22A42"/>
                </a:solidFill>
                <a:latin typeface="Aptos"/>
              </a:rPr>
              <a:t>ΔΕΔΟΜΕΝΑ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40000" y="3870000"/>
            <a:ext cx="1830000" cy="2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232A34"/>
                </a:solidFill>
                <a:latin typeface="Aptos"/>
              </a:rPr>
              <a:t>πελάτες, προϊόντα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40000" y="2870000"/>
            <a:ext cx="2130000" cy="1350000"/>
          </a:xfrm>
          <a:prstGeom prst="roundRect">
            <a:avLst/>
          </a:prstGeom>
          <a:solidFill>
            <a:srgbClr val="ECF5EF"/>
          </a:solidFill>
          <a:ln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5820000" y="3010000"/>
            <a:ext cx="500000" cy="500000"/>
          </a:xfrm>
          <a:prstGeom prst="ellipse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820000" y="3010000"/>
            <a:ext cx="500000" cy="5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00000" y="3570000"/>
            <a:ext cx="1810000" cy="3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22A42"/>
                </a:solidFill>
                <a:latin typeface="Aptos"/>
              </a:rPr>
              <a:t>ΔΙΑΔΙΚΑΣΙΕΣ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90000" y="3870000"/>
            <a:ext cx="1830000" cy="2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232A34"/>
                </a:solidFill>
                <a:latin typeface="Aptos"/>
              </a:rPr>
              <a:t>κανόνες &amp; βήματα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290000" y="2870000"/>
            <a:ext cx="2130000" cy="1350000"/>
          </a:xfrm>
          <a:prstGeom prst="roundRect">
            <a:avLst/>
          </a:prstGeom>
          <a:solidFill>
            <a:srgbClr val="EAF1F7"/>
          </a:solidFill>
          <a:ln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070000" y="3010000"/>
            <a:ext cx="500000" cy="500000"/>
          </a:xfrm>
          <a:prstGeom prst="ellipse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070000" y="3010000"/>
            <a:ext cx="500000" cy="5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50000" y="3570000"/>
            <a:ext cx="1810000" cy="3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22A42"/>
                </a:solidFill>
                <a:latin typeface="Aptos"/>
              </a:rPr>
              <a:t>ΛΟΓΙΣΜΙΚΟ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40000" y="3870000"/>
            <a:ext cx="1830000" cy="2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232A34"/>
                </a:solidFill>
                <a:latin typeface="Aptos"/>
              </a:rPr>
              <a:t>εφαρμογές &amp; DB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540000" y="2870000"/>
            <a:ext cx="2130000" cy="1350000"/>
          </a:xfrm>
          <a:prstGeom prst="roundRect">
            <a:avLst/>
          </a:prstGeom>
          <a:solidFill>
            <a:srgbClr val="FCF0EA"/>
          </a:solidFill>
          <a:ln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10320000" y="3010000"/>
            <a:ext cx="500000" cy="500000"/>
          </a:xfrm>
          <a:prstGeom prst="ellipse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320000" y="3010000"/>
            <a:ext cx="500000" cy="5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00000" y="3570000"/>
            <a:ext cx="1810000" cy="3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22A42"/>
                </a:solidFill>
                <a:latin typeface="Aptos"/>
              </a:rPr>
              <a:t>ΥΛΙΚΟ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90000" y="3870000"/>
            <a:ext cx="1830000" cy="2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232A34"/>
                </a:solidFill>
                <a:latin typeface="Aptos"/>
              </a:rPr>
              <a:t>Η/Υ, δίκτυο, servers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0000" y="4540000"/>
            <a:ext cx="2600000" cy="3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5C6674"/>
                </a:solidFill>
                <a:latin typeface="Aptos"/>
              </a:rPr>
              <a:t>Η λογική του συστήματος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000000" y="4980000"/>
            <a:ext cx="2400000" cy="760000"/>
          </a:xfrm>
          <a:prstGeom prst="roundRect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000000" y="4980000"/>
            <a:ext cx="2400000" cy="7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ΕΙΣΟΔΟΣ
δεδομένα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450000" y="4980000"/>
            <a:ext cx="2400000" cy="760000"/>
          </a:xfrm>
          <a:prstGeom prst="round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4450000" y="4980000"/>
            <a:ext cx="2400000" cy="7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ΕΠΕΞΕΡΓΑΣΙΑ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900000" y="4980000"/>
            <a:ext cx="2400000" cy="760000"/>
          </a:xfrm>
          <a:prstGeom prst="roundRect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900000" y="4980000"/>
            <a:ext cx="2400000" cy="7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ΕΞΟΔΟΣ
πληροφορία</a:t>
            </a:r>
          </a:p>
        </p:txBody>
      </p:sp>
      <p:sp>
        <p:nvSpPr>
          <p:cNvPr id="43" name="Chevron 42"/>
          <p:cNvSpPr/>
          <p:nvPr/>
        </p:nvSpPr>
        <p:spPr>
          <a:xfrm>
            <a:off x="3550000" y="5190000"/>
            <a:ext cx="560000" cy="340000"/>
          </a:xfrm>
          <a:prstGeom prst="chevron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Chevron 43"/>
          <p:cNvSpPr/>
          <p:nvPr/>
        </p:nvSpPr>
        <p:spPr>
          <a:xfrm>
            <a:off x="7000000" y="5190000"/>
            <a:ext cx="560000" cy="340000"/>
          </a:xfrm>
          <a:prstGeom prst="chevron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1100000" y="5900000"/>
            <a:ext cx="10000000" cy="3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32A34"/>
                </a:solidFill>
                <a:latin typeface="Aptos"/>
              </a:rPr>
              <a:t>Παράδειγμα: «κωδικός προϊόντος + ποσότητα» → έλεγχος αποθέματος → «διαθέσιμο / μη διαθέσιμο»</a:t>
            </a:r>
          </a:p>
        </p:txBody>
      </p:sp>
    </p:spTree>
    <p:extLst>
      <p:ext uri="{BB962C8B-B14F-4D97-AF65-F5344CB8AC3E}">
        <p14:creationId xmlns:p14="http://schemas.microsoft.com/office/powerpoint/2010/main" val="3784377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ΠΑΡΑΔΕΙΓΜΑΤΑ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22A42"/>
                </a:solidFill>
                <a:latin typeface="Aptos Display"/>
              </a:rPr>
              <a:t>Πληροφοριακά Συστήματα υπάρχουν παντού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160000"/>
            <a:ext cx="10972800" cy="43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dirty="0" err="1">
                <a:solidFill>
                  <a:srgbClr val="232A34"/>
                </a:solidFill>
                <a:latin typeface="Aptos"/>
              </a:rPr>
              <a:t>Σε</a:t>
            </a:r>
            <a:r>
              <a:rPr sz="160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32A34"/>
                </a:solidFill>
                <a:latin typeface="Aptos"/>
              </a:rPr>
              <a:t>κάθε</a:t>
            </a:r>
            <a:r>
              <a:rPr sz="1600" b="0" dirty="0">
                <a:solidFill>
                  <a:srgbClr val="232A34"/>
                </a:solidFill>
                <a:latin typeface="Aptos"/>
              </a:rPr>
              <a:t> π</a:t>
            </a:r>
            <a:r>
              <a:rPr sz="1600" b="0" dirty="0" err="1">
                <a:solidFill>
                  <a:srgbClr val="232A34"/>
                </a:solidFill>
                <a:latin typeface="Aptos"/>
              </a:rPr>
              <a:t>ερί</a:t>
            </a:r>
            <a:r>
              <a:rPr sz="1600" b="0" dirty="0">
                <a:solidFill>
                  <a:srgbClr val="232A34"/>
                </a:solidFill>
                <a:latin typeface="Aptos"/>
              </a:rPr>
              <a:t>πτωση, σκέψου: ποια δεδομένα μπαίνουν και ποια χρήσιμη πληροφορία παράγεται;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0000" y="1700000"/>
            <a:ext cx="3150000" cy="135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30000" y="1880000"/>
            <a:ext cx="360000" cy="360000"/>
          </a:xfrm>
          <a:prstGeom prst="ellipse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0000" y="1880000"/>
            <a:ext cx="360000" cy="3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70000" y="1840000"/>
            <a:ext cx="2310000" cy="3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22A42"/>
                </a:solidFill>
                <a:latin typeface="Aptos"/>
              </a:rPr>
              <a:t>Σχολείο / mySchool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0000" y="2240000"/>
            <a:ext cx="2650000" cy="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32A34"/>
                </a:solidFill>
                <a:latin typeface="Aptos"/>
              </a:rPr>
              <a:t>μαθητές, απουσίες, βαθμοί → μητρώο &amp; αναφορές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00000" y="1700000"/>
            <a:ext cx="3150000" cy="135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4380000" y="1880000"/>
            <a:ext cx="360000" cy="360000"/>
          </a:xfrm>
          <a:prstGeom prst="ellipse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380000" y="1880000"/>
            <a:ext cx="360000" cy="3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20000" y="1840000"/>
            <a:ext cx="2310000" cy="3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22A42"/>
                </a:solidFill>
                <a:latin typeface="Aptos"/>
              </a:rPr>
              <a:t>E-shop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50000" y="2240000"/>
            <a:ext cx="2650000" cy="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32A34"/>
                </a:solidFill>
                <a:latin typeface="Aptos"/>
              </a:rPr>
              <a:t>παραγγελίες, προϊόντα, πληρωμές → εκτέλεση παραγγελίας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50000" y="1700000"/>
            <a:ext cx="3150000" cy="135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7930000" y="1880000"/>
            <a:ext cx="360000" cy="360000"/>
          </a:xfrm>
          <a:prstGeom prst="ellipse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930000" y="1880000"/>
            <a:ext cx="360000" cy="3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70000" y="1840000"/>
            <a:ext cx="2310000" cy="3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22A42"/>
                </a:solidFill>
                <a:latin typeface="Aptos"/>
              </a:rPr>
              <a:t>Τράπεζα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0000" y="2240000"/>
            <a:ext cx="2650000" cy="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32A34"/>
                </a:solidFill>
                <a:latin typeface="Aptos"/>
              </a:rPr>
              <a:t>λογαριασμοί, συναλλαγές → υπόλοιπα &amp; κινήσεις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0000" y="3350000"/>
            <a:ext cx="3150000" cy="135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30000" y="3530000"/>
            <a:ext cx="360000" cy="360000"/>
          </a:xfrm>
          <a:prstGeom prst="ellipse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30000" y="3530000"/>
            <a:ext cx="360000" cy="3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70000" y="3490000"/>
            <a:ext cx="2310000" cy="3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22A42"/>
                </a:solidFill>
                <a:latin typeface="Aptos"/>
              </a:rPr>
              <a:t>Νοσοκομείο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000" y="3890000"/>
            <a:ext cx="2650000" cy="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32A34"/>
                </a:solidFill>
                <a:latin typeface="Aptos"/>
              </a:rPr>
              <a:t>ασθενείς, εξετάσεις, φάρμακα → φάκελος ασθενή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200000" y="3350000"/>
            <a:ext cx="3150000" cy="135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4380000" y="3530000"/>
            <a:ext cx="360000" cy="360000"/>
          </a:xfrm>
          <a:prstGeom prst="ellipse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380000" y="3530000"/>
            <a:ext cx="360000" cy="3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20000" y="3490000"/>
            <a:ext cx="2310000" cy="3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22A42"/>
                </a:solidFill>
                <a:latin typeface="Aptos"/>
              </a:rPr>
              <a:t>Αεροπορική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50000" y="3890000"/>
            <a:ext cx="2650000" cy="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32A34"/>
                </a:solidFill>
                <a:latin typeface="Aptos"/>
              </a:rPr>
              <a:t>πτήσεις, θέσεις, επιβάτες → κράτηση &amp; boarding pass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750000" y="3350000"/>
            <a:ext cx="3150000" cy="135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E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7930000" y="3530000"/>
            <a:ext cx="360000" cy="360000"/>
          </a:xfrm>
          <a:prstGeom prst="ellipse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930000" y="3530000"/>
            <a:ext cx="360000" cy="36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70000" y="3490000"/>
            <a:ext cx="2310000" cy="3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dirty="0">
                <a:solidFill>
                  <a:srgbClr val="122A42"/>
                </a:solidFill>
                <a:latin typeface="Aptos"/>
              </a:rPr>
              <a:t>Supermarket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00000" y="3890000"/>
            <a:ext cx="2650000" cy="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232A34"/>
                </a:solidFill>
                <a:latin typeface="Aptos"/>
              </a:rPr>
              <a:t>πωλήσεις, προϊόντα, stock → απόθεμα &amp; παραγγελίες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00000" y="5000000"/>
            <a:ext cx="10300000" cy="980000"/>
          </a:xfrm>
          <a:prstGeom prst="roundRect">
            <a:avLst/>
          </a:prstGeom>
          <a:solidFill>
            <a:srgbClr val="FCF0EA"/>
          </a:solidFill>
          <a:ln>
            <a:solidFill>
              <a:srgbClr val="E67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180000" y="5160000"/>
            <a:ext cx="1900000" cy="30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E6702E"/>
                </a:solidFill>
                <a:latin typeface="Aptos"/>
              </a:rPr>
              <a:t>Mini challenge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80000" y="5500000"/>
            <a:ext cx="9300000" cy="38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22A42"/>
                </a:solidFill>
                <a:latin typeface="Aptos"/>
              </a:rPr>
              <a:t>Διάλεξε ένα από τα παραπάνω: ① ποιοι το χρησιμοποιούν; ② τι δεδομένα εισάγονται; ③ ποια πληροφορία χρειάζονται στο τέλος;</a:t>
            </a:r>
          </a:p>
        </p:txBody>
      </p:sp>
    </p:spTree>
    <p:extLst>
      <p:ext uri="{BB962C8B-B14F-4D97-AF65-F5344CB8AC3E}">
        <p14:creationId xmlns:p14="http://schemas.microsoft.com/office/powerpoint/2010/main" val="2590159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201168"/>
            <a:ext cx="420624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C7461B"/>
                </a:solidFill>
                <a:latin typeface="Aptos"/>
              </a:rPr>
              <a:t>ΕΝΔΕΙΚΤΙΚΕΣ ΑΠΑΝΤΗΣΕΙΣ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" y="512064"/>
            <a:ext cx="10972800" cy="5029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700" b="1">
                <a:solidFill>
                  <a:srgbClr val="1F3549"/>
                </a:solidFill>
                <a:latin typeface="Aptos Display"/>
              </a:rPr>
              <a:t>Mini challenge: Πώς «διαβάζουμε» ένα Πληροφοριακό Σύστημα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152144"/>
            <a:ext cx="10972800" cy="658368"/>
          </a:xfrm>
          <a:prstGeom prst="roundRect">
            <a:avLst/>
          </a:prstGeom>
          <a:solidFill>
            <a:srgbClr val="FFF2EA"/>
          </a:solidFill>
          <a:ln w="12700">
            <a:solidFill>
              <a:srgbClr val="F1AD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1243584"/>
            <a:ext cx="1691640" cy="1828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C7461B"/>
                </a:solidFill>
                <a:latin typeface="Aptos"/>
              </a:rPr>
              <a:t>ΠΡΟΒΛΗΜΑΤΙΣΜΟΣ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225296"/>
            <a:ext cx="9144000" cy="54864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1F3549"/>
                </a:solidFill>
                <a:latin typeface="Aptos"/>
              </a:rPr>
              <a:t>Ποιοι το χρησιμοποιούν; Τι δεδομένα εισάγονται; Ποια πληροφορία παράγεται;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455664"/>
            <a:ext cx="6035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82888E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82888E"/>
                </a:solidFill>
                <a:latin typeface="Aptos"/>
              </a:rPr>
              <a:t>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2057400"/>
            <a:ext cx="32461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02920" y="2057400"/>
            <a:ext cx="73152" cy="1600200"/>
          </a:xfrm>
          <a:prstGeom prst="rect">
            <a:avLst/>
          </a:prstGeom>
          <a:solidFill>
            <a:srgbClr val="1E6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67512" y="2167128"/>
            <a:ext cx="295351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F3549"/>
                </a:solidFill>
                <a:latin typeface="Aptos"/>
              </a:rPr>
              <a:t>Σχολείο / mySchool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7512" y="2496312"/>
            <a:ext cx="2953512" cy="108813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250" b="0" dirty="0" err="1">
                <a:solidFill>
                  <a:srgbClr val="22282E"/>
                </a:solidFill>
                <a:latin typeface="Aptos"/>
              </a:rPr>
              <a:t>Χρήστες</a:t>
            </a:r>
            <a:r>
              <a:rPr sz="1250" b="0" dirty="0">
                <a:solidFill>
                  <a:srgbClr val="22282E"/>
                </a:solidFill>
                <a:latin typeface="Aptos"/>
              </a:rPr>
              <a:t>: </a:t>
            </a:r>
            <a:r>
              <a:rPr sz="1250" b="0" dirty="0" err="1">
                <a:solidFill>
                  <a:srgbClr val="22282E"/>
                </a:solidFill>
                <a:latin typeface="Aptos"/>
              </a:rPr>
              <a:t>εκ</a:t>
            </a:r>
            <a:r>
              <a:rPr sz="1250" b="0" dirty="0">
                <a:solidFill>
                  <a:srgbClr val="22282E"/>
                </a:solidFill>
                <a:latin typeface="Aptos"/>
              </a:rPr>
              <a:t>παιδευτικοί, διοίκηση
Δεδομένα: μαθητές, απουσίες, βαθμοί
Έξοδος: μητρώο, αναφορές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69080" y="2057400"/>
            <a:ext cx="32461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069080" y="2057400"/>
            <a:ext cx="73152" cy="1600200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233672" y="2167128"/>
            <a:ext cx="295351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 dirty="0">
                <a:solidFill>
                  <a:srgbClr val="1F3549"/>
                </a:solidFill>
                <a:latin typeface="Aptos"/>
              </a:rPr>
              <a:t>E-shop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33672" y="2496312"/>
            <a:ext cx="2953512" cy="108813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250" b="0" dirty="0" err="1">
                <a:solidFill>
                  <a:srgbClr val="22282E"/>
                </a:solidFill>
                <a:latin typeface="Aptos"/>
              </a:rPr>
              <a:t>Χρήστες</a:t>
            </a:r>
            <a:r>
              <a:rPr sz="1250" b="0" dirty="0">
                <a:solidFill>
                  <a:srgbClr val="22282E"/>
                </a:solidFill>
                <a:latin typeface="Aptos"/>
              </a:rPr>
              <a:t>: π</a:t>
            </a:r>
            <a:r>
              <a:rPr sz="1250" b="0" dirty="0" err="1">
                <a:solidFill>
                  <a:srgbClr val="22282E"/>
                </a:solidFill>
                <a:latin typeface="Aptos"/>
              </a:rPr>
              <a:t>ελάτες</a:t>
            </a:r>
            <a:r>
              <a:rPr sz="1250" b="0" dirty="0">
                <a:solidFill>
                  <a:srgbClr val="22282E"/>
                </a:solidFill>
                <a:latin typeface="Aptos"/>
              </a:rPr>
              <a:t>, π</a:t>
            </a:r>
            <a:r>
              <a:rPr sz="1250" b="0" dirty="0" err="1">
                <a:solidFill>
                  <a:srgbClr val="22282E"/>
                </a:solidFill>
                <a:latin typeface="Aptos"/>
              </a:rPr>
              <a:t>ροσω</a:t>
            </a:r>
            <a:r>
              <a:rPr sz="1250" b="0" dirty="0">
                <a:solidFill>
                  <a:srgbClr val="22282E"/>
                </a:solidFill>
                <a:latin typeface="Aptos"/>
              </a:rPr>
              <a:t>πικό
Δεδομένα: προϊόντα, παραγγελίες, πληρωμές
Έξοδος: κατάσταση παραγγελίας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35240" y="2057400"/>
            <a:ext cx="32461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635240" y="2057400"/>
            <a:ext cx="73152" cy="1600200"/>
          </a:xfrm>
          <a:prstGeom prst="rect">
            <a:avLst/>
          </a:prstGeom>
          <a:solidFill>
            <a:srgbClr val="6D4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799831" y="2167128"/>
            <a:ext cx="295351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F3549"/>
                </a:solidFill>
                <a:latin typeface="Aptos"/>
              </a:rPr>
              <a:t>Τράπεζα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99831" y="2496312"/>
            <a:ext cx="2953512" cy="108813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250" b="0">
                <a:solidFill>
                  <a:srgbClr val="22282E"/>
                </a:solidFill>
                <a:latin typeface="Aptos"/>
              </a:rPr>
              <a:t>Χρήστες: πελάτες, υπάλληλοι
Δεδομένα: λογαριασμοί, συναλλαγές
Έξοδος: υπόλοιπο, κινήσεις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02920" y="3931920"/>
            <a:ext cx="32461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02920" y="3931920"/>
            <a:ext cx="73152" cy="1600200"/>
          </a:xfrm>
          <a:prstGeom prst="rect">
            <a:avLst/>
          </a:prstGeom>
          <a:solidFill>
            <a:srgbClr val="349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67512" y="4041648"/>
            <a:ext cx="295351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F3549"/>
                </a:solidFill>
                <a:latin typeface="Aptos"/>
              </a:rPr>
              <a:t>Νοσοκομείο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7512" y="4370831"/>
            <a:ext cx="2953512" cy="108813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250" b="0">
                <a:solidFill>
                  <a:srgbClr val="22282E"/>
                </a:solidFill>
                <a:latin typeface="Aptos"/>
              </a:rPr>
              <a:t>Χρήστες: ιατροί, νοσηλευτές
Δεδομένα: ασθενείς, εξετάσεις, φάρμακα
Έξοδος: φάκελος, αποτελέσματα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069080" y="3931920"/>
            <a:ext cx="32461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4069080" y="3931920"/>
            <a:ext cx="73152" cy="1600200"/>
          </a:xfrm>
          <a:prstGeom prst="rect">
            <a:avLst/>
          </a:prstGeom>
          <a:solidFill>
            <a:srgbClr val="C44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233672" y="4041648"/>
            <a:ext cx="295351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F3549"/>
                </a:solidFill>
                <a:latin typeface="Aptos"/>
              </a:rPr>
              <a:t>Αεροπορική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33672" y="4370831"/>
            <a:ext cx="2953512" cy="108813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250" b="0">
                <a:solidFill>
                  <a:srgbClr val="22282E"/>
                </a:solidFill>
                <a:latin typeface="Aptos"/>
              </a:rPr>
              <a:t>Χρήστες: επιβάτες, προσωπικό
Δεδομένα: πτήσεις, θέσεις, στοιχεία επιβάτη
Έξοδος: κράτηση, boarding pass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635240" y="3931920"/>
            <a:ext cx="324612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635240" y="3931920"/>
            <a:ext cx="73152" cy="1600200"/>
          </a:xfrm>
          <a:prstGeom prst="rect">
            <a:avLst/>
          </a:prstGeom>
          <a:solidFill>
            <a:srgbClr val="1E6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799831" y="4041648"/>
            <a:ext cx="295351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F3549"/>
                </a:solidFill>
                <a:latin typeface="Aptos"/>
              </a:rPr>
              <a:t>Supermarket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99831" y="4370831"/>
            <a:ext cx="2953512" cy="108813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250" b="0">
                <a:solidFill>
                  <a:srgbClr val="22282E"/>
                </a:solidFill>
                <a:latin typeface="Aptos"/>
              </a:rPr>
              <a:t>Χρήστες: ταμίες, αποθήκη, διοίκηση
Δεδομένα: προϊόντα, πωλήσεις, stock
Έξοδος: απόθεμα, νέες παραγγελίες</a:t>
            </a:r>
          </a:p>
        </p:txBody>
      </p:sp>
    </p:spTree>
    <p:extLst>
      <p:ext uri="{BB962C8B-B14F-4D97-AF65-F5344CB8AC3E}">
        <p14:creationId xmlns:p14="http://schemas.microsoft.com/office/powerpoint/2010/main" val="368028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438912"/>
            <a:ext cx="62179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E6702E"/>
                </a:solidFill>
                <a:latin typeface="Aptos"/>
              </a:rPr>
              <a:t>Πληροφοριακά Συστήματα • Γ΄ ΕΠΑΛ • 1.5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731520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800" b="1">
                <a:solidFill>
                  <a:srgbClr val="122A42"/>
                </a:solidFill>
                <a:latin typeface="Aptos Display"/>
              </a:rPr>
              <a:t>Διαλειτουργικότητα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088" y="1783080"/>
            <a:ext cx="77724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0" dirty="0" err="1">
                <a:solidFill>
                  <a:srgbClr val="232A34"/>
                </a:solidFill>
                <a:latin typeface="Aptos"/>
              </a:rPr>
              <a:t>Ότ</a:t>
            </a:r>
            <a:r>
              <a:rPr sz="2000" b="0" dirty="0">
                <a:solidFill>
                  <a:srgbClr val="232A34"/>
                </a:solidFill>
                <a:latin typeface="Aptos"/>
              </a:rPr>
              <a:t>αν διαφορετικά συστήματα μπορούν να «μιλήσουν» και να καταλάβουν το ένα το άλλο.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3063240"/>
            <a:ext cx="1417320" cy="685800"/>
          </a:xfrm>
          <a:prstGeom prst="roundRect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3063240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E-shop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71800" y="2788920"/>
            <a:ext cx="1417320" cy="685800"/>
          </a:xfrm>
          <a:prstGeom prst="roundRect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71800" y="2788920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ERP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74920" y="3246120"/>
            <a:ext cx="1417320" cy="685800"/>
          </a:xfrm>
          <a:prstGeom prst="roundRect">
            <a:avLst/>
          </a:prstGeom>
          <a:solidFill>
            <a:srgbClr val="7559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074920" y="3246120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DB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32320" y="2788920"/>
            <a:ext cx="1417320" cy="685800"/>
          </a:xfrm>
          <a:prstGeom prst="round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32320" y="2788920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CRM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189720" y="3108960"/>
            <a:ext cx="1417320" cy="685800"/>
          </a:xfrm>
          <a:prstGeom prst="roundRect">
            <a:avLst/>
          </a:prstGeom>
          <a:solidFill>
            <a:srgbClr val="41A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89720" y="3108960"/>
            <a:ext cx="14173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API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2331720" y="3127248"/>
            <a:ext cx="640080" cy="274320"/>
          </a:xfrm>
          <a:prstGeom prst="line">
            <a:avLst/>
          </a:prstGeom>
          <a:ln w="25400">
            <a:solidFill>
              <a:srgbClr val="E670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389120" y="3127248"/>
            <a:ext cx="685800" cy="457200"/>
          </a:xfrm>
          <a:prstGeom prst="line">
            <a:avLst/>
          </a:prstGeom>
          <a:ln w="25400">
            <a:solidFill>
              <a:srgbClr val="E670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6492240" y="3127248"/>
            <a:ext cx="640080" cy="457200"/>
          </a:xfrm>
          <a:prstGeom prst="line">
            <a:avLst/>
          </a:prstGeom>
          <a:ln w="25400">
            <a:solidFill>
              <a:srgbClr val="E670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8549640" y="3127248"/>
            <a:ext cx="640080" cy="329184"/>
          </a:xfrm>
          <a:prstGeom prst="line">
            <a:avLst/>
          </a:prstGeom>
          <a:ln w="25400">
            <a:solidFill>
              <a:srgbClr val="E670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886200" y="4251960"/>
            <a:ext cx="448056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E6702E"/>
                </a:solidFill>
                <a:latin typeface="Aptos"/>
              </a:rPr>
              <a:t>ΣΥΝΔΕΔΕΜΕΝΑ ΣΥΣΤΗΜΑΤΑ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4983480"/>
            <a:ext cx="10744200" cy="914400"/>
          </a:xfrm>
          <a:prstGeom prst="roundRect">
            <a:avLst/>
          </a:prstGeom>
          <a:solidFill>
            <a:srgbClr val="FCEFE6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31520" y="4983480"/>
            <a:ext cx="73152" cy="914400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60120" y="5120640"/>
            <a:ext cx="103510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22A42"/>
                </a:solidFill>
                <a:latin typeface="Aptos"/>
              </a:rPr>
              <a:t>Στόχος του μαθήματος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" y="5605272"/>
            <a:ext cx="102870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32A34"/>
                </a:solidFill>
                <a:latin typeface="Aptos"/>
              </a:rPr>
              <a:t>Να δούμε πώς διαφορετικά πληροφοριακά συστήματα ανταλλάσσουν και αξιοποιούν σωστά δεδομένα.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ΠΡΙΝ ΑΠΟ ΤΗ ΔΙΑΛΕΙΤΟΥΡΓΙΚΟΤΗΤΑ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22A42"/>
                </a:solidFill>
                <a:latin typeface="Aptos Display"/>
              </a:rPr>
              <a:t>Τι συμβαίνει «πίσω» από ένα κλικ;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188720"/>
            <a:ext cx="10972800" cy="5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32A34"/>
                </a:solidFill>
                <a:latin typeface="Aptos"/>
              </a:rPr>
              <a:t>Παραγγέλνεις ένα ζευγάρι ακουστικά από ένα e-shop. Εσύ βλέπεις ένα κουμπί: «Ολοκλήρωση αγοράς».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00000" y="2260000"/>
            <a:ext cx="1450000" cy="650000"/>
          </a:xfrm>
          <a:prstGeom prst="roundRect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00000" y="2260000"/>
            <a:ext cx="1450000" cy="65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ΠΕΛΑΤΗΣ</a:t>
            </a:r>
          </a:p>
        </p:txBody>
      </p:sp>
      <p:sp>
        <p:nvSpPr>
          <p:cNvPr id="11" name="Chevron 10"/>
          <p:cNvSpPr/>
          <p:nvPr/>
        </p:nvSpPr>
        <p:spPr>
          <a:xfrm>
            <a:off x="2410000" y="2420000"/>
            <a:ext cx="510000" cy="320000"/>
          </a:xfrm>
          <a:prstGeom prst="chevron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850000" y="2260000"/>
            <a:ext cx="1450000" cy="650000"/>
          </a:xfrm>
          <a:prstGeom prst="round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850000" y="2260000"/>
            <a:ext cx="1450000" cy="65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E-SHOP</a:t>
            </a:r>
          </a:p>
        </p:txBody>
      </p:sp>
      <p:sp>
        <p:nvSpPr>
          <p:cNvPr id="14" name="Chevron 13"/>
          <p:cNvSpPr/>
          <p:nvPr/>
        </p:nvSpPr>
        <p:spPr>
          <a:xfrm>
            <a:off x="4360000" y="2420000"/>
            <a:ext cx="510000" cy="320000"/>
          </a:xfrm>
          <a:prstGeom prst="chevron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800000" y="2260000"/>
            <a:ext cx="1450000" cy="650000"/>
          </a:xfrm>
          <a:prstGeom prst="roundRect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800000" y="2260000"/>
            <a:ext cx="1450000" cy="65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ΠΛΗΡΩΜΗ</a:t>
            </a:r>
          </a:p>
        </p:txBody>
      </p:sp>
      <p:sp>
        <p:nvSpPr>
          <p:cNvPr id="17" name="Chevron 16"/>
          <p:cNvSpPr/>
          <p:nvPr/>
        </p:nvSpPr>
        <p:spPr>
          <a:xfrm>
            <a:off x="6310000" y="2420000"/>
            <a:ext cx="510000" cy="320000"/>
          </a:xfrm>
          <a:prstGeom prst="chevron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750000" y="2260000"/>
            <a:ext cx="1450000" cy="650000"/>
          </a:xfrm>
          <a:prstGeom prst="roundRect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750000" y="2260000"/>
            <a:ext cx="1450000" cy="65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ΑΠΟΘΗΚΗ</a:t>
            </a:r>
          </a:p>
        </p:txBody>
      </p:sp>
      <p:sp>
        <p:nvSpPr>
          <p:cNvPr id="20" name="Chevron 19"/>
          <p:cNvSpPr/>
          <p:nvPr/>
        </p:nvSpPr>
        <p:spPr>
          <a:xfrm>
            <a:off x="8260000" y="2420000"/>
            <a:ext cx="510000" cy="320000"/>
          </a:xfrm>
          <a:prstGeom prst="chevron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8700000" y="2260000"/>
            <a:ext cx="1450000" cy="650000"/>
          </a:xfrm>
          <a:prstGeom prst="roundRect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700000" y="2260000"/>
            <a:ext cx="1450000" cy="65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COURIER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" y="3320000"/>
            <a:ext cx="10300000" cy="51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32A34"/>
                </a:solidFill>
                <a:latin typeface="Aptos"/>
              </a:rPr>
              <a:t>Κάθε βήμα χρειάζεται δεδομένα: προϊόν, ποσότητα, τιμή, στοιχεία πελάτη, πληρωμή, απόθεμα, διεύθυνση αποστολής…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100000" y="4140000"/>
            <a:ext cx="10000000" cy="1150000"/>
          </a:xfrm>
          <a:prstGeom prst="roundRect">
            <a:avLst/>
          </a:prstGeom>
          <a:solidFill>
            <a:srgbClr val="FCF0EA"/>
          </a:solidFill>
          <a:ln w="15240">
            <a:solidFill>
              <a:srgbClr val="E67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400000" y="4300000"/>
            <a:ext cx="2500000" cy="33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E6702E"/>
                </a:solidFill>
                <a:latin typeface="Aptos"/>
              </a:rPr>
              <a:t>Σκέψου για 30″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00000" y="4680000"/>
            <a:ext cx="9100000" cy="52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dirty="0" err="1">
                <a:solidFill>
                  <a:srgbClr val="122A42"/>
                </a:solidFill>
                <a:latin typeface="Aptos"/>
              </a:rPr>
              <a:t>Είν</a:t>
            </a:r>
            <a:r>
              <a:rPr sz="1800" b="1" dirty="0">
                <a:solidFill>
                  <a:srgbClr val="122A42"/>
                </a:solidFill>
                <a:latin typeface="Aptos"/>
              </a:rPr>
              <a:t>αι το e-shop απλώς ένα πρόγραμμα; Ή είναι μέρος ενός μεγαλύτερου συστήματος με ανθρώπους, δεδομένα και διαδικασίες;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0000" y="5580000"/>
            <a:ext cx="9500000" cy="3800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22A42"/>
                </a:solidFill>
                <a:latin typeface="Aptos"/>
              </a:rPr>
              <a:t>→ Αυτό το μεγαλύτερο σύνολο είναι ένα Πληροφοριακό Σύστημα.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201168"/>
            <a:ext cx="420624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C7461B"/>
                </a:solidFill>
                <a:latin typeface="Aptos"/>
              </a:rPr>
              <a:t>ΑΠΑΝΤΗΣΗ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" y="512064"/>
            <a:ext cx="10972800" cy="5029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700" b="1">
                <a:solidFill>
                  <a:srgbClr val="1F3549"/>
                </a:solidFill>
                <a:latin typeface="Aptos Display"/>
              </a:rPr>
              <a:t>Είναι κάτι περισσότερο από ένα πρόγραμμα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152144"/>
            <a:ext cx="10972800" cy="658368"/>
          </a:xfrm>
          <a:prstGeom prst="roundRect">
            <a:avLst/>
          </a:prstGeom>
          <a:solidFill>
            <a:srgbClr val="FFF2EA"/>
          </a:solidFill>
          <a:ln w="12700">
            <a:solidFill>
              <a:srgbClr val="F1AD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1243584"/>
            <a:ext cx="1691640" cy="1828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C7461B"/>
                </a:solidFill>
                <a:latin typeface="Aptos"/>
              </a:rPr>
              <a:t>ΠΡΟΒΛΗΜΑΤΙΣΜΟΣ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225296"/>
            <a:ext cx="9144000" cy="54864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1F3549"/>
                </a:solidFill>
                <a:latin typeface="Aptos"/>
              </a:rPr>
              <a:t>Είναι το e-shop απλώς ένα πρόγραμμα;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455664"/>
            <a:ext cx="6035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82888E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82888E"/>
                </a:solidFill>
                <a:latin typeface="Aptos"/>
              </a:rPr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2011680"/>
            <a:ext cx="10972800" cy="960120"/>
          </a:xfrm>
          <a:prstGeom prst="roundRect">
            <a:avLst/>
          </a:prstGeom>
          <a:solidFill>
            <a:srgbClr val="EEF9F2"/>
          </a:solidFill>
          <a:ln w="12700">
            <a:solidFill>
              <a:srgbClr val="ABD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2221992"/>
            <a:ext cx="10424160" cy="475488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2100" b="1">
                <a:solidFill>
                  <a:srgbClr val="1F3549"/>
                </a:solidFill>
                <a:latin typeface="Aptos"/>
              </a:rPr>
              <a:t>Όχι. Το e-shop είναι μία εφαρμογή μέσα σε ένα μεγαλύτερο Πληροφοριακό Σύστημα.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3246120"/>
            <a:ext cx="20574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94360" y="3246120"/>
            <a:ext cx="73152" cy="1417320"/>
          </a:xfrm>
          <a:prstGeom prst="rect">
            <a:avLst/>
          </a:prstGeom>
          <a:solidFill>
            <a:srgbClr val="1E6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58952" y="3355848"/>
            <a:ext cx="1764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Άνθρωποι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952" y="3685031"/>
            <a:ext cx="1630383" cy="504754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 dirty="0">
                <a:solidFill>
                  <a:srgbClr val="22282E"/>
                </a:solidFill>
                <a:latin typeface="Aptos"/>
              </a:rPr>
              <a:t>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ελάτες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, υπ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άλληλοι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,</a:t>
            </a:r>
            <a:br>
              <a:rPr lang="el-GR" sz="1400" b="0" dirty="0">
                <a:solidFill>
                  <a:srgbClr val="22282E"/>
                </a:solidFill>
                <a:latin typeface="Aptos"/>
              </a:rPr>
            </a:br>
            <a:r>
              <a:rPr sz="1400" b="0" dirty="0">
                <a:solidFill>
                  <a:srgbClr val="22282E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δι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αχειριστές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34640" y="3246120"/>
            <a:ext cx="20574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2834640" y="3246120"/>
            <a:ext cx="73152" cy="1417320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999232" y="3355848"/>
            <a:ext cx="1764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Δεδομένα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99232" y="3685031"/>
            <a:ext cx="1580689" cy="504754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 dirty="0">
                <a:solidFill>
                  <a:srgbClr val="22282E"/>
                </a:solidFill>
                <a:latin typeface="Aptos"/>
              </a:rPr>
              <a:t>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ροϊόντ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α, πελάτες, </a:t>
            </a:r>
            <a:br>
              <a:rPr lang="el-GR" sz="1400" b="0" dirty="0">
                <a:solidFill>
                  <a:srgbClr val="22282E"/>
                </a:solidFill>
                <a:latin typeface="Aptos"/>
              </a:rPr>
            </a:br>
            <a:r>
              <a:rPr sz="1400" b="0" dirty="0">
                <a:solidFill>
                  <a:srgbClr val="22282E"/>
                </a:solidFill>
                <a:latin typeface="Aptos"/>
              </a:rPr>
              <a:t>παρα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γγελίες</a:t>
            </a:r>
            <a:endParaRPr sz="1400" b="0" dirty="0">
              <a:solidFill>
                <a:srgbClr val="22282E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74920" y="3246120"/>
            <a:ext cx="20574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074920" y="3246120"/>
            <a:ext cx="73152" cy="1417320"/>
          </a:xfrm>
          <a:prstGeom prst="rect">
            <a:avLst/>
          </a:prstGeom>
          <a:solidFill>
            <a:srgbClr val="349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239512" y="3355848"/>
            <a:ext cx="1764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Διαδικασίες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39512" y="3685031"/>
            <a:ext cx="1804418" cy="504754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/>
            <a:r>
              <a:rPr sz="1400" b="0" dirty="0">
                <a:solidFill>
                  <a:srgbClr val="22282E"/>
                </a:solidFill>
                <a:latin typeface="Aptos"/>
              </a:rPr>
              <a:t>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ληρωμή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, 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έλεγχος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stock, απ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οστολή</a:t>
            </a:r>
            <a:endParaRPr sz="1400" b="0" dirty="0">
              <a:solidFill>
                <a:srgbClr val="22282E"/>
              </a:solidFill>
              <a:latin typeface="Apto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315200" y="3246120"/>
            <a:ext cx="20574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315200" y="3246120"/>
            <a:ext cx="73152" cy="1417320"/>
          </a:xfrm>
          <a:prstGeom prst="rect">
            <a:avLst/>
          </a:prstGeom>
          <a:solidFill>
            <a:srgbClr val="6D4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79792" y="3355848"/>
            <a:ext cx="1764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Λογισμικό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79792" y="3685031"/>
            <a:ext cx="1399550" cy="504754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 dirty="0">
                <a:solidFill>
                  <a:srgbClr val="22282E"/>
                </a:solidFill>
                <a:latin typeface="Aptos"/>
              </a:rPr>
              <a:t>e-shop, ERP, </a:t>
            </a:r>
            <a:br>
              <a:rPr lang="el-GR" sz="1400" b="0" dirty="0">
                <a:solidFill>
                  <a:srgbClr val="22282E"/>
                </a:solidFill>
                <a:latin typeface="Aptos"/>
              </a:rPr>
            </a:br>
            <a:r>
              <a:rPr sz="1400" b="0" dirty="0">
                <a:solidFill>
                  <a:srgbClr val="22282E"/>
                </a:solidFill>
                <a:latin typeface="Aptos"/>
              </a:rPr>
              <a:t>β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άση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δεδομένων</a:t>
            </a:r>
            <a:endParaRPr sz="1400" b="0" dirty="0">
              <a:solidFill>
                <a:srgbClr val="22282E"/>
              </a:solidFill>
              <a:latin typeface="Aptos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9555480" y="3246120"/>
            <a:ext cx="201168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9555480" y="3246120"/>
            <a:ext cx="73152" cy="1417320"/>
          </a:xfrm>
          <a:prstGeom prst="rect">
            <a:avLst/>
          </a:prstGeom>
          <a:solidFill>
            <a:srgbClr val="C44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720072" y="3355848"/>
            <a:ext cx="171907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Υλικό / Δίκτυο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20072" y="3685031"/>
            <a:ext cx="1402756" cy="504754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 dirty="0">
                <a:solidFill>
                  <a:srgbClr val="22282E"/>
                </a:solidFill>
                <a:latin typeface="Aptos"/>
              </a:rPr>
              <a:t>servers, Η/Υ, </a:t>
            </a:r>
            <a:br>
              <a:rPr lang="el-GR" sz="1400" b="0" dirty="0">
                <a:solidFill>
                  <a:srgbClr val="22282E"/>
                </a:solidFill>
                <a:latin typeface="Aptos"/>
              </a:rPr>
            </a:br>
            <a:r>
              <a:rPr sz="1400" b="0" dirty="0" err="1">
                <a:solidFill>
                  <a:srgbClr val="22282E"/>
                </a:solidFill>
                <a:latin typeface="Aptos"/>
              </a:rPr>
              <a:t>σύνδεση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δικτύου</a:t>
            </a:r>
            <a:endParaRPr sz="1400" b="0" dirty="0">
              <a:solidFill>
                <a:srgbClr val="22282E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8368" y="5074920"/>
            <a:ext cx="10698480" cy="5029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800" b="1">
                <a:solidFill>
                  <a:srgbClr val="C7461B"/>
                </a:solidFill>
                <a:latin typeface="Aptos"/>
              </a:rPr>
              <a:t>Άρα: μία εφαρμογή μπορεί να είναι μόνο ένα κομμάτι ενός πληροφοριακού συστήματος.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ΣΕΝΑΡΙΟ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22A42"/>
                </a:solidFill>
                <a:latin typeface="Aptos Display"/>
              </a:rPr>
              <a:t>Ξεκινάμε με ένα πρόβλημα…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207008"/>
            <a:ext cx="10789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232A34"/>
                </a:solidFill>
                <a:latin typeface="Aptos"/>
              </a:rPr>
              <a:t>Τι θα γινόταν αν τα συστήματα δεν μπορούσαν να συνεννοηθούν;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74519"/>
            <a:ext cx="4160520" cy="1828800"/>
          </a:xfrm>
          <a:prstGeom prst="roundRect">
            <a:avLst/>
          </a:prstGeom>
          <a:solidFill>
            <a:srgbClr val="E8F2FA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1874519"/>
            <a:ext cx="73152" cy="1828800"/>
          </a:xfrm>
          <a:prstGeom prst="rect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60120" y="2075688"/>
            <a:ext cx="384048" cy="384048"/>
          </a:xfrm>
          <a:prstGeom prst="ellipse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20" y="207568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2011679"/>
            <a:ext cx="32644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22A42"/>
                </a:solidFill>
                <a:latin typeface="Aptos"/>
              </a:rPr>
              <a:t>E-shop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2496312"/>
            <a:ext cx="3703320" cy="10789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4"/>
                </a:solidFill>
                <a:latin typeface="Aptos"/>
              </a:rPr>
              <a:t>Καταγράφει μια νέα παραγγελία και στέλνει τα δεδομένα της.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269480" y="1874519"/>
            <a:ext cx="4160520" cy="1828800"/>
          </a:xfrm>
          <a:prstGeom prst="roundRect">
            <a:avLst/>
          </a:prstGeom>
          <a:solidFill>
            <a:srgbClr val="E9F6E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269480" y="1874519"/>
            <a:ext cx="73152" cy="1828800"/>
          </a:xfrm>
          <a:prstGeom prst="rect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498079" y="2075688"/>
            <a:ext cx="384048" cy="384048"/>
          </a:xfrm>
          <a:prstGeom prst="ellipse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98079" y="207568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01000" y="2011679"/>
            <a:ext cx="32644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22A42"/>
                </a:solidFill>
                <a:latin typeface="Aptos"/>
              </a:rPr>
              <a:t>ERP / Αποθήκη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98079" y="2496312"/>
            <a:ext cx="3703320" cy="10789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4"/>
                </a:solidFill>
                <a:latin typeface="Aptos"/>
              </a:rPr>
              <a:t>Πρέπει να λάβει, να καταλάβει και να χρησιμοποιήσει τα δεδομένα.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074920" y="2743200"/>
            <a:ext cx="1965960" cy="0"/>
          </a:xfrm>
          <a:prstGeom prst="line">
            <a:avLst/>
          </a:prstGeom>
          <a:ln w="38100">
            <a:solidFill>
              <a:srgbClr val="E670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983480" y="2331720"/>
            <a:ext cx="2194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E6702E"/>
                </a:solidFill>
                <a:latin typeface="Aptos"/>
              </a:rPr>
              <a:t>ΠΑΡΑΓΓΕΛΙΑ + ΔΕΔΟΜΕΝΑ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4160520"/>
            <a:ext cx="1069848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31520" y="4160520"/>
            <a:ext cx="73152" cy="1234440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60120" y="4297680"/>
            <a:ext cx="1030528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2A42"/>
                </a:solidFill>
                <a:latin typeface="Aptos"/>
              </a:rPr>
              <a:t>Ερώτηση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" y="4782312"/>
            <a:ext cx="10241280" cy="4846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 err="1">
                <a:solidFill>
                  <a:srgbClr val="232A34"/>
                </a:solidFill>
                <a:latin typeface="Aptos"/>
              </a:rPr>
              <a:t>Αν</a:t>
            </a:r>
            <a:r>
              <a:rPr sz="150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32A34"/>
                </a:solidFill>
                <a:latin typeface="Aptos"/>
              </a:rPr>
              <a:t>το</a:t>
            </a:r>
            <a:r>
              <a:rPr sz="1500" b="0" dirty="0">
                <a:solidFill>
                  <a:srgbClr val="232A34"/>
                </a:solidFill>
                <a:latin typeface="Aptos"/>
              </a:rPr>
              <a:t> ERP </a:t>
            </a:r>
            <a:r>
              <a:rPr sz="1500" b="0" dirty="0" err="1">
                <a:solidFill>
                  <a:srgbClr val="232A34"/>
                </a:solidFill>
                <a:latin typeface="Aptos"/>
              </a:rPr>
              <a:t>λά</a:t>
            </a:r>
            <a:r>
              <a:rPr sz="1500" b="0" dirty="0">
                <a:solidFill>
                  <a:srgbClr val="232A34"/>
                </a:solidFill>
                <a:latin typeface="Aptos"/>
              </a:rPr>
              <a:t>βει την παραγγελία αλλά δεν καταλαβαίνει σωστά ένα πεδίο, έχει γίνει πραγματικά σωστή επικοινωνία;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5623560"/>
            <a:ext cx="105613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22A42"/>
                </a:solidFill>
                <a:latin typeface="Aptos"/>
              </a:rPr>
              <a:t>Συζητήστε: Ποια συστήματα πρέπει να συνεργαστούν για να ολοκληρωθεί μια online παραγγελία;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201168"/>
            <a:ext cx="420624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C7461B"/>
                </a:solidFill>
                <a:latin typeface="Aptos"/>
              </a:rPr>
              <a:t>ΑΠΑΝΤΗΣΗ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" y="512064"/>
            <a:ext cx="10972800" cy="5029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700" b="1">
                <a:solidFill>
                  <a:srgbClr val="1F3549"/>
                </a:solidFill>
                <a:latin typeface="Aptos Display"/>
              </a:rPr>
              <a:t>Πότε η επικοινωνία είναι πραγματικά σωστή;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152144"/>
            <a:ext cx="10972800" cy="658368"/>
          </a:xfrm>
          <a:prstGeom prst="roundRect">
            <a:avLst/>
          </a:prstGeom>
          <a:solidFill>
            <a:srgbClr val="FFF2EA"/>
          </a:solidFill>
          <a:ln w="12700">
            <a:solidFill>
              <a:srgbClr val="F1AD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1243584"/>
            <a:ext cx="1691640" cy="1828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C7461B"/>
                </a:solidFill>
                <a:latin typeface="Aptos"/>
              </a:rPr>
              <a:t>ΠΡΟΒΛΗΜΑΤΙΣΜΟΣ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282" y="1294308"/>
            <a:ext cx="9144000" cy="54864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1" dirty="0" err="1">
                <a:solidFill>
                  <a:srgbClr val="1F3549"/>
                </a:solidFill>
                <a:latin typeface="Aptos"/>
              </a:rPr>
              <a:t>Αν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 </a:t>
            </a:r>
            <a:r>
              <a:rPr sz="1700" b="1" dirty="0" err="1">
                <a:solidFill>
                  <a:srgbClr val="1F3549"/>
                </a:solidFill>
                <a:latin typeface="Aptos"/>
              </a:rPr>
              <a:t>το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 ERP </a:t>
            </a:r>
            <a:r>
              <a:rPr sz="1700" b="1" dirty="0" err="1">
                <a:solidFill>
                  <a:srgbClr val="1F3549"/>
                </a:solidFill>
                <a:latin typeface="Aptos"/>
              </a:rPr>
              <a:t>λά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βει την παραγγελία αλλά δεν καταλαβαίνει σωστά ένα πεδίο, έχει γίνει σωστή επικοινωνία;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455664"/>
            <a:ext cx="6035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82888E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82888E"/>
                </a:solidFill>
                <a:latin typeface="Aptos"/>
              </a:rPr>
              <a:t>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993392"/>
            <a:ext cx="10972800" cy="868680"/>
          </a:xfrm>
          <a:prstGeom prst="roundRect">
            <a:avLst/>
          </a:prstGeom>
          <a:solidFill>
            <a:srgbClr val="FDEFEF"/>
          </a:solidFill>
          <a:ln w="12700">
            <a:solidFill>
              <a:srgbClr val="ECB1B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6006" y="2289969"/>
            <a:ext cx="10195227" cy="3508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b="1" dirty="0" err="1">
                <a:solidFill>
                  <a:srgbClr val="C44042"/>
                </a:solidFill>
                <a:latin typeface="Aptos"/>
              </a:rPr>
              <a:t>Όχι</a:t>
            </a:r>
            <a:r>
              <a:rPr b="1" dirty="0">
                <a:solidFill>
                  <a:srgbClr val="C44042"/>
                </a:solidFill>
                <a:latin typeface="Aptos"/>
              </a:rPr>
              <a:t>. Η </a:t>
            </a:r>
            <a:r>
              <a:rPr b="1" dirty="0" err="1">
                <a:solidFill>
                  <a:srgbClr val="C44042"/>
                </a:solidFill>
                <a:latin typeface="Aptos"/>
              </a:rPr>
              <a:t>άφιξη</a:t>
            </a:r>
            <a:r>
              <a:rPr b="1" dirty="0">
                <a:solidFill>
                  <a:srgbClr val="C44042"/>
                </a:solidFill>
                <a:latin typeface="Aptos"/>
              </a:rPr>
              <a:t> </a:t>
            </a:r>
            <a:r>
              <a:rPr b="1" dirty="0" err="1">
                <a:solidFill>
                  <a:srgbClr val="C44042"/>
                </a:solidFill>
                <a:latin typeface="Aptos"/>
              </a:rPr>
              <a:t>των</a:t>
            </a:r>
            <a:r>
              <a:rPr b="1" dirty="0">
                <a:solidFill>
                  <a:srgbClr val="C44042"/>
                </a:solidFill>
                <a:latin typeface="Aptos"/>
              </a:rPr>
              <a:t> </a:t>
            </a:r>
            <a:r>
              <a:rPr b="1" dirty="0" err="1">
                <a:solidFill>
                  <a:srgbClr val="C44042"/>
                </a:solidFill>
                <a:latin typeface="Aptos"/>
              </a:rPr>
              <a:t>δεδομένων</a:t>
            </a:r>
            <a:r>
              <a:rPr b="1" dirty="0">
                <a:solidFill>
                  <a:srgbClr val="C44042"/>
                </a:solidFill>
                <a:latin typeface="Aptos"/>
              </a:rPr>
              <a:t> </a:t>
            </a:r>
            <a:r>
              <a:rPr b="1" dirty="0" err="1">
                <a:solidFill>
                  <a:srgbClr val="C44042"/>
                </a:solidFill>
                <a:latin typeface="Aptos"/>
              </a:rPr>
              <a:t>δεν</a:t>
            </a:r>
            <a:r>
              <a:rPr b="1" dirty="0">
                <a:solidFill>
                  <a:srgbClr val="C44042"/>
                </a:solidFill>
                <a:latin typeface="Aptos"/>
              </a:rPr>
              <a:t> α</a:t>
            </a:r>
            <a:r>
              <a:rPr b="1" dirty="0" err="1">
                <a:solidFill>
                  <a:srgbClr val="C44042"/>
                </a:solidFill>
                <a:latin typeface="Aptos"/>
              </a:rPr>
              <a:t>ρκεί</a:t>
            </a:r>
            <a:r>
              <a:rPr b="1" dirty="0">
                <a:solidFill>
                  <a:srgbClr val="C44042"/>
                </a:solidFill>
                <a:latin typeface="Aptos"/>
              </a:rPr>
              <a:t>: π</a:t>
            </a:r>
            <a:r>
              <a:rPr b="1" dirty="0" err="1">
                <a:solidFill>
                  <a:srgbClr val="C44042"/>
                </a:solidFill>
                <a:latin typeface="Aptos"/>
              </a:rPr>
              <a:t>ρέ</a:t>
            </a:r>
            <a:r>
              <a:rPr b="1" dirty="0">
                <a:solidFill>
                  <a:srgbClr val="C44042"/>
                </a:solidFill>
                <a:latin typeface="Aptos"/>
              </a:rPr>
              <a:t>πει να ερμηνεύονται και να χρησιμοποιούνται σωστά.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3063240"/>
            <a:ext cx="1042416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700" b="1" dirty="0" err="1">
                <a:solidFill>
                  <a:srgbClr val="1F3549"/>
                </a:solidFill>
                <a:latin typeface="Aptos"/>
              </a:rPr>
              <a:t>Γι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α να ολοκληρωθεί μία online παραγγελία συνεργάζονται συνήθως: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3520440"/>
            <a:ext cx="20574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02920" y="3520440"/>
            <a:ext cx="73152" cy="1417320"/>
          </a:xfrm>
          <a:prstGeom prst="rect">
            <a:avLst/>
          </a:prstGeom>
          <a:solidFill>
            <a:srgbClr val="1E6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67512" y="3630168"/>
            <a:ext cx="1764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1F3549"/>
                </a:solidFill>
                <a:latin typeface="Aptos"/>
              </a:rPr>
              <a:t>E-shop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512" y="3959352"/>
            <a:ext cx="1764792" cy="90525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250" b="0">
                <a:solidFill>
                  <a:srgbClr val="22282E"/>
                </a:solidFill>
                <a:latin typeface="Aptos"/>
              </a:rPr>
              <a:t>καταγράφει την παραγγελία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07208" y="3520440"/>
            <a:ext cx="20574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807208" y="3520440"/>
            <a:ext cx="73152" cy="1417320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971800" y="3630168"/>
            <a:ext cx="1764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1F3549"/>
                </a:solidFill>
                <a:latin typeface="Aptos"/>
              </a:rPr>
              <a:t>Πληρωμές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71800" y="3959352"/>
            <a:ext cx="1764792" cy="90525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250" b="0">
                <a:solidFill>
                  <a:srgbClr val="22282E"/>
                </a:solidFill>
                <a:latin typeface="Aptos"/>
              </a:rPr>
              <a:t>επιστρέφουν αποτέλεσμα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111496" y="3520440"/>
            <a:ext cx="20574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111496" y="3520440"/>
            <a:ext cx="73152" cy="1417320"/>
          </a:xfrm>
          <a:prstGeom prst="rect">
            <a:avLst/>
          </a:prstGeom>
          <a:solidFill>
            <a:srgbClr val="349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276088" y="3630168"/>
            <a:ext cx="1764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1F3549"/>
                </a:solidFill>
                <a:latin typeface="Aptos"/>
              </a:rPr>
              <a:t>ERP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76088" y="3959352"/>
            <a:ext cx="1764792" cy="90525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250" b="0">
                <a:solidFill>
                  <a:srgbClr val="22282E"/>
                </a:solidFill>
                <a:latin typeface="Aptos"/>
              </a:rPr>
              <a:t>οργανώνει τα δεδομένα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15784" y="3520440"/>
            <a:ext cx="20574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415784" y="3520440"/>
            <a:ext cx="73152" cy="1417320"/>
          </a:xfrm>
          <a:prstGeom prst="rect">
            <a:avLst/>
          </a:prstGeom>
          <a:solidFill>
            <a:srgbClr val="6D4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580376" y="3630168"/>
            <a:ext cx="1764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1F3549"/>
                </a:solidFill>
                <a:latin typeface="Aptos"/>
              </a:rPr>
              <a:t>Αποθήκη / DB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0376" y="3959352"/>
            <a:ext cx="1764792" cy="90525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250" b="0">
                <a:solidFill>
                  <a:srgbClr val="22282E"/>
                </a:solidFill>
                <a:latin typeface="Aptos"/>
              </a:rPr>
              <a:t>ενημερώνει stock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720072" y="3520440"/>
            <a:ext cx="2057400" cy="1417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9720072" y="3520440"/>
            <a:ext cx="73152" cy="1417320"/>
          </a:xfrm>
          <a:prstGeom prst="rect">
            <a:avLst/>
          </a:prstGeom>
          <a:solidFill>
            <a:srgbClr val="C44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9884664" y="3630168"/>
            <a:ext cx="1764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1">
                <a:solidFill>
                  <a:srgbClr val="1F3549"/>
                </a:solidFill>
                <a:latin typeface="Aptos"/>
              </a:rPr>
              <a:t>Courier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884664" y="3959352"/>
            <a:ext cx="1764792" cy="90525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250" b="0">
                <a:solidFill>
                  <a:srgbClr val="22282E"/>
                </a:solidFill>
                <a:latin typeface="Aptos"/>
              </a:rPr>
              <a:t>λαμβάνει στοιχεία αποστολής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080" y="5230368"/>
            <a:ext cx="10789920" cy="4114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900" b="1">
                <a:solidFill>
                  <a:srgbClr val="C7461B"/>
                </a:solidFill>
                <a:latin typeface="Aptos"/>
              </a:rPr>
              <a:t>Κλειδί: επιτυχής μετάδοση ≠ διαλειτουργικότητα.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Η ΒΑΣΙΚΗ ΙΔΕΑ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22A42"/>
                </a:solidFill>
                <a:latin typeface="Aptos Display"/>
              </a:rPr>
              <a:t>Τι είναι η Διαλειτουργικότητα;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325880"/>
            <a:ext cx="10698480" cy="1078992"/>
          </a:xfrm>
          <a:prstGeom prst="roundRect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1490472"/>
            <a:ext cx="1014984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ptos"/>
              </a:rPr>
              <a:t>«Δύο ή περισσότερα συστήματα ανταλλάσσουν πληροφορίες, τις καταλαβαίνουν με τον ίδιο τρόπο και μπορούν να τις χρησιμοποιήσουν.»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788920"/>
            <a:ext cx="342900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31520" y="2788920"/>
            <a:ext cx="73152" cy="1600200"/>
          </a:xfrm>
          <a:prstGeom prst="rect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960120" y="2990088"/>
            <a:ext cx="384048" cy="384048"/>
          </a:xfrm>
          <a:prstGeom prst="ellipse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0120" y="299008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2926079"/>
            <a:ext cx="253288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22A42"/>
                </a:solidFill>
                <a:latin typeface="Aptos"/>
              </a:rPr>
              <a:t>ΑΝΤΑΛΛΑΣΣΩ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410712"/>
            <a:ext cx="2971800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4"/>
                </a:solidFill>
                <a:latin typeface="Aptos"/>
              </a:rPr>
              <a:t>Η πληροφορία φεύγει από το ένα σύστημα.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07407" y="2788920"/>
            <a:ext cx="342900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407407" y="2788920"/>
            <a:ext cx="73152" cy="1600200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4636007" y="2990088"/>
            <a:ext cx="384048" cy="384048"/>
          </a:xfrm>
          <a:prstGeom prst="ellipse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636007" y="299008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38927" y="2926079"/>
            <a:ext cx="253288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22A42"/>
                </a:solidFill>
                <a:latin typeface="Aptos"/>
              </a:rPr>
              <a:t>ΚΑΤΑΛΑΒΑΙΝΩ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36007" y="3410712"/>
            <a:ext cx="2971800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4"/>
                </a:solidFill>
                <a:latin typeface="Aptos"/>
              </a:rPr>
              <a:t>Το άλλο σύστημα ερμηνεύει σωστά το νόημα.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3296" y="2788920"/>
            <a:ext cx="342900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083296" y="2788920"/>
            <a:ext cx="73152" cy="1600200"/>
          </a:xfrm>
          <a:prstGeom prst="rect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8311896" y="2990088"/>
            <a:ext cx="384048" cy="384048"/>
          </a:xfrm>
          <a:prstGeom prst="ellipse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311896" y="299008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14816" y="2926079"/>
            <a:ext cx="2532887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22A42"/>
                </a:solidFill>
                <a:latin typeface="Aptos"/>
              </a:rPr>
              <a:t>ΧΡΗΣΙΜΟΠΟΙΩ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11896" y="3410712"/>
            <a:ext cx="2971800" cy="8503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>
                <a:solidFill>
                  <a:srgbClr val="232A34"/>
                </a:solidFill>
                <a:latin typeface="Aptos"/>
              </a:rPr>
              <a:t>Η πληροφορία αξιοποιείται χωρίς επανεισαγωγή.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4983480"/>
            <a:ext cx="10515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122A42"/>
                </a:solidFill>
                <a:latin typeface="Aptos"/>
              </a:rPr>
              <a:t>Ποιο από τα 3 βήματα μπορεί να αποτύχει ακόμη κι αν το αρχείο «φτάσει» κανονικά;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201168"/>
            <a:ext cx="420624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C7461B"/>
                </a:solidFill>
                <a:latin typeface="Aptos"/>
              </a:rPr>
              <a:t>ΑΠΑΝΤΗΣΗ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" y="512064"/>
            <a:ext cx="10972800" cy="5029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700" b="1">
                <a:solidFill>
                  <a:srgbClr val="1F3549"/>
                </a:solidFill>
                <a:latin typeface="Aptos Display"/>
              </a:rPr>
              <a:t>Το αρχείο έφτασε… αλλά αυτό δεν αρκεί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152144"/>
            <a:ext cx="10972800" cy="658368"/>
          </a:xfrm>
          <a:prstGeom prst="roundRect">
            <a:avLst/>
          </a:prstGeom>
          <a:solidFill>
            <a:srgbClr val="FFF2EA"/>
          </a:solidFill>
          <a:ln w="12700">
            <a:solidFill>
              <a:srgbClr val="F1AD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1243584"/>
            <a:ext cx="1691640" cy="1828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C7461B"/>
                </a:solidFill>
                <a:latin typeface="Aptos"/>
              </a:rPr>
              <a:t>ΠΡΟΒΛΗΜΑΤΙΣΜΟΣ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225296"/>
            <a:ext cx="9144000" cy="54864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1F3549"/>
                </a:solidFill>
                <a:latin typeface="Aptos"/>
              </a:rPr>
              <a:t>Ποιο από τα 3 βήματα μπορεί να αποτύχει ακόμη κι αν το αρχείο «φτάσει» κανονικά;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455664"/>
            <a:ext cx="6035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82888E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82888E"/>
                </a:solidFill>
                <a:latin typeface="Aptos"/>
              </a:rPr>
              <a:t>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2057400"/>
            <a:ext cx="3429000" cy="1920240"/>
          </a:xfrm>
          <a:prstGeom prst="roundRect">
            <a:avLst/>
          </a:prstGeom>
          <a:solidFill>
            <a:srgbClr val="EEF9F2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4360" y="2057400"/>
            <a:ext cx="73152" cy="1920240"/>
          </a:xfrm>
          <a:prstGeom prst="rect">
            <a:avLst/>
          </a:prstGeom>
          <a:solidFill>
            <a:srgbClr val="349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8952" y="2167128"/>
            <a:ext cx="31363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1. ΑΝΤΑΛΛΑΣΣΩ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952" y="2496312"/>
            <a:ext cx="3136392" cy="140817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>
                <a:solidFill>
                  <a:srgbClr val="22282E"/>
                </a:solidFill>
                <a:latin typeface="Aptos"/>
              </a:rPr>
              <a:t>✓ Έχει ήδη συμβεί
Το μήνυμα έφτασε στο άλλο σύστημα.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2057400"/>
            <a:ext cx="3429000" cy="1920240"/>
          </a:xfrm>
          <a:prstGeom prst="roundRect">
            <a:avLst/>
          </a:prstGeom>
          <a:solidFill>
            <a:srgbClr val="FFF2EA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89120" y="2057400"/>
            <a:ext cx="73152" cy="1920240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53712" y="2167128"/>
            <a:ext cx="31363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2. ΚΑΤΑΛΑΒΑΙΝΩ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3712" y="2496312"/>
            <a:ext cx="3136392" cy="140817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>
                <a:solidFill>
                  <a:srgbClr val="22282E"/>
                </a:solidFill>
                <a:latin typeface="Aptos"/>
              </a:rPr>
              <a:t>⚠ Μπορεί να αποτύχει
Το ίδιο πεδίο μπορεί να ερμηνευτεί αλλιώς.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83880" y="2057400"/>
            <a:ext cx="3429000" cy="1920240"/>
          </a:xfrm>
          <a:prstGeom prst="roundRect">
            <a:avLst/>
          </a:prstGeom>
          <a:solidFill>
            <a:srgbClr val="F5F0FA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183880" y="2057400"/>
            <a:ext cx="73152" cy="1920240"/>
          </a:xfrm>
          <a:prstGeom prst="rect">
            <a:avLst/>
          </a:prstGeom>
          <a:solidFill>
            <a:srgbClr val="6D4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48472" y="2167128"/>
            <a:ext cx="31363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3. ΧΡΗΣΙΜΟΠΟΙΩ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8472" y="2496312"/>
            <a:ext cx="2738891" cy="720197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 dirty="0">
                <a:solidFill>
                  <a:srgbClr val="22282E"/>
                </a:solidFill>
                <a:latin typeface="Aptos"/>
              </a:rPr>
              <a:t>⚠ Μπ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ορεί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επ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ίσης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να απ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οτύχει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
Τα 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δεδομέν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α ίσως δεν μπορούν να </a:t>
            </a:r>
            <a:br>
              <a:rPr lang="en-US" sz="1400" b="0" dirty="0">
                <a:solidFill>
                  <a:srgbClr val="22282E"/>
                </a:solidFill>
                <a:latin typeface="Aptos"/>
              </a:rPr>
            </a:br>
            <a:r>
              <a:rPr sz="1400" b="0" dirty="0">
                <a:solidFill>
                  <a:srgbClr val="22282E"/>
                </a:solidFill>
                <a:latin typeface="Aptos"/>
              </a:rPr>
              <a:t>ενταχθούν στη διαδικασία.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434340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60120" y="4599432"/>
            <a:ext cx="10241280" cy="47548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700" b="1">
                <a:solidFill>
                  <a:srgbClr val="1F3549"/>
                </a:solidFill>
                <a:latin typeface="Aptos"/>
              </a:rPr>
              <a:t>Παράδειγμα: το status = 1 μεταφέρεται σωστά, αλλά στο ένα σύστημα σημαίνει «πληρωμένη» και στο άλλο «σε αναμονή».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ΠΡΟΤΥΠΑ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02498"/>
            <a:ext cx="1097280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 dirty="0" err="1">
                <a:solidFill>
                  <a:srgbClr val="122A42"/>
                </a:solidFill>
                <a:latin typeface="Aptos Display"/>
              </a:rPr>
              <a:t>Το</a:t>
            </a:r>
            <a:r>
              <a:rPr sz="2800" b="1" dirty="0">
                <a:solidFill>
                  <a:srgbClr val="122A42"/>
                </a:solidFill>
                <a:latin typeface="Aptos Display"/>
              </a:rPr>
              <a:t> «</a:t>
            </a:r>
            <a:r>
              <a:rPr sz="2800" b="1" dirty="0" err="1">
                <a:solidFill>
                  <a:srgbClr val="122A42"/>
                </a:solidFill>
                <a:latin typeface="Aptos Display"/>
              </a:rPr>
              <a:t>μυστικό</a:t>
            </a:r>
            <a:r>
              <a:rPr sz="2800" b="1" dirty="0">
                <a:solidFill>
                  <a:srgbClr val="122A42"/>
                </a:solidFill>
                <a:latin typeface="Aptos Display"/>
              </a:rPr>
              <a:t>»: </a:t>
            </a:r>
            <a:r>
              <a:rPr sz="2800" b="1" dirty="0" err="1">
                <a:solidFill>
                  <a:schemeClr val="accent3"/>
                </a:solidFill>
                <a:latin typeface="Aptos Display"/>
              </a:rPr>
              <a:t>κοινά</a:t>
            </a:r>
            <a:r>
              <a:rPr sz="2800" b="1" dirty="0">
                <a:solidFill>
                  <a:schemeClr val="accent3"/>
                </a:solidFill>
                <a:latin typeface="Aptos Display"/>
              </a:rPr>
              <a:t> π</a:t>
            </a:r>
            <a:r>
              <a:rPr sz="2800" b="1" dirty="0" err="1">
                <a:solidFill>
                  <a:schemeClr val="accent3"/>
                </a:solidFill>
                <a:latin typeface="Aptos Display"/>
              </a:rPr>
              <a:t>ρότυ</a:t>
            </a:r>
            <a:r>
              <a:rPr sz="2800" b="1" dirty="0">
                <a:solidFill>
                  <a:schemeClr val="accent3"/>
                </a:solidFill>
                <a:latin typeface="Aptos Display"/>
              </a:rPr>
              <a:t>πα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07008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32A34"/>
                </a:solidFill>
                <a:latin typeface="Aptos"/>
              </a:rPr>
              <a:t>Χωρίς κοινά συμφωνημένους κανόνες, η ανταλλαγή δεδομένων μπορεί να οδηγήσει σε λάθη.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5029200" cy="2331720"/>
          </a:xfrm>
          <a:prstGeom prst="roundRect">
            <a:avLst/>
          </a:prstGeom>
          <a:solidFill>
            <a:srgbClr val="FCEEEE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1828800"/>
            <a:ext cx="73152" cy="2331720"/>
          </a:xfrm>
          <a:prstGeom prst="rect">
            <a:avLst/>
          </a:prstGeom>
          <a:solidFill>
            <a:srgbClr val="C34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1965960"/>
            <a:ext cx="46360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 dirty="0">
                <a:solidFill>
                  <a:srgbClr val="122A42"/>
                </a:solidFill>
                <a:latin typeface="Aptos"/>
              </a:rPr>
              <a:t>ΧΩΡΙΣ ΠΡΟΤΥΠΑ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450592"/>
            <a:ext cx="4572000" cy="1581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 err="1">
                <a:solidFill>
                  <a:srgbClr val="232A34"/>
                </a:solidFill>
                <a:latin typeface="Aptos"/>
              </a:rPr>
              <a:t>Σύστημ</a:t>
            </a:r>
            <a:r>
              <a:rPr sz="1500" b="0" dirty="0">
                <a:solidFill>
                  <a:srgbClr val="232A34"/>
                </a:solidFill>
                <a:latin typeface="Aptos"/>
              </a:rPr>
              <a:t>α Α:  “12/09/26”
Σύστημα Β:  12 Σεπτεμβρίου ή 9 Δεκεμβρίου;
Ασάφεια → πιθανό λάθος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1828800"/>
            <a:ext cx="5029200" cy="2331720"/>
          </a:xfrm>
          <a:prstGeom prst="roundRect">
            <a:avLst/>
          </a:prstGeom>
          <a:solidFill>
            <a:srgbClr val="E9F6E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400800" y="1828800"/>
            <a:ext cx="73152" cy="2331720"/>
          </a:xfrm>
          <a:prstGeom prst="rect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29400" y="1965960"/>
            <a:ext cx="46360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22A42"/>
                </a:solidFill>
                <a:latin typeface="Aptos"/>
              </a:rPr>
              <a:t>ΜΕ ΚΟΙΝΟ ΠΡΟΤΥΠΟ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29400" y="2450592"/>
            <a:ext cx="4572000" cy="1581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dirty="0" err="1">
                <a:solidFill>
                  <a:srgbClr val="232A34"/>
                </a:solidFill>
                <a:latin typeface="Aptos"/>
              </a:rPr>
              <a:t>Σύστημ</a:t>
            </a:r>
            <a:r>
              <a:rPr sz="1500" b="0" dirty="0">
                <a:solidFill>
                  <a:srgbClr val="232A34"/>
                </a:solidFill>
                <a:latin typeface="Aptos"/>
              </a:rPr>
              <a:t>α Α:  2026-09-12
Σύστημα Β:  2026-09-12
Ίδια αναπαράσταση → ίδια ερμηνεία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4526280"/>
            <a:ext cx="10698480" cy="960120"/>
          </a:xfrm>
          <a:prstGeom prst="roundRect">
            <a:avLst/>
          </a:prstGeom>
          <a:solidFill>
            <a:srgbClr val="FCEFE6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31520" y="4526280"/>
            <a:ext cx="73152" cy="960120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60120" y="4663440"/>
            <a:ext cx="1030528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2A42"/>
                </a:solidFill>
                <a:latin typeface="Aptos"/>
              </a:rPr>
              <a:t>Πρότυπα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5148072"/>
            <a:ext cx="1024128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32A34"/>
                </a:solidFill>
                <a:latin typeface="Aptos"/>
              </a:rPr>
              <a:t>Κοινοί κανόνες για μορφή, δομή και νόημα δεδομένων, π.χ. ημερομηνίες, ονόματα πεδίων, JSON/XML.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715000"/>
            <a:ext cx="1042416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22A42"/>
                </a:solidFill>
                <a:latin typeface="Aptos"/>
              </a:rPr>
              <a:t>Σκέψη: Πού αλλού μπορεί η ίδια τιμή να ερμηνευτεί διαφορετικά;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201168"/>
            <a:ext cx="420624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C7461B"/>
                </a:solidFill>
                <a:latin typeface="Aptos"/>
              </a:rPr>
              <a:t>ΑΠΑΝΤΗΣΗ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" y="512064"/>
            <a:ext cx="10972800" cy="5029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700" b="1">
                <a:solidFill>
                  <a:srgbClr val="1F3549"/>
                </a:solidFill>
                <a:latin typeface="Aptos Display"/>
              </a:rPr>
              <a:t>Ίδια τιμή, διαφορετικό νόημα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152144"/>
            <a:ext cx="10972800" cy="658368"/>
          </a:xfrm>
          <a:prstGeom prst="roundRect">
            <a:avLst/>
          </a:prstGeom>
          <a:solidFill>
            <a:srgbClr val="FFF2EA"/>
          </a:solidFill>
          <a:ln w="12700">
            <a:solidFill>
              <a:srgbClr val="F1AD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1243584"/>
            <a:ext cx="1691640" cy="1828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C7461B"/>
                </a:solidFill>
                <a:latin typeface="Aptos"/>
              </a:rPr>
              <a:t>ΠΡΟΒΛΗΜΑΤΙΣΜΟΣ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225296"/>
            <a:ext cx="9144000" cy="54864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1F3549"/>
                </a:solidFill>
                <a:latin typeface="Aptos"/>
              </a:rPr>
              <a:t>Πού αλλού μπορεί η ίδια τιμή να ερμηνευτεί διαφορετικά;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455664"/>
            <a:ext cx="6035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82888E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82888E"/>
                </a:solidFill>
                <a:latin typeface="Aptos"/>
              </a:rPr>
              <a:t>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011680"/>
            <a:ext cx="320040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48640" y="2011680"/>
            <a:ext cx="73152" cy="1508760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13232" y="2121408"/>
            <a:ext cx="2907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F3549"/>
                </a:solidFill>
                <a:latin typeface="Aptos"/>
              </a:rPr>
              <a:t>Ημερομηνία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" y="2450592"/>
            <a:ext cx="2907792" cy="99669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50" b="0">
                <a:solidFill>
                  <a:srgbClr val="22282E"/>
                </a:solidFill>
                <a:latin typeface="Aptos"/>
              </a:rPr>
              <a:t>01/02/26 → 1 Φεβρουαρίου ή 2 Ιανουαρίου;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69080" y="2011680"/>
            <a:ext cx="320040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069080" y="2011680"/>
            <a:ext cx="73152" cy="1508760"/>
          </a:xfrm>
          <a:prstGeom prst="rect">
            <a:avLst/>
          </a:prstGeom>
          <a:solidFill>
            <a:srgbClr val="1E6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233672" y="2121408"/>
            <a:ext cx="2907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F3549"/>
                </a:solidFill>
                <a:latin typeface="Aptos"/>
              </a:rPr>
              <a:t>Δεκαδικά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33672" y="2450592"/>
            <a:ext cx="2907792" cy="99669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50" b="0">
                <a:solidFill>
                  <a:srgbClr val="22282E"/>
                </a:solidFill>
                <a:latin typeface="Aptos"/>
              </a:rPr>
              <a:t>3,5 ↔ 3.5 ανάλογα με τη μορφή αριθμών.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589520" y="2011680"/>
            <a:ext cx="320040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589520" y="2011680"/>
            <a:ext cx="73152" cy="1508760"/>
          </a:xfrm>
          <a:prstGeom prst="rect">
            <a:avLst/>
          </a:prstGeom>
          <a:solidFill>
            <a:srgbClr val="349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754112" y="2121408"/>
            <a:ext cx="2907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F3549"/>
                </a:solidFill>
                <a:latin typeface="Aptos"/>
              </a:rPr>
              <a:t>Νόμισμα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54112" y="2450592"/>
            <a:ext cx="2907792" cy="99669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50" b="0">
                <a:solidFill>
                  <a:srgbClr val="22282E"/>
                </a:solidFill>
                <a:latin typeface="Aptos"/>
              </a:rPr>
              <a:t>100 χωρίς EUR / USD μπορεί να είναι ασαφές.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3886200"/>
            <a:ext cx="320040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48640" y="3886200"/>
            <a:ext cx="73152" cy="1508760"/>
          </a:xfrm>
          <a:prstGeom prst="rect">
            <a:avLst/>
          </a:prstGeom>
          <a:solidFill>
            <a:srgbClr val="6D4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13232" y="3995928"/>
            <a:ext cx="2907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F3549"/>
                </a:solidFill>
                <a:latin typeface="Aptos"/>
              </a:rPr>
              <a:t>Μονάδες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3232" y="4325112"/>
            <a:ext cx="2907792" cy="99669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50" b="0">
                <a:solidFill>
                  <a:srgbClr val="22282E"/>
                </a:solidFill>
                <a:latin typeface="Aptos"/>
              </a:rPr>
              <a:t>70 → kg ή lb; 20 → °C ή °F;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069080" y="3886200"/>
            <a:ext cx="320040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4069080" y="3886200"/>
            <a:ext cx="73152" cy="1508760"/>
          </a:xfrm>
          <a:prstGeom prst="rect">
            <a:avLst/>
          </a:prstGeom>
          <a:solidFill>
            <a:srgbClr val="C44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4233672" y="3995928"/>
            <a:ext cx="2907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F3549"/>
                </a:solidFill>
                <a:latin typeface="Aptos"/>
              </a:rPr>
              <a:t>Κωδικοί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33672" y="4325112"/>
            <a:ext cx="2282741" cy="4893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50" b="0" dirty="0">
                <a:solidFill>
                  <a:srgbClr val="22282E"/>
                </a:solidFill>
                <a:latin typeface="Aptos"/>
              </a:rPr>
              <a:t>status = 1 μπ</a:t>
            </a:r>
            <a:r>
              <a:rPr sz="1350" b="0" dirty="0" err="1">
                <a:solidFill>
                  <a:srgbClr val="22282E"/>
                </a:solidFill>
                <a:latin typeface="Aptos"/>
              </a:rPr>
              <a:t>ορεί</a:t>
            </a:r>
            <a:r>
              <a:rPr sz="1350" b="0" dirty="0">
                <a:solidFill>
                  <a:srgbClr val="22282E"/>
                </a:solidFill>
                <a:latin typeface="Aptos"/>
              </a:rPr>
              <a:t> να </a:t>
            </a:r>
            <a:r>
              <a:rPr sz="1350" b="0" dirty="0" err="1">
                <a:solidFill>
                  <a:srgbClr val="22282E"/>
                </a:solidFill>
                <a:latin typeface="Aptos"/>
              </a:rPr>
              <a:t>σημ</a:t>
            </a:r>
            <a:r>
              <a:rPr sz="1350" b="0" dirty="0">
                <a:solidFill>
                  <a:srgbClr val="22282E"/>
                </a:solidFill>
                <a:latin typeface="Aptos"/>
              </a:rPr>
              <a:t>αίνει </a:t>
            </a:r>
            <a:br>
              <a:rPr lang="en-US" sz="1350" b="0" dirty="0">
                <a:solidFill>
                  <a:srgbClr val="22282E"/>
                </a:solidFill>
                <a:latin typeface="Aptos"/>
              </a:rPr>
            </a:br>
            <a:r>
              <a:rPr sz="1350" b="0" dirty="0">
                <a:solidFill>
                  <a:srgbClr val="22282E"/>
                </a:solidFill>
                <a:latin typeface="Aptos"/>
              </a:rPr>
              <a:t>διαφορετική κατάσταση.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589520" y="3886200"/>
            <a:ext cx="320040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7589520" y="3886200"/>
            <a:ext cx="73152" cy="1508760"/>
          </a:xfrm>
          <a:prstGeom prst="rect">
            <a:avLst/>
          </a:prstGeom>
          <a:solidFill>
            <a:srgbClr val="1E6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754112" y="3995928"/>
            <a:ext cx="29077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F3549"/>
                </a:solidFill>
                <a:latin typeface="Aptos"/>
              </a:rPr>
              <a:t>Ώρα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54112" y="4325112"/>
            <a:ext cx="2422266" cy="4893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50" b="0" dirty="0">
                <a:solidFill>
                  <a:srgbClr val="22282E"/>
                </a:solidFill>
                <a:latin typeface="Aptos"/>
              </a:rPr>
              <a:t>10:00 </a:t>
            </a:r>
            <a:r>
              <a:rPr sz="1350" b="0" dirty="0" err="1">
                <a:solidFill>
                  <a:srgbClr val="22282E"/>
                </a:solidFill>
                <a:latin typeface="Aptos"/>
              </a:rPr>
              <a:t>χωρίς</a:t>
            </a:r>
            <a:r>
              <a:rPr sz="1350" b="0" dirty="0">
                <a:solidFill>
                  <a:srgbClr val="22282E"/>
                </a:solidFill>
                <a:latin typeface="Aptos"/>
              </a:rPr>
              <a:t> </a:t>
            </a:r>
            <a:r>
              <a:rPr sz="1350" b="0" dirty="0" err="1">
                <a:solidFill>
                  <a:srgbClr val="22282E"/>
                </a:solidFill>
                <a:latin typeface="Aptos"/>
              </a:rPr>
              <a:t>ζώνη</a:t>
            </a:r>
            <a:r>
              <a:rPr sz="1350" b="0" dirty="0">
                <a:solidFill>
                  <a:srgbClr val="22282E"/>
                </a:solidFill>
                <a:latin typeface="Aptos"/>
              </a:rPr>
              <a:t> </a:t>
            </a:r>
            <a:r>
              <a:rPr sz="1350" b="0" dirty="0" err="1">
                <a:solidFill>
                  <a:srgbClr val="22282E"/>
                </a:solidFill>
                <a:latin typeface="Aptos"/>
              </a:rPr>
              <a:t>ώρ</a:t>
            </a:r>
            <a:r>
              <a:rPr sz="1350" b="0" dirty="0">
                <a:solidFill>
                  <a:srgbClr val="22282E"/>
                </a:solidFill>
                <a:latin typeface="Aptos"/>
              </a:rPr>
              <a:t>ας μπορεί </a:t>
            </a:r>
            <a:br>
              <a:rPr lang="en-US" sz="1350" b="0" dirty="0">
                <a:solidFill>
                  <a:srgbClr val="22282E"/>
                </a:solidFill>
                <a:latin typeface="Aptos"/>
              </a:rPr>
            </a:br>
            <a:r>
              <a:rPr sz="1350" b="0" dirty="0">
                <a:solidFill>
                  <a:srgbClr val="22282E"/>
                </a:solidFill>
                <a:latin typeface="Aptos"/>
              </a:rPr>
              <a:t>να δείχνει άλλη στιγμή.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800" y="5605272"/>
            <a:ext cx="10607040" cy="36576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900" b="1">
                <a:solidFill>
                  <a:srgbClr val="C7461B"/>
                </a:solidFill>
                <a:latin typeface="Aptos"/>
              </a:rPr>
              <a:t>Γι’ αυτό χρειάζονται κοινή μορφή ΚΑΙ κοινό νόημα.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ΠΑΡΑΔΕΙΓΜΑ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22A42"/>
                </a:solidFill>
                <a:latin typeface="Aptos Display"/>
              </a:rPr>
              <a:t>Πού χρειάζεται διαλειτουργικότητα σε ένα e-shop;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18872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32A34"/>
                </a:solidFill>
                <a:latin typeface="Aptos"/>
              </a:rPr>
              <a:t>Μια παραγγελία περνά από πολλά διαφορετικά πληροφοριακά συστήματα και υπηρεσίες.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5074920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1828800"/>
            <a:ext cx="73152" cy="1298448"/>
          </a:xfrm>
          <a:prstGeom prst="rect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60120" y="2029968"/>
            <a:ext cx="384048" cy="384048"/>
          </a:xfrm>
          <a:prstGeom prst="ellipse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20" y="202996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1965960"/>
            <a:ext cx="41788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2A42"/>
                </a:solidFill>
                <a:latin typeface="Aptos"/>
              </a:rPr>
              <a:t>E-shop ↔ ERP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2450592"/>
            <a:ext cx="4617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dirty="0">
                <a:solidFill>
                  <a:srgbClr val="232A34"/>
                </a:solidFill>
                <a:latin typeface="Aptos"/>
              </a:rPr>
              <a:t>Η παρα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γγελί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α περνά αυτόματα στο σύστημα διαχείρισης της επιχείρησης.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828800"/>
            <a:ext cx="5074920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17920" y="1828800"/>
            <a:ext cx="73152" cy="1298448"/>
          </a:xfrm>
          <a:prstGeom prst="rect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446520" y="2029968"/>
            <a:ext cx="384048" cy="384048"/>
          </a:xfrm>
          <a:prstGeom prst="ellipse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46520" y="202996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49440" y="1965960"/>
            <a:ext cx="41788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122A42"/>
                </a:solidFill>
                <a:latin typeface="Aptos"/>
              </a:rPr>
              <a:t>ERP ↔ </a:t>
            </a:r>
            <a:r>
              <a:rPr sz="1500" b="1" dirty="0" err="1">
                <a:solidFill>
                  <a:srgbClr val="122A42"/>
                </a:solidFill>
                <a:latin typeface="Aptos"/>
              </a:rPr>
              <a:t>Βάση</a:t>
            </a:r>
            <a:r>
              <a:rPr sz="1500" b="1" dirty="0">
                <a:solidFill>
                  <a:srgbClr val="122A42"/>
                </a:solidFill>
                <a:latin typeface="Aptos"/>
              </a:rPr>
              <a:t> / Απ</a:t>
            </a:r>
            <a:r>
              <a:rPr sz="1500" b="1" dirty="0" err="1">
                <a:solidFill>
                  <a:srgbClr val="122A42"/>
                </a:solidFill>
                <a:latin typeface="Aptos"/>
              </a:rPr>
              <a:t>οθήκη</a:t>
            </a:r>
            <a:endParaRPr sz="1500" b="1" dirty="0">
              <a:solidFill>
                <a:srgbClr val="122A42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46520" y="2450592"/>
            <a:ext cx="4617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32A34"/>
                </a:solidFill>
                <a:latin typeface="Aptos"/>
              </a:rPr>
              <a:t>Ενημερώνονται προϊόντα, απόθεμα, τιμές και διαθεσιμότητα χωρίς διπλή καταχώριση.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3429000"/>
            <a:ext cx="5074920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31520" y="3429000"/>
            <a:ext cx="73152" cy="1298448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960120" y="3630168"/>
            <a:ext cx="384048" cy="384048"/>
          </a:xfrm>
          <a:prstGeom prst="ellipse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60120" y="363016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3566160"/>
            <a:ext cx="41788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122A42"/>
                </a:solidFill>
                <a:latin typeface="Aptos"/>
              </a:rPr>
              <a:t>E-shop ↔ </a:t>
            </a:r>
            <a:r>
              <a:rPr sz="1500" b="1" dirty="0" err="1">
                <a:solidFill>
                  <a:srgbClr val="122A42"/>
                </a:solidFill>
                <a:latin typeface="Aptos"/>
              </a:rPr>
              <a:t>Πληρωμές</a:t>
            </a:r>
            <a:endParaRPr sz="1500" b="1" dirty="0">
              <a:solidFill>
                <a:srgbClr val="122A42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60120" y="4050791"/>
            <a:ext cx="4617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dirty="0" err="1">
                <a:solidFill>
                  <a:srgbClr val="232A34"/>
                </a:solidFill>
                <a:latin typeface="Aptos"/>
              </a:rPr>
              <a:t>Αντ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αλλάσσονται στοιχεία με υπηρεσία ηλεκτρονικών πληρωμών και επιστρέφει αποτέλεσμα συναλλαγής.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17920" y="3429000"/>
            <a:ext cx="5074920" cy="12984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217920" y="3429000"/>
            <a:ext cx="73152" cy="1298448"/>
          </a:xfrm>
          <a:prstGeom prst="rect">
            <a:avLst/>
          </a:prstGeom>
          <a:solidFill>
            <a:srgbClr val="41A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6446520" y="3630168"/>
            <a:ext cx="384048" cy="384048"/>
          </a:xfrm>
          <a:prstGeom prst="ellipse">
            <a:avLst/>
          </a:prstGeom>
          <a:solidFill>
            <a:srgbClr val="41A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46520" y="363016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49440" y="3566160"/>
            <a:ext cx="41788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122A42"/>
                </a:solidFill>
                <a:latin typeface="Aptos"/>
              </a:rPr>
              <a:t>E-shop / ERP ↔ Courier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46520" y="4050791"/>
            <a:ext cx="4617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32A34"/>
                </a:solidFill>
                <a:latin typeface="Aptos"/>
              </a:rPr>
              <a:t>Τα στοιχεία αποστολής μεταφέρονται σε εξωτερική υπηρεσία μέσω κοινής διεπαφής ή API.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5257800"/>
            <a:ext cx="106070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22A42"/>
                </a:solidFill>
                <a:latin typeface="Aptos"/>
              </a:rPr>
              <a:t>Τι θα συνέβαινε αν το e-shop έδειχνε «διαθέσιμο», αλλά η αποθήκη είχε ήδη μηδενικό απόθεμα;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201168"/>
            <a:ext cx="420624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C7461B"/>
                </a:solidFill>
                <a:latin typeface="Aptos"/>
              </a:rPr>
              <a:t>ΑΠΑΝΤΗΣΗ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" y="512064"/>
            <a:ext cx="10972800" cy="5029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700" b="1">
                <a:solidFill>
                  <a:srgbClr val="1F3549"/>
                </a:solidFill>
                <a:latin typeface="Aptos Display"/>
              </a:rPr>
              <a:t>Όταν e-shop και αποθήκη «διαφωνούν»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152144"/>
            <a:ext cx="10972800" cy="658368"/>
          </a:xfrm>
          <a:prstGeom prst="roundRect">
            <a:avLst/>
          </a:prstGeom>
          <a:solidFill>
            <a:srgbClr val="FFF2EA"/>
          </a:solidFill>
          <a:ln w="12700">
            <a:solidFill>
              <a:srgbClr val="F1AD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1243584"/>
            <a:ext cx="1691640" cy="1828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C7461B"/>
                </a:solidFill>
                <a:latin typeface="Aptos"/>
              </a:rPr>
              <a:t>ΠΡΟΒΛΗΜΑΤΙΣΜΟΣ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225296"/>
            <a:ext cx="9144000" cy="54864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1F3549"/>
                </a:solidFill>
                <a:latin typeface="Aptos"/>
              </a:rPr>
              <a:t>Τι θα συνέβαινε αν το e-shop έδειχνε «διαθέσιμο», αλλά η αποθήκη είχε ήδη μηδενικό απόθεμα;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455664"/>
            <a:ext cx="6035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82888E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82888E"/>
                </a:solidFill>
                <a:latin typeface="Aptos"/>
              </a:rPr>
              <a:t>14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2029968"/>
            <a:ext cx="3383280" cy="1874519"/>
          </a:xfrm>
          <a:prstGeom prst="roundRect">
            <a:avLst/>
          </a:prstGeom>
          <a:solidFill>
            <a:srgbClr val="FDEFE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4360" y="2029968"/>
            <a:ext cx="73152" cy="1874519"/>
          </a:xfrm>
          <a:prstGeom prst="rect">
            <a:avLst/>
          </a:prstGeom>
          <a:solidFill>
            <a:srgbClr val="C44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8952" y="2139696"/>
            <a:ext cx="309067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1. Λάθος πώληση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952" y="2468880"/>
            <a:ext cx="2787751" cy="504754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 dirty="0">
                <a:solidFill>
                  <a:srgbClr val="22282E"/>
                </a:solidFill>
                <a:latin typeface="Aptos"/>
              </a:rPr>
              <a:t>Ο 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ελάτης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παρα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γγέλνει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ροϊόν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ου</a:t>
            </a:r>
            <a:br>
              <a:rPr lang="en-US" sz="1400" b="0" dirty="0">
                <a:solidFill>
                  <a:srgbClr val="22282E"/>
                </a:solidFill>
                <a:latin typeface="Aptos"/>
              </a:rPr>
            </a:br>
            <a:r>
              <a:rPr sz="1400" b="0" dirty="0">
                <a:solidFill>
                  <a:srgbClr val="22282E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στην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πρα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γμ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ατικότητα δεν υπάρχει.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2029968"/>
            <a:ext cx="3383280" cy="1874519"/>
          </a:xfrm>
          <a:prstGeom prst="roundRect">
            <a:avLst/>
          </a:prstGeom>
          <a:solidFill>
            <a:srgbClr val="FFF2EA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4389120" y="2029968"/>
            <a:ext cx="73152" cy="1874519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53712" y="2139696"/>
            <a:ext cx="309067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2. Καθυστέρηση / ακύρωση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3712" y="2468880"/>
            <a:ext cx="2859885" cy="720197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 dirty="0">
                <a:solidFill>
                  <a:srgbClr val="22282E"/>
                </a:solidFill>
                <a:latin typeface="Aptos"/>
              </a:rPr>
              <a:t>Η επ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ιχείρηση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ρέ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πει να διορθώσει </a:t>
            </a:r>
            <a:br>
              <a:rPr lang="en-US" sz="1400" b="0" dirty="0">
                <a:solidFill>
                  <a:srgbClr val="22282E"/>
                </a:solidFill>
                <a:latin typeface="Aptos"/>
              </a:rPr>
            </a:br>
            <a:r>
              <a:rPr sz="1400" b="0" dirty="0">
                <a:solidFill>
                  <a:srgbClr val="22282E"/>
                </a:solidFill>
                <a:latin typeface="Aptos"/>
              </a:rPr>
              <a:t>χειροκίνητα την παραγγελία ή να την</a:t>
            </a:r>
            <a:br>
              <a:rPr lang="en-US" sz="1400" b="0" dirty="0">
                <a:solidFill>
                  <a:srgbClr val="22282E"/>
                </a:solidFill>
                <a:latin typeface="Aptos"/>
              </a:rPr>
            </a:br>
            <a:r>
              <a:rPr sz="1400" b="0" dirty="0">
                <a:solidFill>
                  <a:srgbClr val="22282E"/>
                </a:solidFill>
                <a:latin typeface="Aptos"/>
              </a:rPr>
              <a:t> ακυρώσει.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83879" y="2029968"/>
            <a:ext cx="3383280" cy="1874519"/>
          </a:xfrm>
          <a:prstGeom prst="roundRect">
            <a:avLst/>
          </a:prstGeom>
          <a:solidFill>
            <a:srgbClr val="EDF7FD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8183879" y="2029968"/>
            <a:ext cx="73152" cy="1874519"/>
          </a:xfrm>
          <a:prstGeom prst="rect">
            <a:avLst/>
          </a:prstGeom>
          <a:solidFill>
            <a:srgbClr val="1E6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348471" y="2139696"/>
            <a:ext cx="309067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3. Λάθος εικόνα stock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48471" y="2468880"/>
            <a:ext cx="2321276" cy="720197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 dirty="0" err="1">
                <a:solidFill>
                  <a:srgbClr val="22282E"/>
                </a:solidFill>
                <a:latin typeface="Aptos"/>
              </a:rPr>
              <a:t>Οι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ανα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φορές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και 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οι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επ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όμενες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</a:t>
            </a:r>
            <a:br>
              <a:rPr lang="en-US" sz="1400" b="0" dirty="0">
                <a:solidFill>
                  <a:srgbClr val="22282E"/>
                </a:solidFill>
                <a:latin typeface="Aptos"/>
              </a:rPr>
            </a:br>
            <a:r>
              <a:rPr sz="1400" b="0" dirty="0">
                <a:solidFill>
                  <a:srgbClr val="22282E"/>
                </a:solidFill>
                <a:latin typeface="Aptos"/>
              </a:rPr>
              <a:t>απ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οφάσεις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βα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σίζοντ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αι σε μη </a:t>
            </a:r>
            <a:br>
              <a:rPr lang="en-US" sz="1400" b="0" dirty="0">
                <a:solidFill>
                  <a:srgbClr val="22282E"/>
                </a:solidFill>
                <a:latin typeface="Aptos"/>
              </a:rPr>
            </a:br>
            <a:r>
              <a:rPr sz="1400" b="0" dirty="0">
                <a:solidFill>
                  <a:srgbClr val="22282E"/>
                </a:solidFill>
                <a:latin typeface="Aptos"/>
              </a:rPr>
              <a:t>ενημερωμένα δεδομένα.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4297680"/>
            <a:ext cx="10698480" cy="1051560"/>
          </a:xfrm>
          <a:prstGeom prst="roundRect">
            <a:avLst/>
          </a:prstGeom>
          <a:solidFill>
            <a:srgbClr val="EEF9F2"/>
          </a:solidFill>
          <a:ln w="12700">
            <a:solidFill>
              <a:srgbClr val="ABD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322182" y="4526280"/>
            <a:ext cx="9517157" cy="597087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700" b="1" dirty="0">
                <a:solidFill>
                  <a:srgbClr val="1F3549"/>
                </a:solidFill>
                <a:latin typeface="Aptos"/>
              </a:rPr>
              <a:t>Η α</a:t>
            </a:r>
            <a:r>
              <a:rPr sz="1700" b="1" dirty="0" err="1">
                <a:solidFill>
                  <a:srgbClr val="1F3549"/>
                </a:solidFill>
                <a:latin typeface="Aptos"/>
              </a:rPr>
              <a:t>ιτί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α είναι πρόβλημα συγχρονισμού / διαλειτουργικότητας μεταξύ συστήματος πωλήσεων</a:t>
            </a:r>
            <a:r>
              <a:rPr lang="en-US" sz="1700" b="1" dirty="0">
                <a:solidFill>
                  <a:srgbClr val="1F3549"/>
                </a:solidFill>
                <a:latin typeface="Aptos"/>
              </a:rPr>
              <a:t> 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και </a:t>
            </a:r>
            <a:br>
              <a:rPr lang="en-US" sz="1700" b="1" dirty="0">
                <a:solidFill>
                  <a:srgbClr val="1F3549"/>
                </a:solidFill>
                <a:latin typeface="Aptos"/>
              </a:rPr>
            </a:br>
            <a:r>
              <a:rPr sz="1700" b="1" dirty="0">
                <a:solidFill>
                  <a:srgbClr val="1F3549"/>
                </a:solidFill>
                <a:latin typeface="Aptos"/>
              </a:rPr>
              <a:t>αποθήκης. </a:t>
            </a:r>
            <a:r>
              <a:rPr sz="1700" b="1" dirty="0" err="1">
                <a:solidFill>
                  <a:srgbClr val="1F3549"/>
                </a:solidFill>
                <a:latin typeface="Aptos"/>
              </a:rPr>
              <a:t>Χρειάζοντ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αι συμφωνημένοι κανόνες ενημέρωσης και σωστή ανταλλαγή δεδομένων.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ΠΑΡΑΔΕΙΓΜΑ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22A42"/>
                </a:solidFill>
                <a:latin typeface="Aptos Display"/>
              </a:rPr>
              <a:t>Το ίδιο πρόβλημα σε άλλο πληροφοριακό σύστημα: Νοσοκομείο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18872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32A34"/>
                </a:solidFill>
                <a:latin typeface="Aptos"/>
              </a:rPr>
              <a:t>Και εδώ πολλά διαφορετικά συστήματα πρέπει να ανταλλάσσουν και να ερμηνεύουν σωστά δεδομένα.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1828800"/>
            <a:ext cx="5074920" cy="12618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1828800"/>
            <a:ext cx="73152" cy="1261872"/>
          </a:xfrm>
          <a:prstGeom prst="rect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60120" y="2029968"/>
            <a:ext cx="384048" cy="384048"/>
          </a:xfrm>
          <a:prstGeom prst="ellipse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20" y="202996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1965960"/>
            <a:ext cx="41788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22A42"/>
                </a:solidFill>
                <a:latin typeface="Aptos"/>
              </a:rPr>
              <a:t>Συστήματα μέσα στο νοσοκομείο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2450592"/>
            <a:ext cx="4617720" cy="512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32A34"/>
                </a:solidFill>
                <a:latin typeface="Aptos"/>
              </a:rPr>
              <a:t>Ηλεκτρονικός φάκελος, εργαστήριο, φαρμακείο και διοικητικά συστήματα συνεργάζονται μεταξύ τους.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828800"/>
            <a:ext cx="5074920" cy="12618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217920" y="1828800"/>
            <a:ext cx="73152" cy="1261872"/>
          </a:xfrm>
          <a:prstGeom prst="rect">
            <a:avLst/>
          </a:prstGeom>
          <a:solidFill>
            <a:srgbClr val="7559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446520" y="2029968"/>
            <a:ext cx="384048" cy="384048"/>
          </a:xfrm>
          <a:prstGeom prst="ellipse">
            <a:avLst/>
          </a:prstGeom>
          <a:solidFill>
            <a:srgbClr val="7559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46520" y="202996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49440" y="1965960"/>
            <a:ext cx="41788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22A42"/>
                </a:solidFill>
                <a:latin typeface="Aptos"/>
              </a:rPr>
              <a:t>Σύστημα ↔ Ιατρικός εξοπλισμός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6520" y="2450592"/>
            <a:ext cx="4617720" cy="512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 dirty="0">
                <a:solidFill>
                  <a:srgbClr val="232A34"/>
                </a:solidFill>
                <a:latin typeface="Aptos"/>
              </a:rPr>
              <a:t>Απ</a:t>
            </a:r>
            <a:r>
              <a:rPr sz="1150" b="0" dirty="0" err="1">
                <a:solidFill>
                  <a:srgbClr val="232A34"/>
                </a:solidFill>
                <a:latin typeface="Aptos"/>
              </a:rPr>
              <a:t>εικονιστικά</a:t>
            </a:r>
            <a:r>
              <a:rPr sz="115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150" b="0" dirty="0" err="1">
                <a:solidFill>
                  <a:srgbClr val="232A34"/>
                </a:solidFill>
                <a:latin typeface="Aptos"/>
              </a:rPr>
              <a:t>μηχ</a:t>
            </a:r>
            <a:r>
              <a:rPr sz="1150" b="0" dirty="0">
                <a:solidFill>
                  <a:srgbClr val="232A34"/>
                </a:solidFill>
                <a:latin typeface="Aptos"/>
              </a:rPr>
              <a:t>ανήματα και αναλυτές στέλνουν τα δεδομένα τους στα πληροφοριακά συστήματα.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3401568"/>
            <a:ext cx="5074920" cy="12618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31520" y="3401568"/>
            <a:ext cx="73152" cy="1261872"/>
          </a:xfrm>
          <a:prstGeom prst="rect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960120" y="3602736"/>
            <a:ext cx="384048" cy="384048"/>
          </a:xfrm>
          <a:prstGeom prst="ellipse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60120" y="3602736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3538727"/>
            <a:ext cx="41788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dirty="0" err="1">
                <a:solidFill>
                  <a:srgbClr val="122A42"/>
                </a:solidFill>
                <a:latin typeface="Aptos"/>
              </a:rPr>
              <a:t>Νοσοκομείο</a:t>
            </a:r>
            <a:r>
              <a:rPr sz="1400" b="1" dirty="0">
                <a:solidFill>
                  <a:srgbClr val="122A42"/>
                </a:solidFill>
                <a:latin typeface="Aptos"/>
              </a:rPr>
              <a:t> ↔ </a:t>
            </a:r>
            <a:r>
              <a:rPr sz="1400" b="1" dirty="0" err="1">
                <a:solidFill>
                  <a:srgbClr val="122A42"/>
                </a:solidFill>
                <a:latin typeface="Aptos"/>
              </a:rPr>
              <a:t>άλλη</a:t>
            </a:r>
            <a:r>
              <a:rPr sz="1400" b="1" dirty="0">
                <a:solidFill>
                  <a:srgbClr val="122A42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22A42"/>
                </a:solidFill>
                <a:latin typeface="Aptos"/>
              </a:rPr>
              <a:t>μονάδ</a:t>
            </a:r>
            <a:r>
              <a:rPr sz="1400" b="1" dirty="0">
                <a:solidFill>
                  <a:srgbClr val="122A42"/>
                </a:solidFill>
                <a:latin typeface="Aptos"/>
              </a:rPr>
              <a:t>α υγείας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" y="4023359"/>
            <a:ext cx="4617720" cy="512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 dirty="0" err="1">
                <a:solidFill>
                  <a:srgbClr val="232A34"/>
                </a:solidFill>
                <a:latin typeface="Aptos"/>
              </a:rPr>
              <a:t>Στοιχεί</a:t>
            </a:r>
            <a:r>
              <a:rPr sz="1150" b="0" dirty="0">
                <a:solidFill>
                  <a:srgbClr val="232A34"/>
                </a:solidFill>
                <a:latin typeface="Aptos"/>
              </a:rPr>
              <a:t>α μπορούν να ανταλλάσσονται με Κέντρο Υγείας ή άλλο νοσοκομείο.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217920" y="3401568"/>
            <a:ext cx="5074920" cy="12618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217920" y="3401568"/>
            <a:ext cx="73152" cy="126187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6446520" y="3602736"/>
            <a:ext cx="384048" cy="384048"/>
          </a:xfrm>
          <a:prstGeom prst="ellipse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46520" y="3602736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949440" y="3590579"/>
            <a:ext cx="4178808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1400" b="1" dirty="0" err="1">
                <a:solidFill>
                  <a:srgbClr val="122A42"/>
                </a:solidFill>
                <a:latin typeface="Aptos"/>
              </a:rPr>
              <a:t>Δίκτυ</a:t>
            </a:r>
            <a:r>
              <a:rPr sz="1400" b="1" dirty="0">
                <a:solidFill>
                  <a:srgbClr val="122A42"/>
                </a:solidFill>
                <a:latin typeface="Aptos"/>
              </a:rPr>
              <a:t>α υγείας ↔ </a:t>
            </a:r>
            <a:r>
              <a:rPr lang="el-GR" sz="1400" b="1" dirty="0"/>
              <a:t>Κράτη</a:t>
            </a:r>
            <a:endParaRPr sz="1400" b="1" dirty="0">
              <a:solidFill>
                <a:srgbClr val="122A42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46520" y="4023359"/>
            <a:ext cx="4617720" cy="5120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 dirty="0">
                <a:solidFill>
                  <a:srgbClr val="232A34"/>
                </a:solidFill>
                <a:latin typeface="Aptos"/>
              </a:rPr>
              <a:t>Η α</a:t>
            </a:r>
            <a:r>
              <a:rPr sz="1150" b="0" dirty="0" err="1">
                <a:solidFill>
                  <a:srgbClr val="232A34"/>
                </a:solidFill>
                <a:latin typeface="Aptos"/>
              </a:rPr>
              <a:t>ντ</a:t>
            </a:r>
            <a:r>
              <a:rPr sz="1150" b="0" dirty="0">
                <a:solidFill>
                  <a:srgbClr val="232A34"/>
                </a:solidFill>
                <a:latin typeface="Aptos"/>
              </a:rPr>
              <a:t>αλλαγή μπορεί να επεκτείνεται σε μεγαλύτερα δίκτυα, με κοινά πρότυπα και κανόνες.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" y="5166360"/>
            <a:ext cx="1046988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22A42"/>
                </a:solidFill>
                <a:latin typeface="Aptos"/>
              </a:rPr>
              <a:t>Τι κοινό έχει το e-shop με το νοσοκομείο από την πλευρά ενός αναλυτή πληροφοριακών συστημάτων;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201168"/>
            <a:ext cx="420624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C7461B"/>
                </a:solidFill>
                <a:latin typeface="Aptos"/>
              </a:rPr>
              <a:t>ΑΠΑΝΤΗΣΗ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" y="512064"/>
            <a:ext cx="10972800" cy="5029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700" b="1">
                <a:solidFill>
                  <a:srgbClr val="1F3549"/>
                </a:solidFill>
                <a:latin typeface="Aptos Display"/>
              </a:rPr>
              <a:t>Τι κοινό έχουν e-shop και νοσοκομείο;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152144"/>
            <a:ext cx="10972800" cy="658368"/>
          </a:xfrm>
          <a:prstGeom prst="roundRect">
            <a:avLst/>
          </a:prstGeom>
          <a:solidFill>
            <a:srgbClr val="FFF2EA"/>
          </a:solidFill>
          <a:ln w="12700">
            <a:solidFill>
              <a:srgbClr val="F1AD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1243584"/>
            <a:ext cx="1691640" cy="1828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C7461B"/>
                </a:solidFill>
                <a:latin typeface="Aptos"/>
              </a:rPr>
              <a:t>ΠΡΟΒΛΗΜΑΤΙΣΜΟΣ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225296"/>
            <a:ext cx="9144000" cy="54864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1F3549"/>
                </a:solidFill>
                <a:latin typeface="Aptos"/>
              </a:rPr>
              <a:t>Τι κοινό έχουν από την πλευρά ενός αναλυτή πληροφοριακών συστημάτων;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455664"/>
            <a:ext cx="6035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82888E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82888E"/>
                </a:solidFill>
                <a:latin typeface="Aptos"/>
              </a:rPr>
              <a:t>16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2011680"/>
            <a:ext cx="5257800" cy="3246120"/>
          </a:xfrm>
          <a:prstGeom prst="roundRect">
            <a:avLst/>
          </a:prstGeom>
          <a:solidFill>
            <a:srgbClr val="EDF7FD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4360" y="2011680"/>
            <a:ext cx="73152" cy="3246120"/>
          </a:xfrm>
          <a:prstGeom prst="rect">
            <a:avLst/>
          </a:prstGeom>
          <a:solidFill>
            <a:srgbClr val="1E6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58952" y="2121408"/>
            <a:ext cx="49651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800" b="1">
                <a:solidFill>
                  <a:srgbClr val="1F3549"/>
                </a:solidFill>
                <a:latin typeface="Aptos"/>
              </a:rPr>
              <a:t>Κοινά χαρακτηριστικά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952" y="2450592"/>
            <a:ext cx="4965192" cy="273405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0">
                <a:solidFill>
                  <a:srgbClr val="22282E"/>
                </a:solidFill>
                <a:latin typeface="Aptos"/>
              </a:rPr>
              <a:t>• Πολλά επιμέρους συστήματα συνεργάζονται.
• Ανταλλάσσουν δεδομένα συνεχώς.
• Χρειάζονται κοινά πρότυπα και κοινό νόημα.
• Υπάρχουν ρόλοι, διαδικασίες και δικαιώματα.
• Ένα λάθος σε ένα σύστημα επηρεάζει και τα υπόλοιπα.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2011680"/>
            <a:ext cx="5257800" cy="3246120"/>
          </a:xfrm>
          <a:prstGeom prst="roundRect">
            <a:avLst/>
          </a:prstGeom>
          <a:solidFill>
            <a:srgbClr val="EEF9F2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309360" y="2011680"/>
            <a:ext cx="73152" cy="3246120"/>
          </a:xfrm>
          <a:prstGeom prst="rect">
            <a:avLst/>
          </a:prstGeom>
          <a:solidFill>
            <a:srgbClr val="349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73952" y="2121408"/>
            <a:ext cx="49651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800" b="1">
                <a:solidFill>
                  <a:srgbClr val="1F3549"/>
                </a:solidFill>
                <a:latin typeface="Aptos"/>
              </a:rPr>
              <a:t>Η βασική διαφορά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3952" y="2450592"/>
            <a:ext cx="5498428" cy="1920526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0" dirty="0" err="1">
                <a:solidFill>
                  <a:srgbClr val="22282E"/>
                </a:solidFill>
                <a:latin typeface="Aptos"/>
              </a:rPr>
              <a:t>Στο</a:t>
            </a:r>
            <a:r>
              <a:rPr sz="1500" b="0" dirty="0">
                <a:solidFill>
                  <a:srgbClr val="22282E"/>
                </a:solidFill>
                <a:latin typeface="Aptos"/>
              </a:rPr>
              <a:t> e-shop </a:t>
            </a:r>
            <a:r>
              <a:rPr sz="1500" b="0" dirty="0" err="1">
                <a:solidFill>
                  <a:srgbClr val="22282E"/>
                </a:solidFill>
                <a:latin typeface="Aptos"/>
              </a:rPr>
              <a:t>δι</a:t>
            </a:r>
            <a:r>
              <a:rPr sz="1500" b="0" dirty="0">
                <a:solidFill>
                  <a:srgbClr val="22282E"/>
                </a:solidFill>
                <a:latin typeface="Aptos"/>
              </a:rPr>
              <a:t>ακινούνται κυρίως εμπορικά και </a:t>
            </a:r>
            <a:br>
              <a:rPr lang="el-GR" sz="1500" b="0" dirty="0">
                <a:solidFill>
                  <a:srgbClr val="22282E"/>
                </a:solidFill>
                <a:latin typeface="Aptos"/>
              </a:rPr>
            </a:br>
            <a:r>
              <a:rPr sz="1500" b="0" dirty="0">
                <a:solidFill>
                  <a:srgbClr val="22282E"/>
                </a:solidFill>
                <a:latin typeface="Aptos"/>
              </a:rPr>
              <a:t>π</a:t>
            </a:r>
            <a:r>
              <a:rPr sz="1500" b="0" dirty="0" err="1">
                <a:solidFill>
                  <a:srgbClr val="22282E"/>
                </a:solidFill>
                <a:latin typeface="Aptos"/>
              </a:rPr>
              <a:t>ελ</a:t>
            </a:r>
            <a:r>
              <a:rPr sz="1500" b="0" dirty="0">
                <a:solidFill>
                  <a:srgbClr val="22282E"/>
                </a:solidFill>
                <a:latin typeface="Aptos"/>
              </a:rPr>
              <a:t>ατειακά δεδομένα.
</a:t>
            </a:r>
            <a:r>
              <a:rPr sz="1500" b="0" dirty="0" err="1">
                <a:solidFill>
                  <a:srgbClr val="22282E"/>
                </a:solidFill>
                <a:latin typeface="Aptos"/>
              </a:rPr>
              <a:t>Στο</a:t>
            </a:r>
            <a:r>
              <a:rPr sz="1500" b="0" dirty="0">
                <a:solidFill>
                  <a:srgbClr val="22282E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2282E"/>
                </a:solidFill>
                <a:latin typeface="Aptos"/>
              </a:rPr>
              <a:t>νοσοκομείο</a:t>
            </a:r>
            <a:r>
              <a:rPr sz="1500" b="0" dirty="0">
                <a:solidFill>
                  <a:srgbClr val="22282E"/>
                </a:solidFill>
                <a:latin typeface="Aptos"/>
              </a:rPr>
              <a:t> τα </a:t>
            </a:r>
            <a:r>
              <a:rPr sz="1500" b="0" dirty="0" err="1">
                <a:solidFill>
                  <a:srgbClr val="22282E"/>
                </a:solidFill>
                <a:latin typeface="Aptos"/>
              </a:rPr>
              <a:t>δεδομέν</a:t>
            </a:r>
            <a:r>
              <a:rPr sz="1500" b="0" dirty="0">
                <a:solidFill>
                  <a:srgbClr val="22282E"/>
                </a:solidFill>
                <a:latin typeface="Aptos"/>
              </a:rPr>
              <a:t>α είναι ιδιαίτερα ευαίσθητα </a:t>
            </a:r>
            <a:br>
              <a:rPr lang="el-GR" sz="1500" b="0" dirty="0">
                <a:solidFill>
                  <a:srgbClr val="22282E"/>
                </a:solidFill>
                <a:latin typeface="Aptos"/>
              </a:rPr>
            </a:br>
            <a:r>
              <a:rPr sz="1500" b="0" dirty="0">
                <a:solidFill>
                  <a:srgbClr val="22282E"/>
                </a:solidFill>
                <a:latin typeface="Aptos"/>
              </a:rPr>
              <a:t>και η ακρίβεια μπορεί να επηρεάσει άμεσα την παροχή φροντίδας.
Η α</a:t>
            </a:r>
            <a:r>
              <a:rPr sz="1500" b="0" dirty="0" err="1">
                <a:solidFill>
                  <a:srgbClr val="22282E"/>
                </a:solidFill>
                <a:latin typeface="Aptos"/>
              </a:rPr>
              <a:t>ρχή</a:t>
            </a:r>
            <a:r>
              <a:rPr sz="1500" b="0" dirty="0">
                <a:solidFill>
                  <a:srgbClr val="22282E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2282E"/>
                </a:solidFill>
                <a:latin typeface="Aptos"/>
              </a:rPr>
              <a:t>όμως</a:t>
            </a:r>
            <a:r>
              <a:rPr sz="1500" b="0" dirty="0">
                <a:solidFill>
                  <a:srgbClr val="22282E"/>
                </a:solidFill>
                <a:latin typeface="Aptos"/>
              </a:rPr>
              <a:t> παρα</a:t>
            </a:r>
            <a:r>
              <a:rPr sz="1500" b="0" dirty="0" err="1">
                <a:solidFill>
                  <a:srgbClr val="22282E"/>
                </a:solidFill>
                <a:latin typeface="Aptos"/>
              </a:rPr>
              <a:t>μένει</a:t>
            </a:r>
            <a:r>
              <a:rPr sz="1500" b="0" dirty="0">
                <a:solidFill>
                  <a:srgbClr val="22282E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2282E"/>
                </a:solidFill>
                <a:latin typeface="Aptos"/>
              </a:rPr>
              <a:t>ίδι</a:t>
            </a:r>
            <a:r>
              <a:rPr sz="1500" b="0" dirty="0">
                <a:solidFill>
                  <a:srgbClr val="22282E"/>
                </a:solidFill>
                <a:latin typeface="Aptos"/>
              </a:rPr>
              <a:t>α: τα συστήματα </a:t>
            </a:r>
            <a:br>
              <a:rPr lang="el-GR" sz="1500" b="0" dirty="0">
                <a:solidFill>
                  <a:srgbClr val="22282E"/>
                </a:solidFill>
                <a:latin typeface="Aptos"/>
              </a:rPr>
            </a:br>
            <a:r>
              <a:rPr sz="1500" b="0" dirty="0">
                <a:solidFill>
                  <a:srgbClr val="22282E"/>
                </a:solidFill>
                <a:latin typeface="Aptos"/>
              </a:rPr>
              <a:t>π</a:t>
            </a:r>
            <a:r>
              <a:rPr sz="1500" b="0" dirty="0" err="1">
                <a:solidFill>
                  <a:srgbClr val="22282E"/>
                </a:solidFill>
                <a:latin typeface="Aptos"/>
              </a:rPr>
              <a:t>ρέ</a:t>
            </a:r>
            <a:r>
              <a:rPr sz="1500" b="0" dirty="0">
                <a:solidFill>
                  <a:srgbClr val="22282E"/>
                </a:solidFill>
                <a:latin typeface="Aptos"/>
              </a:rPr>
              <a:t>πει να «μιλούν» σωστά.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5 «ΚΛΕΙΔΑΡΙΕΣ»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22A42"/>
                </a:solidFill>
                <a:latin typeface="Aptos Display"/>
              </a:rPr>
              <a:t>Οι 5 προϋποθέσεις της διαλειτουργικότητας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170432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232A34"/>
                </a:solidFill>
                <a:latin typeface="Aptos"/>
              </a:rPr>
              <a:t>Για να «μιλήσουν» σωστά τα συστήματα, δεν αρκεί μόνο η τεχνολογία.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965960"/>
            <a:ext cx="205740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389888" y="2176272"/>
            <a:ext cx="658368" cy="658368"/>
          </a:xfrm>
          <a:prstGeom prst="ellipse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89888" y="2176272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" y="2962656"/>
            <a:ext cx="1737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dirty="0" err="1">
                <a:solidFill>
                  <a:srgbClr val="122A42"/>
                </a:solidFill>
                <a:latin typeface="Aptos"/>
              </a:rPr>
              <a:t>Στρ</a:t>
            </a:r>
            <a:r>
              <a:rPr sz="1300" b="1" dirty="0">
                <a:solidFill>
                  <a:srgbClr val="122A42"/>
                </a:solidFill>
                <a:latin typeface="Aptos"/>
              </a:rPr>
              <a:t>ατηγική στόχευση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2" y="3611880"/>
            <a:ext cx="17373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232A34"/>
                </a:solidFill>
                <a:latin typeface="Aptos"/>
              </a:rPr>
              <a:t>Υπάρχει κοινός στόχος και κατεύθυνση;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343400"/>
            <a:ext cx="169164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122A42"/>
                </a:solidFill>
                <a:latin typeface="Aptos"/>
              </a:rPr>
              <a:t>Political context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962656" y="1965960"/>
            <a:ext cx="205740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3666744" y="2176272"/>
            <a:ext cx="658368" cy="658368"/>
          </a:xfrm>
          <a:prstGeom prst="ellipse">
            <a:avLst/>
          </a:prstGeom>
          <a:solidFill>
            <a:srgbClr val="C34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666744" y="2176272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27248" y="2962656"/>
            <a:ext cx="1737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dirty="0" err="1">
                <a:solidFill>
                  <a:srgbClr val="122A42"/>
                </a:solidFill>
                <a:latin typeface="Aptos"/>
              </a:rPr>
              <a:t>Νομική</a:t>
            </a:r>
            <a:r>
              <a:rPr sz="1300" b="1" dirty="0">
                <a:solidFill>
                  <a:srgbClr val="122A42"/>
                </a:solidFill>
                <a:latin typeface="Aptos"/>
              </a:rPr>
              <a:t> </a:t>
            </a:r>
            <a:r>
              <a:rPr sz="1300" b="1" dirty="0" err="1">
                <a:solidFill>
                  <a:srgbClr val="122A42"/>
                </a:solidFill>
                <a:latin typeface="Aptos"/>
              </a:rPr>
              <a:t>δι</a:t>
            </a:r>
            <a:r>
              <a:rPr sz="1300" b="1" dirty="0">
                <a:solidFill>
                  <a:srgbClr val="122A42"/>
                </a:solidFill>
                <a:latin typeface="Aptos"/>
              </a:rPr>
              <a:t>αλειτουργικότητα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127248" y="3611880"/>
            <a:ext cx="17373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232A34"/>
                </a:solidFill>
                <a:latin typeface="Aptos"/>
              </a:rPr>
              <a:t>Επιτρέπεται και προστατεύεται η ανταλλαγή δεδομένων;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45536" y="4343400"/>
            <a:ext cx="169164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C34949"/>
                </a:solidFill>
                <a:latin typeface="Aptos"/>
              </a:rPr>
              <a:t>Legal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239512" y="1965960"/>
            <a:ext cx="205740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5943600" y="2176272"/>
            <a:ext cx="658368" cy="658368"/>
          </a:xfrm>
          <a:prstGeom prst="ellipse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43600" y="2176272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04104" y="2962656"/>
            <a:ext cx="1737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dirty="0" err="1">
                <a:solidFill>
                  <a:srgbClr val="122A42"/>
                </a:solidFill>
                <a:latin typeface="Aptos"/>
              </a:rPr>
              <a:t>Οργ</a:t>
            </a:r>
            <a:r>
              <a:rPr sz="1300" b="1" dirty="0">
                <a:solidFill>
                  <a:srgbClr val="122A42"/>
                </a:solidFill>
                <a:latin typeface="Aptos"/>
              </a:rPr>
              <a:t>ανωτική διαλειτουργικότητα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04104" y="3611880"/>
            <a:ext cx="17373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 dirty="0" err="1">
                <a:solidFill>
                  <a:srgbClr val="232A34"/>
                </a:solidFill>
                <a:latin typeface="Aptos"/>
              </a:rPr>
              <a:t>Έχουν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232A34"/>
                </a:solidFill>
                <a:latin typeface="Aptos"/>
              </a:rPr>
              <a:t>συμφωνήσει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232A34"/>
                </a:solidFill>
                <a:latin typeface="Aptos"/>
              </a:rPr>
              <a:t>οι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232A34"/>
                </a:solidFill>
                <a:latin typeface="Aptos"/>
              </a:rPr>
              <a:t>φορείς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232A34"/>
                </a:solidFill>
                <a:latin typeface="Aptos"/>
              </a:rPr>
              <a:t>σε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232A34"/>
                </a:solidFill>
                <a:latin typeface="Aptos"/>
              </a:rPr>
              <a:t>δι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αδικασίες και ρόλους;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22392" y="4343400"/>
            <a:ext cx="169164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489168"/>
                </a:solidFill>
                <a:latin typeface="Aptos"/>
              </a:rPr>
              <a:t>Organisational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516368" y="1965960"/>
            <a:ext cx="205740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8220456" y="2176272"/>
            <a:ext cx="658368" cy="658368"/>
          </a:xfrm>
          <a:prstGeom prst="ellipse">
            <a:avLst/>
          </a:prstGeom>
          <a:solidFill>
            <a:srgbClr val="7559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220456" y="2176272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2962656"/>
            <a:ext cx="1737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22A42"/>
                </a:solidFill>
                <a:latin typeface="Aptos"/>
              </a:rPr>
              <a:t>Σημασιολογική διαλειτουργικότητα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80960" y="3611880"/>
            <a:ext cx="17373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 dirty="0">
                <a:solidFill>
                  <a:srgbClr val="232A34"/>
                </a:solidFill>
                <a:latin typeface="Aptos"/>
              </a:rPr>
              <a:t>Καταλαβα</a:t>
            </a:r>
            <a:r>
              <a:rPr sz="1050" b="0" dirty="0" err="1">
                <a:solidFill>
                  <a:srgbClr val="232A34"/>
                </a:solidFill>
                <a:latin typeface="Aptos"/>
              </a:rPr>
              <a:t>ίνουν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232A34"/>
                </a:solidFill>
                <a:latin typeface="Aptos"/>
              </a:rPr>
              <a:t>όλοι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232A34"/>
                </a:solidFill>
                <a:latin typeface="Aptos"/>
              </a:rPr>
              <a:t>το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232A34"/>
                </a:solidFill>
                <a:latin typeface="Aptos"/>
              </a:rPr>
              <a:t>ίδιο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232A34"/>
                </a:solidFill>
                <a:latin typeface="Aptos"/>
              </a:rPr>
              <a:t>νόημ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α;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99248" y="4343400"/>
            <a:ext cx="169164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75599A"/>
                </a:solidFill>
                <a:latin typeface="Aptos"/>
              </a:rPr>
              <a:t>Semantic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9793224" y="1965960"/>
            <a:ext cx="2057400" cy="2788920"/>
          </a:xfrm>
          <a:prstGeom prst="roundRect">
            <a:avLst/>
          </a:prstGeom>
          <a:solidFill>
            <a:srgbClr val="FFFFFF"/>
          </a:solidFill>
          <a:ln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10497312" y="2176272"/>
            <a:ext cx="658368" cy="658368"/>
          </a:xfrm>
          <a:prstGeom prst="ellipse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497312" y="2176272"/>
            <a:ext cx="658368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957816" y="2962656"/>
            <a:ext cx="1737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22A42"/>
                </a:solidFill>
                <a:latin typeface="Aptos"/>
              </a:rPr>
              <a:t>Τεχνική διαλειτουργικότητα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957816" y="3611880"/>
            <a:ext cx="17373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 dirty="0" err="1">
                <a:solidFill>
                  <a:srgbClr val="232A34"/>
                </a:solidFill>
                <a:latin typeface="Aptos"/>
              </a:rPr>
              <a:t>Με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 π</a:t>
            </a:r>
            <a:r>
              <a:rPr sz="1050" b="0" dirty="0" err="1">
                <a:solidFill>
                  <a:srgbClr val="232A34"/>
                </a:solidFill>
                <a:latin typeface="Aptos"/>
              </a:rPr>
              <a:t>οιον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232A34"/>
                </a:solidFill>
                <a:latin typeface="Aptos"/>
              </a:rPr>
              <a:t>τεχνικό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050" b="0" dirty="0" err="1">
                <a:solidFill>
                  <a:srgbClr val="232A34"/>
                </a:solidFill>
                <a:latin typeface="Aptos"/>
              </a:rPr>
              <a:t>τρό</a:t>
            </a:r>
            <a:r>
              <a:rPr sz="1050" b="0" dirty="0">
                <a:solidFill>
                  <a:srgbClr val="232A34"/>
                </a:solidFill>
                <a:latin typeface="Aptos"/>
              </a:rPr>
              <a:t>πο μεταφέρονται τα δεδομένα;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976104" y="4343400"/>
            <a:ext cx="169164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1E68A0"/>
                </a:solidFill>
                <a:latin typeface="Aptos"/>
              </a:rPr>
              <a:t>Technical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325880" y="5074920"/>
            <a:ext cx="9509760" cy="658368"/>
          </a:xfrm>
          <a:prstGeom prst="roundRect">
            <a:avLst/>
          </a:prstGeom>
          <a:solidFill>
            <a:srgbClr val="FCEFE6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1325880" y="5074920"/>
            <a:ext cx="73152" cy="658368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568196" y="5096949"/>
            <a:ext cx="911656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dirty="0" err="1">
                <a:solidFill>
                  <a:srgbClr val="122A42"/>
                </a:solidFill>
                <a:latin typeface="Aptos"/>
              </a:rPr>
              <a:t>Σκέψου</a:t>
            </a:r>
            <a:r>
              <a:rPr sz="1400" b="1" dirty="0">
                <a:solidFill>
                  <a:srgbClr val="122A42"/>
                </a:solidFill>
                <a:latin typeface="Aptos"/>
              </a:rPr>
              <a:t> </a:t>
            </a:r>
            <a:r>
              <a:rPr sz="1400" b="1" dirty="0" err="1">
                <a:solidFill>
                  <a:srgbClr val="122A42"/>
                </a:solidFill>
                <a:latin typeface="Aptos"/>
              </a:rPr>
              <a:t>το</a:t>
            </a:r>
            <a:r>
              <a:rPr sz="1400" b="1" dirty="0">
                <a:solidFill>
                  <a:srgbClr val="122A42"/>
                </a:solidFill>
                <a:latin typeface="Aptos"/>
              </a:rPr>
              <a:t> σαν 5 «</a:t>
            </a:r>
            <a:r>
              <a:rPr sz="1400" b="1" dirty="0" err="1">
                <a:solidFill>
                  <a:srgbClr val="122A42"/>
                </a:solidFill>
                <a:latin typeface="Aptos"/>
              </a:rPr>
              <a:t>κλειδ</a:t>
            </a:r>
            <a:r>
              <a:rPr sz="1400" b="1" dirty="0">
                <a:solidFill>
                  <a:srgbClr val="122A42"/>
                </a:solidFill>
                <a:latin typeface="Aptos"/>
              </a:rPr>
              <a:t>αριές»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530458"/>
            <a:ext cx="905256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dirty="0" err="1">
                <a:solidFill>
                  <a:srgbClr val="232A34"/>
                </a:solidFill>
                <a:latin typeface="Aptos"/>
              </a:rPr>
              <a:t>Αν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μί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α δεν ανοίξει, η ανταλλαγή πληροφορίας μπορεί να σταματήσει.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ΜΗΝ ΤΑ ΜΠΕΡΔΕΥΕΙΣ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22A42"/>
                </a:solidFill>
                <a:latin typeface="Aptos Display"/>
              </a:rPr>
              <a:t>Σημασιολογική ≠ Τεχνική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18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508760"/>
            <a:ext cx="5074920" cy="3429000"/>
          </a:xfrm>
          <a:prstGeom prst="roundRect">
            <a:avLst/>
          </a:prstGeom>
          <a:solidFill>
            <a:srgbClr val="F1ECF8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7240" y="1508760"/>
            <a:ext cx="73152" cy="3429000"/>
          </a:xfrm>
          <a:prstGeom prst="rect">
            <a:avLst/>
          </a:prstGeom>
          <a:solidFill>
            <a:srgbClr val="7559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1645919"/>
            <a:ext cx="468172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122A42"/>
                </a:solidFill>
                <a:latin typeface="Aptos"/>
              </a:rPr>
              <a:t>ΣΗΜΑΣΙΟΛΟΓΙΚΗ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130552"/>
            <a:ext cx="4617720" cy="2679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A34"/>
                </a:solidFill>
                <a:latin typeface="Aptos"/>
              </a:rPr>
              <a:t>Το μήνυμα έφτασε… αλλά τι σημαίνει;
Παράδειγμα:
Το e-shop γράφει status = “1” ως «πληρωμένη».
Το ERP θεωρεί το “1” ως «σε αναμονή».
→ Πρόβλημα νοήματος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1508760"/>
            <a:ext cx="5074920" cy="3429000"/>
          </a:xfrm>
          <a:prstGeom prst="roundRect">
            <a:avLst/>
          </a:prstGeom>
          <a:solidFill>
            <a:srgbClr val="E8F2FA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355080" y="1508760"/>
            <a:ext cx="73152" cy="3429000"/>
          </a:xfrm>
          <a:prstGeom prst="rect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83680" y="1645919"/>
            <a:ext cx="468172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122A42"/>
                </a:solidFill>
                <a:latin typeface="Aptos"/>
              </a:rPr>
              <a:t>ΤΕΧΝΙΚΗ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2130552"/>
            <a:ext cx="4617720" cy="2679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>
                <a:solidFill>
                  <a:srgbClr val="232A34"/>
                </a:solidFill>
                <a:latin typeface="Aptos"/>
              </a:rPr>
              <a:t>Ξέρουμε τι σημαίνει… αλλά πώς θα φτάσει;
Παράδειγμα:
Τα συστήματα συμφωνούν στο περιεχόμενο,
αλλά δεν έχουν συμβατό τρόπο σύνδεσης ή API.
→ Πρόβλημα μεταφοράς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5303520"/>
            <a:ext cx="10515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22A42"/>
                </a:solidFill>
                <a:latin typeface="Aptos"/>
              </a:rPr>
              <a:t>Το ERP λαμβάνει τα δεδομένα, αλλά ερμηνεύει λάθος τον κωδικό κατάστασης. Σημασιολογικό ή τεχνικό;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201168"/>
            <a:ext cx="420624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C7461B"/>
                </a:solidFill>
                <a:latin typeface="Aptos"/>
              </a:rPr>
              <a:t>ΑΠΑΝΤΗΣΗ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" y="512064"/>
            <a:ext cx="10972800" cy="5029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700" b="1">
                <a:solidFill>
                  <a:srgbClr val="1F3549"/>
                </a:solidFill>
                <a:latin typeface="Aptos Display"/>
              </a:rPr>
              <a:t>Σημασιολογική διαλειτουργικότητα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152144"/>
            <a:ext cx="10972800" cy="658368"/>
          </a:xfrm>
          <a:prstGeom prst="roundRect">
            <a:avLst/>
          </a:prstGeom>
          <a:solidFill>
            <a:srgbClr val="FFF2EA"/>
          </a:solidFill>
          <a:ln w="12700">
            <a:solidFill>
              <a:srgbClr val="F1AD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1243584"/>
            <a:ext cx="1691640" cy="1828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C7461B"/>
                </a:solidFill>
                <a:latin typeface="Aptos"/>
              </a:rPr>
              <a:t>ΠΡΟΒΛΗΜΑΤΙΣΜΟΣ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6088" y="1278150"/>
            <a:ext cx="9144000" cy="54864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1" dirty="0" err="1">
                <a:solidFill>
                  <a:srgbClr val="1F3549"/>
                </a:solidFill>
                <a:latin typeface="Aptos"/>
              </a:rPr>
              <a:t>Το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 ERP λαμβ</a:t>
            </a:r>
            <a:r>
              <a:rPr sz="1700" b="1" dirty="0" err="1">
                <a:solidFill>
                  <a:srgbClr val="1F3549"/>
                </a:solidFill>
                <a:latin typeface="Aptos"/>
              </a:rPr>
              <a:t>άνει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 τα </a:t>
            </a:r>
            <a:r>
              <a:rPr sz="1700" b="1" dirty="0" err="1">
                <a:solidFill>
                  <a:srgbClr val="1F3549"/>
                </a:solidFill>
                <a:latin typeface="Aptos"/>
              </a:rPr>
              <a:t>δεδομέν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α, αλλά ερμηνεύει λάθος τον κωδικό κατάστασης. </a:t>
            </a:r>
            <a:r>
              <a:rPr sz="1700" b="1" dirty="0" err="1">
                <a:solidFill>
                  <a:srgbClr val="1F3549"/>
                </a:solidFill>
                <a:latin typeface="Aptos"/>
              </a:rPr>
              <a:t>Σημ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ασιολογικό ή τεχνικό;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455664"/>
            <a:ext cx="6035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82888E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82888E"/>
                </a:solidFill>
                <a:latin typeface="Aptos"/>
              </a:rPr>
              <a:t>19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057400"/>
            <a:ext cx="10972800" cy="1051560"/>
          </a:xfrm>
          <a:prstGeom prst="roundRect">
            <a:avLst/>
          </a:prstGeom>
          <a:solidFill>
            <a:srgbClr val="F5F0FA"/>
          </a:solidFill>
          <a:ln w="12700">
            <a:solidFill>
              <a:srgbClr val="CDB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2276856"/>
            <a:ext cx="2743200" cy="4114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2400" b="1">
                <a:solidFill>
                  <a:srgbClr val="6D4B91"/>
                </a:solidFill>
                <a:latin typeface="Aptos"/>
              </a:rPr>
              <a:t>ΣΗΜΑΣΙΟΛΟΓΙΚΟ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26178" y="2265702"/>
            <a:ext cx="7424212" cy="658642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900" b="1" dirty="0">
                <a:solidFill>
                  <a:srgbClr val="1F3549"/>
                </a:solidFill>
                <a:latin typeface="Aptos"/>
              </a:rPr>
              <a:t>Τα </a:t>
            </a:r>
            <a:r>
              <a:rPr sz="1900" b="1" dirty="0" err="1">
                <a:solidFill>
                  <a:srgbClr val="1F3549"/>
                </a:solidFill>
                <a:latin typeface="Aptos"/>
              </a:rPr>
              <a:t>δεδομέν</a:t>
            </a:r>
            <a:r>
              <a:rPr sz="1900" b="1" dirty="0">
                <a:solidFill>
                  <a:srgbClr val="1F3549"/>
                </a:solidFill>
                <a:latin typeface="Aptos"/>
              </a:rPr>
              <a:t>α έφτασαν τεχνικά στο ERP, αλλά το νόημα του κωδικού </a:t>
            </a:r>
            <a:br>
              <a:rPr lang="en-US" sz="1900" b="1" dirty="0">
                <a:solidFill>
                  <a:srgbClr val="1F3549"/>
                </a:solidFill>
                <a:latin typeface="Aptos"/>
              </a:rPr>
            </a:br>
            <a:r>
              <a:rPr sz="1900" b="1" dirty="0">
                <a:solidFill>
                  <a:srgbClr val="1F3549"/>
                </a:solidFill>
                <a:latin typeface="Aptos"/>
              </a:rPr>
              <a:t>δεν είναι κοινό στα δύο συστήματα.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0120" y="3520440"/>
            <a:ext cx="480060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960120" y="3520440"/>
            <a:ext cx="73152" cy="1508760"/>
          </a:xfrm>
          <a:prstGeom prst="rect">
            <a:avLst/>
          </a:prstGeom>
          <a:solidFill>
            <a:srgbClr val="6D4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24712" y="3630168"/>
            <a:ext cx="45079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Σημασιολογικό πρόβλημα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24712" y="3959352"/>
            <a:ext cx="4507992" cy="99669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>
                <a:solidFill>
                  <a:srgbClr val="22282E"/>
                </a:solidFill>
                <a:latin typeface="Aptos"/>
              </a:rPr>
              <a:t>status = 1 σημαίνει διαφορετική κατάσταση σε κάθε σύστημα.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0" y="3520440"/>
            <a:ext cx="480060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400800" y="3520440"/>
            <a:ext cx="73152" cy="1508760"/>
          </a:xfrm>
          <a:prstGeom prst="rect">
            <a:avLst/>
          </a:prstGeom>
          <a:solidFill>
            <a:srgbClr val="1E6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565392" y="3630168"/>
            <a:ext cx="450799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Τεχνικό πρόβλημα θα ήταν…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65392" y="3959352"/>
            <a:ext cx="4507992" cy="99669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>
                <a:solidFill>
                  <a:srgbClr val="22282E"/>
                </a:solidFill>
                <a:latin typeface="Aptos"/>
              </a:rPr>
              <a:t>να μην υπάρχει συμβατός τρόπος σύνδεσης, API ή μεταφοράς του μηνύματος.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ΟΜΑΔΙΚΗ ΔΡΑΣΤΗΡΙΟΤΗΤΑ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22A42"/>
                </a:solidFill>
                <a:latin typeface="Aptos Display"/>
              </a:rPr>
              <a:t>Challenge: Πού είναι το πρόβλημα;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170432"/>
            <a:ext cx="10972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232A34"/>
                </a:solidFill>
                <a:latin typeface="Aptos"/>
              </a:rPr>
              <a:t>Σε ομάδες: αντιστοιχίστε κάθε περίπτωση στη σωστή κατηγορία.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691640"/>
            <a:ext cx="1065276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77240" y="1691640"/>
            <a:ext cx="73152" cy="658368"/>
          </a:xfrm>
          <a:prstGeom prst="rect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05840" y="1892808"/>
            <a:ext cx="384048" cy="384048"/>
          </a:xfrm>
          <a:prstGeom prst="ellipse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189280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1828800"/>
            <a:ext cx="975664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417320" y="1954946"/>
            <a:ext cx="1019556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dirty="0" err="1">
                <a:solidFill>
                  <a:srgbClr val="232A34"/>
                </a:solidFill>
                <a:latin typeface="Aptos"/>
              </a:rPr>
              <a:t>Το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e-shop και η απ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οθήκη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δεν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έχουν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συμφωνήσει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π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οιο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σύστημ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α αλλάζει πρώτο την κατάσταση της παραγγελίας.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2505456"/>
            <a:ext cx="1065276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77240" y="2505456"/>
            <a:ext cx="73152" cy="658368"/>
          </a:xfrm>
          <a:prstGeom prst="rect">
            <a:avLst/>
          </a:prstGeom>
          <a:solidFill>
            <a:srgbClr val="7559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1005840" y="2706624"/>
            <a:ext cx="384048" cy="384048"/>
          </a:xfrm>
          <a:prstGeom prst="ellipse">
            <a:avLst/>
          </a:prstGeom>
          <a:solidFill>
            <a:srgbClr val="7559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05840" y="2706624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8760" y="2642616"/>
            <a:ext cx="975664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417320" y="2768761"/>
            <a:ext cx="1019556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dirty="0" err="1">
                <a:solidFill>
                  <a:srgbClr val="232A34"/>
                </a:solidFill>
                <a:latin typeface="Aptos"/>
              </a:rPr>
              <a:t>Στο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e-shop status = “1”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σημ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αίνει «πληρωμένη», ενώ στο ERP σημαίνει «σε αναμονή».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3319272"/>
            <a:ext cx="1065276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77240" y="3319272"/>
            <a:ext cx="73152" cy="658368"/>
          </a:xfrm>
          <a:prstGeom prst="rect">
            <a:avLst/>
          </a:prstGeom>
          <a:solidFill>
            <a:srgbClr val="C34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05840" y="3520440"/>
            <a:ext cx="384048" cy="384048"/>
          </a:xfrm>
          <a:prstGeom prst="ellipse">
            <a:avLst/>
          </a:prstGeom>
          <a:solidFill>
            <a:srgbClr val="C34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05840" y="3520440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08760" y="3456432"/>
            <a:ext cx="975664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417320" y="3608554"/>
            <a:ext cx="1019556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dirty="0">
                <a:solidFill>
                  <a:srgbClr val="232A34"/>
                </a:solidFill>
                <a:latin typeface="Aptos"/>
              </a:rPr>
              <a:t>Η επ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ιχείρηση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θέλει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να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στείλει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π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ροσω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πικά δεδομένα πελατών σε τρίτη υπηρεσία χωρίς καθορισμένο νόμιμο πλαίσιο.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77240" y="4133087"/>
            <a:ext cx="1065276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777240" y="4133087"/>
            <a:ext cx="73152" cy="658368"/>
          </a:xfrm>
          <a:prstGeom prst="rect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1005840" y="4334255"/>
            <a:ext cx="384048" cy="384048"/>
          </a:xfrm>
          <a:prstGeom prst="ellipse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05840" y="4334255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08760" y="4270248"/>
            <a:ext cx="975664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457845" y="4452918"/>
            <a:ext cx="1019556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dirty="0" err="1">
                <a:solidFill>
                  <a:srgbClr val="232A34"/>
                </a:solidFill>
                <a:latin typeface="Aptos"/>
              </a:rPr>
              <a:t>Το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e-shop και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το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ERP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δεν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δι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αθέτουν συμβατή διεπαφή ή κοινό τρόπο σύνδεσης.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77240" y="4946904"/>
            <a:ext cx="1065276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777240" y="4946904"/>
            <a:ext cx="73152" cy="658368"/>
          </a:xfrm>
          <a:prstGeom prst="rect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005840" y="5148072"/>
            <a:ext cx="384048" cy="384048"/>
          </a:xfrm>
          <a:prstGeom prst="ellipse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005840" y="5148072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08760" y="5084064"/>
            <a:ext cx="975664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457845" y="5220601"/>
            <a:ext cx="1019556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dirty="0" err="1">
                <a:solidFill>
                  <a:srgbClr val="232A34"/>
                </a:solidFill>
                <a:latin typeface="Aptos"/>
              </a:rPr>
              <a:t>Δεν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υπ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άρχει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κοινή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στρ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ατηγική για το πώς θα συνεργάζονται τα πληροφοριακά συστήματα της επιχείρησης.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1560" y="5833872"/>
            <a:ext cx="101041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E6702E"/>
                </a:solidFill>
                <a:latin typeface="Aptos"/>
              </a:rPr>
              <a:t>Κατηγορίες:  Στρατηγική • Νομική • Οργανωτική • Σημασιολογική • Τεχνική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ΕΛΕΓΧΟΣ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22A42"/>
                </a:solidFill>
                <a:latin typeface="Aptos Display"/>
              </a:rPr>
              <a:t>Challenge: Απαντήσεις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21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1417320"/>
            <a:ext cx="1046988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68680" y="1417320"/>
            <a:ext cx="73152" cy="749808"/>
          </a:xfrm>
          <a:prstGeom prst="rect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97280" y="1618488"/>
            <a:ext cx="384048" cy="384048"/>
          </a:xfrm>
          <a:prstGeom prst="ellipse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" y="161848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00200" y="1554480"/>
            <a:ext cx="9573767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2A42"/>
                </a:solidFill>
                <a:latin typeface="Aptos"/>
              </a:rPr>
              <a:t>Οργανωτική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2039112"/>
            <a:ext cx="1001268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32A34"/>
                </a:solidFill>
                <a:latin typeface="Aptos"/>
              </a:rPr>
              <a:t>Αφορά συμφωνία ρόλων και διαδικασιών μεταξύ συστημάτων και τμημάτων.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2331720"/>
            <a:ext cx="1046988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68680" y="2331720"/>
            <a:ext cx="73152" cy="749808"/>
          </a:xfrm>
          <a:prstGeom prst="rect">
            <a:avLst/>
          </a:prstGeom>
          <a:solidFill>
            <a:srgbClr val="7559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1097280" y="2532888"/>
            <a:ext cx="384048" cy="384048"/>
          </a:xfrm>
          <a:prstGeom prst="ellipse">
            <a:avLst/>
          </a:prstGeom>
          <a:solidFill>
            <a:srgbClr val="7559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97280" y="253288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00200" y="2468879"/>
            <a:ext cx="9573767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2A42"/>
                </a:solidFill>
                <a:latin typeface="Aptos"/>
              </a:rPr>
              <a:t>Σημασιολογική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" y="2953512"/>
            <a:ext cx="1001268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32A34"/>
                </a:solidFill>
                <a:latin typeface="Aptos"/>
              </a:rPr>
              <a:t>Ο ίδιος κωδικός έχει διαφορετικό νόημα στα δύο συστήματα.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68680" y="3246120"/>
            <a:ext cx="1046988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68680" y="3246120"/>
            <a:ext cx="73152" cy="749808"/>
          </a:xfrm>
          <a:prstGeom prst="rect">
            <a:avLst/>
          </a:prstGeom>
          <a:solidFill>
            <a:srgbClr val="C34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97280" y="3447288"/>
            <a:ext cx="384048" cy="384048"/>
          </a:xfrm>
          <a:prstGeom prst="ellipse">
            <a:avLst/>
          </a:prstGeom>
          <a:solidFill>
            <a:srgbClr val="C349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97280" y="344728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600200" y="3383279"/>
            <a:ext cx="9573767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2A42"/>
                </a:solidFill>
                <a:latin typeface="Aptos"/>
              </a:rPr>
              <a:t>Νομική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7280" y="3867911"/>
            <a:ext cx="1001268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32A34"/>
                </a:solidFill>
                <a:latin typeface="Aptos"/>
              </a:rPr>
              <a:t>Αφορά το θεσμικό και νομικό πλαίσιο ανταλλαγής δεδομένων.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68680" y="4160520"/>
            <a:ext cx="1046988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68680" y="4160520"/>
            <a:ext cx="73152" cy="749808"/>
          </a:xfrm>
          <a:prstGeom prst="rect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097280" y="4361688"/>
            <a:ext cx="384048" cy="384048"/>
          </a:xfrm>
          <a:prstGeom prst="ellipse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097280" y="436168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0200" y="4297680"/>
            <a:ext cx="9573767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2A42"/>
                </a:solidFill>
                <a:latin typeface="Aptos"/>
              </a:rPr>
              <a:t>Τεχνική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97280" y="4782312"/>
            <a:ext cx="1001268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32A34"/>
                </a:solidFill>
                <a:latin typeface="Aptos"/>
              </a:rPr>
              <a:t>Αφορά τον τεχνικό τρόπο σύνδεσης και μεταφοράς των δεδομένων.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68680" y="5074920"/>
            <a:ext cx="1046988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868680" y="5074920"/>
            <a:ext cx="73152" cy="749808"/>
          </a:xfrm>
          <a:prstGeom prst="rect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1097280" y="5276088"/>
            <a:ext cx="384048" cy="384048"/>
          </a:xfrm>
          <a:prstGeom prst="ellipse">
            <a:avLst/>
          </a:prstGeom>
          <a:solidFill>
            <a:srgbClr val="122A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097280" y="527608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00200" y="5212080"/>
            <a:ext cx="9573767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2A42"/>
                </a:solidFill>
                <a:latin typeface="Aptos"/>
              </a:rPr>
              <a:t>Στρατηγική στόχευση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7280" y="5696712"/>
            <a:ext cx="1001268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>
                <a:solidFill>
                  <a:srgbClr val="232A34"/>
                </a:solidFill>
                <a:latin typeface="Aptos"/>
              </a:rPr>
              <a:t>Αφορά την κοινή κατεύθυνση για τη συνεργασία των πληροφοριακών συστημάτων.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ΜΙΚΡΟ ΣΕΝΑΡΙΟ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22A42"/>
                </a:solidFill>
                <a:latin typeface="Aptos Display"/>
              </a:rPr>
              <a:t>Mini case: «Μια online παραγγελία ταξιδεύει»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22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828800"/>
            <a:ext cx="182880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E68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21792" y="1901952"/>
            <a:ext cx="329184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Oval 8"/>
          <p:cNvSpPr/>
          <p:nvPr/>
        </p:nvSpPr>
        <p:spPr>
          <a:xfrm>
            <a:off x="621792" y="1901952"/>
            <a:ext cx="329184" cy="329184"/>
          </a:xfrm>
          <a:prstGeom prst="ellipse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1792" y="1901952"/>
            <a:ext cx="329184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1828800"/>
            <a:ext cx="12984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22A42"/>
                </a:solidFill>
                <a:latin typeface="Aptos"/>
              </a:rPr>
              <a:t>E-shop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2304288"/>
            <a:ext cx="1463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32A34"/>
                </a:solidFill>
                <a:latin typeface="Aptos"/>
              </a:rPr>
              <a:t>Καταγράφει
παραγγελία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395728" y="2542032"/>
            <a:ext cx="411480" cy="0"/>
          </a:xfrm>
          <a:prstGeom prst="line">
            <a:avLst/>
          </a:prstGeom>
          <a:ln w="31750">
            <a:solidFill>
              <a:srgbClr val="E670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880360" y="1828800"/>
            <a:ext cx="182880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1AA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953512" y="1901952"/>
            <a:ext cx="329184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6" name="Oval 15"/>
          <p:cNvSpPr/>
          <p:nvPr/>
        </p:nvSpPr>
        <p:spPr>
          <a:xfrm>
            <a:off x="2953512" y="1901952"/>
            <a:ext cx="329184" cy="329184"/>
          </a:xfrm>
          <a:prstGeom prst="ellipse">
            <a:avLst/>
          </a:prstGeom>
          <a:solidFill>
            <a:srgbClr val="41AA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953512" y="1901952"/>
            <a:ext cx="329184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27832" y="1828800"/>
            <a:ext cx="12984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22A42"/>
                </a:solidFill>
                <a:latin typeface="Aptos"/>
              </a:rPr>
              <a:t>API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63240" y="2304288"/>
            <a:ext cx="1463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32A34"/>
                </a:solidFill>
                <a:latin typeface="Aptos"/>
              </a:rPr>
              <a:t>Μεταφέρει
δεδομένα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727448" y="2542032"/>
            <a:ext cx="411480" cy="0"/>
          </a:xfrm>
          <a:prstGeom prst="line">
            <a:avLst/>
          </a:prstGeom>
          <a:ln w="31750">
            <a:solidFill>
              <a:srgbClr val="E670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5212079" y="1828800"/>
            <a:ext cx="182880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891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285231" y="1901952"/>
            <a:ext cx="329184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3" name="Oval 22"/>
          <p:cNvSpPr/>
          <p:nvPr/>
        </p:nvSpPr>
        <p:spPr>
          <a:xfrm>
            <a:off x="5285231" y="1901952"/>
            <a:ext cx="329184" cy="329184"/>
          </a:xfrm>
          <a:prstGeom prst="ellipse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285231" y="1901952"/>
            <a:ext cx="329184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59551" y="1828800"/>
            <a:ext cx="12984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22A42"/>
                </a:solidFill>
                <a:latin typeface="Aptos"/>
              </a:rPr>
              <a:t>ERP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94959" y="2304288"/>
            <a:ext cx="1463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32A34"/>
                </a:solidFill>
                <a:latin typeface="Aptos"/>
              </a:rPr>
              <a:t>Καταχωρίζει
στοιχεία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059167" y="2542032"/>
            <a:ext cx="411481" cy="0"/>
          </a:xfrm>
          <a:prstGeom prst="line">
            <a:avLst/>
          </a:prstGeom>
          <a:ln w="31750">
            <a:solidFill>
              <a:srgbClr val="E670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7543800" y="1828800"/>
            <a:ext cx="182880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E67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616952" y="1901952"/>
            <a:ext cx="329184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30" name="Oval 29"/>
          <p:cNvSpPr/>
          <p:nvPr/>
        </p:nvSpPr>
        <p:spPr>
          <a:xfrm>
            <a:off x="7616952" y="1901952"/>
            <a:ext cx="329184" cy="329184"/>
          </a:xfrm>
          <a:prstGeom prst="ellipse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616952" y="1901952"/>
            <a:ext cx="329184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91272" y="1828800"/>
            <a:ext cx="12984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22A42"/>
                </a:solidFill>
                <a:latin typeface="Aptos"/>
              </a:rPr>
              <a:t>Αποθήκη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26679" y="2304288"/>
            <a:ext cx="1463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32A34"/>
                </a:solidFill>
                <a:latin typeface="Aptos"/>
              </a:rPr>
              <a:t>Ενημερώνει\ναπόθεμα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9390888" y="2542032"/>
            <a:ext cx="411480" cy="0"/>
          </a:xfrm>
          <a:prstGeom prst="line">
            <a:avLst/>
          </a:prstGeom>
          <a:ln w="31750">
            <a:solidFill>
              <a:srgbClr val="E6702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9875519" y="1828800"/>
            <a:ext cx="1828800" cy="14173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7559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948672" y="1901952"/>
            <a:ext cx="329184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7" name="Oval 36"/>
          <p:cNvSpPr/>
          <p:nvPr/>
        </p:nvSpPr>
        <p:spPr>
          <a:xfrm>
            <a:off x="9948672" y="1901952"/>
            <a:ext cx="329184" cy="329184"/>
          </a:xfrm>
          <a:prstGeom prst="ellipse">
            <a:avLst/>
          </a:prstGeom>
          <a:solidFill>
            <a:srgbClr val="7559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948672" y="1901952"/>
            <a:ext cx="329184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222992" y="1828800"/>
            <a:ext cx="12984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122A42"/>
                </a:solidFill>
                <a:latin typeface="Aptos"/>
              </a:rPr>
              <a:t>Courier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399" y="2304288"/>
            <a:ext cx="14630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232A34"/>
                </a:solidFill>
                <a:latin typeface="Aptos"/>
              </a:rPr>
              <a:t>Λαμβάνει
αποστολή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77240" y="3703320"/>
            <a:ext cx="10652760" cy="1143000"/>
          </a:xfrm>
          <a:prstGeom prst="roundRect">
            <a:avLst/>
          </a:prstGeom>
          <a:solidFill>
            <a:srgbClr val="FCEFE6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777240" y="3703320"/>
            <a:ext cx="73152" cy="1143000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1005840" y="3840480"/>
            <a:ext cx="1025956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2A42"/>
                </a:solidFill>
                <a:latin typeface="Aptos"/>
              </a:rPr>
              <a:t>Σενάριο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" y="4325112"/>
            <a:ext cx="10195560" cy="3931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>
                <a:solidFill>
                  <a:srgbClr val="232A34"/>
                </a:solidFill>
                <a:latin typeface="Aptos"/>
              </a:rPr>
              <a:t>Η παραγγελία φτάνει κανονικά στο ERP, αλλά το status = “1” ερμηνεύεται ως «σε αναμονή», ενώ στο e-shop σημαίνει «πληρωμένη».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22960" y="5257800"/>
            <a:ext cx="105156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22A42"/>
                </a:solidFill>
                <a:latin typeface="Aptos"/>
              </a:rPr>
              <a:t>Σε ποια από τις 5 «κλειδαριές» εντοπίζετε το πρόβλημα;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201168"/>
            <a:ext cx="420624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C7461B"/>
                </a:solidFill>
                <a:latin typeface="Aptos"/>
              </a:rPr>
              <a:t>ΑΠΑΝΤΗΣΗ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" y="512064"/>
            <a:ext cx="10972800" cy="5029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700" b="1">
                <a:solidFill>
                  <a:srgbClr val="1F3549"/>
                </a:solidFill>
                <a:latin typeface="Aptos Display"/>
              </a:rPr>
              <a:t>Mini case: Πού βρίσκεται το πρόβλημα;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152144"/>
            <a:ext cx="10972800" cy="658368"/>
          </a:xfrm>
          <a:prstGeom prst="roundRect">
            <a:avLst/>
          </a:prstGeom>
          <a:solidFill>
            <a:srgbClr val="FFF2EA"/>
          </a:solidFill>
          <a:ln w="12700">
            <a:solidFill>
              <a:srgbClr val="F1AD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1243584"/>
            <a:ext cx="1691640" cy="1828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C7461B"/>
                </a:solidFill>
                <a:latin typeface="Aptos"/>
              </a:rPr>
              <a:t>ΠΡΟΒΛΗΜΑΤΙΣΜΟΣ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344168"/>
            <a:ext cx="9144000" cy="54864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1" dirty="0">
                <a:solidFill>
                  <a:srgbClr val="1F3549"/>
                </a:solidFill>
                <a:latin typeface="Aptos"/>
              </a:rPr>
              <a:t>Η παρα</a:t>
            </a:r>
            <a:r>
              <a:rPr sz="1700" b="1" dirty="0" err="1">
                <a:solidFill>
                  <a:srgbClr val="1F3549"/>
                </a:solidFill>
                <a:latin typeface="Aptos"/>
              </a:rPr>
              <a:t>γγελί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α φτάνει στο ERP, αλλά το status = 1 ερμηνεύεται διαφορετικά. </a:t>
            </a:r>
            <a:r>
              <a:rPr sz="1700" b="1" dirty="0" err="1">
                <a:solidFill>
                  <a:srgbClr val="1F3549"/>
                </a:solidFill>
                <a:latin typeface="Aptos"/>
              </a:rPr>
              <a:t>Σε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 π</a:t>
            </a:r>
            <a:r>
              <a:rPr sz="1700" b="1" dirty="0" err="1">
                <a:solidFill>
                  <a:srgbClr val="1F3549"/>
                </a:solidFill>
                <a:latin typeface="Aptos"/>
              </a:rPr>
              <a:t>οι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α «κλειδαριά» είναι το πρόβλημα;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455664"/>
            <a:ext cx="6035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82888E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82888E"/>
                </a:solidFill>
                <a:latin typeface="Aptos"/>
              </a:rPr>
              <a:t>23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011680"/>
            <a:ext cx="10972800" cy="960120"/>
          </a:xfrm>
          <a:prstGeom prst="roundRect">
            <a:avLst/>
          </a:prstGeom>
          <a:solidFill>
            <a:srgbClr val="F5F0FA"/>
          </a:solidFill>
          <a:ln w="12700">
            <a:solidFill>
              <a:srgbClr val="CDBC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05840" y="2276856"/>
            <a:ext cx="10332720" cy="39319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2300" b="1">
                <a:solidFill>
                  <a:srgbClr val="6D4B91"/>
                </a:solidFill>
                <a:latin typeface="Aptos"/>
              </a:rPr>
              <a:t>4. ΣΗΜΑΣΙΟΛΟΓΙΚΗ ΔΙΑΛΕΙΤΟΥΡΓΙΚΟΤΗΤΑ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337560"/>
            <a:ext cx="365760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800" b="1">
                <a:solidFill>
                  <a:srgbClr val="1F3549"/>
                </a:solidFill>
                <a:latin typeface="Aptos"/>
              </a:rPr>
              <a:t>Τι έχει ήδη πετύχει;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703320"/>
            <a:ext cx="3246120" cy="1325880"/>
          </a:xfrm>
          <a:prstGeom prst="roundRect">
            <a:avLst/>
          </a:prstGeom>
          <a:solidFill>
            <a:srgbClr val="EEF9F2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85800" y="3703320"/>
            <a:ext cx="73152" cy="1325880"/>
          </a:xfrm>
          <a:prstGeom prst="rect">
            <a:avLst/>
          </a:prstGeom>
          <a:solidFill>
            <a:srgbClr val="349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0392" y="3813048"/>
            <a:ext cx="295351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F3549"/>
                </a:solidFill>
                <a:latin typeface="Aptos"/>
              </a:rPr>
              <a:t>✓ Τεχνική μεταφορά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142231"/>
            <a:ext cx="2953512" cy="81381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50" b="0">
                <a:solidFill>
                  <a:srgbClr val="22282E"/>
                </a:solidFill>
                <a:latin typeface="Aptos"/>
              </a:rPr>
              <a:t>Το μήνυμα έφτασε κανονικά στο ERP.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3337560"/>
            <a:ext cx="365760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800" b="1">
                <a:solidFill>
                  <a:srgbClr val="1F3549"/>
                </a:solidFill>
                <a:latin typeface="Aptos"/>
              </a:rPr>
              <a:t>Τι απέτυχε;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43400" y="3703320"/>
            <a:ext cx="3246120" cy="1325880"/>
          </a:xfrm>
          <a:prstGeom prst="roundRect">
            <a:avLst/>
          </a:prstGeom>
          <a:solidFill>
            <a:srgbClr val="FDEFE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343400" y="3703320"/>
            <a:ext cx="73152" cy="1325880"/>
          </a:xfrm>
          <a:prstGeom prst="rect">
            <a:avLst/>
          </a:prstGeom>
          <a:solidFill>
            <a:srgbClr val="C440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07992" y="3813048"/>
            <a:ext cx="295351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F3549"/>
                </a:solidFill>
                <a:latin typeface="Aptos"/>
              </a:rPr>
              <a:t>✗ Κοινό νόημα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4142231"/>
            <a:ext cx="2953512" cy="81381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50" b="0">
                <a:solidFill>
                  <a:srgbClr val="22282E"/>
                </a:solidFill>
                <a:latin typeface="Aptos"/>
              </a:rPr>
              <a:t>Ο ίδιος κωδικός ερμηνεύεται διαφορετικά.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3337560"/>
            <a:ext cx="3200400" cy="32004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800" b="1">
                <a:solidFill>
                  <a:srgbClr val="1F3549"/>
                </a:solidFill>
                <a:latin typeface="Aptos"/>
              </a:rPr>
              <a:t>Τι χρειάζεται;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01000" y="3703320"/>
            <a:ext cx="3246120" cy="1325880"/>
          </a:xfrm>
          <a:prstGeom prst="roundRect">
            <a:avLst/>
          </a:prstGeom>
          <a:solidFill>
            <a:srgbClr val="EDF7FD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8001000" y="3703320"/>
            <a:ext cx="73152" cy="1325880"/>
          </a:xfrm>
          <a:prstGeom prst="rect">
            <a:avLst/>
          </a:prstGeom>
          <a:solidFill>
            <a:srgbClr val="1E6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165592" y="3813048"/>
            <a:ext cx="295351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500" b="1">
                <a:solidFill>
                  <a:srgbClr val="1F3549"/>
                </a:solidFill>
                <a:latin typeface="Aptos"/>
              </a:rPr>
              <a:t>→ Κοινός ορισμός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65592" y="4142231"/>
            <a:ext cx="2617704" cy="489365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350" b="0" dirty="0">
                <a:solidFill>
                  <a:srgbClr val="22282E"/>
                </a:solidFill>
                <a:latin typeface="Aptos"/>
              </a:rPr>
              <a:t>Τα </a:t>
            </a:r>
            <a:r>
              <a:rPr sz="1350" b="0" dirty="0" err="1">
                <a:solidFill>
                  <a:srgbClr val="22282E"/>
                </a:solidFill>
                <a:latin typeface="Aptos"/>
              </a:rPr>
              <a:t>δύο</a:t>
            </a:r>
            <a:r>
              <a:rPr sz="1350" b="0" dirty="0">
                <a:solidFill>
                  <a:srgbClr val="22282E"/>
                </a:solidFill>
                <a:latin typeface="Aptos"/>
              </a:rPr>
              <a:t> </a:t>
            </a:r>
            <a:r>
              <a:rPr sz="1350" b="0" dirty="0" err="1">
                <a:solidFill>
                  <a:srgbClr val="22282E"/>
                </a:solidFill>
                <a:latin typeface="Aptos"/>
              </a:rPr>
              <a:t>συστήμ</a:t>
            </a:r>
            <a:r>
              <a:rPr sz="1350" b="0" dirty="0">
                <a:solidFill>
                  <a:srgbClr val="22282E"/>
                </a:solidFill>
                <a:latin typeface="Aptos"/>
              </a:rPr>
              <a:t>ατα να συμφωνούν </a:t>
            </a:r>
            <a:br>
              <a:rPr lang="en-US" sz="1350" b="0" dirty="0">
                <a:solidFill>
                  <a:srgbClr val="22282E"/>
                </a:solidFill>
                <a:latin typeface="Aptos"/>
              </a:rPr>
            </a:br>
            <a:r>
              <a:rPr sz="1350" b="0" dirty="0">
                <a:solidFill>
                  <a:srgbClr val="22282E"/>
                </a:solidFill>
                <a:latin typeface="Aptos"/>
              </a:rPr>
              <a:t>τι σημαίνει κάθε status.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20″ ανά ερώτηση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22A42"/>
                </a:solidFill>
                <a:latin typeface="Aptos Display"/>
              </a:rPr>
              <a:t>Γρήγορο Quiz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24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325880"/>
            <a:ext cx="107442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32688" y="1490472"/>
            <a:ext cx="475488" cy="475488"/>
          </a:xfrm>
          <a:prstGeom prst="ellipse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490472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72768" y="1417320"/>
            <a:ext cx="9326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22A42"/>
                </a:solidFill>
                <a:latin typeface="Aptos"/>
              </a:rPr>
              <a:t>Τι σημαίνει διαλειτουργικότητα;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72768" y="1783080"/>
            <a:ext cx="9418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32A34"/>
                </a:solidFill>
                <a:latin typeface="Aptos"/>
              </a:rPr>
              <a:t>Α. Ίδια μάρκα υπολογιστών    Β. Ανταλλαγή, κατανόηση και χρήση πληροφορίας    Γ. Ταχύτερο Internet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2532888"/>
            <a:ext cx="107442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932688" y="2697480"/>
            <a:ext cx="475488" cy="475488"/>
          </a:xfrm>
          <a:prstGeom prst="ellipse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2688" y="269748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72768" y="2624328"/>
            <a:ext cx="9326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22A42"/>
                </a:solidFill>
                <a:latin typeface="Aptos"/>
              </a:rPr>
              <a:t>Γιατί χρειαζόμαστε πρότυπα;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2990088"/>
            <a:ext cx="9418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32A34"/>
                </a:solidFill>
                <a:latin typeface="Aptos"/>
              </a:rPr>
              <a:t>Α. Για να αποφεύγονται ασάφειες και ασυμβατότητες    Β. Για ίδιο χρώμα συστημάτων    Γ. Για να μη χρειάζεται δίκτυο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739896"/>
            <a:ext cx="107442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32688" y="3904487"/>
            <a:ext cx="475488" cy="475488"/>
          </a:xfrm>
          <a:prstGeom prst="ellipse">
            <a:avLst/>
          </a:prstGeom>
          <a:solidFill>
            <a:srgbClr val="7559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2688" y="3904487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72768" y="3831335"/>
            <a:ext cx="9326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22A42"/>
                </a:solidFill>
                <a:latin typeface="Aptos"/>
              </a:rPr>
              <a:t>«Ίδια λέξη, άλλο νόημα» = ;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72768" y="4197096"/>
            <a:ext cx="9418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32A34"/>
                </a:solidFill>
                <a:latin typeface="Aptos"/>
              </a:rPr>
              <a:t>Α. Τεχνικό πρόβλημα    Β. Σημασιολογικό πρόβλημα    Γ. Πρόβλημα οθόνης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4946904"/>
            <a:ext cx="1074420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932688" y="5111496"/>
            <a:ext cx="475488" cy="475488"/>
          </a:xfrm>
          <a:prstGeom prst="ellipse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32688" y="5111496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72768" y="5038344"/>
            <a:ext cx="93268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22A42"/>
                </a:solidFill>
                <a:latin typeface="Aptos"/>
              </a:rPr>
              <a:t>Ποιο επίπεδο αφορά ρόλους και διαδικασίες;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72768" y="5404104"/>
            <a:ext cx="9418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50" b="0">
                <a:solidFill>
                  <a:srgbClr val="232A34"/>
                </a:solidFill>
                <a:latin typeface="Aptos"/>
              </a:rPr>
              <a:t>Α. Οργανωτικό    Β. Τεχνικό    Γ. Σημασιολογικό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201168"/>
            <a:ext cx="420624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C7461B"/>
                </a:solidFill>
                <a:latin typeface="Aptos"/>
              </a:rPr>
              <a:t>ΑΠΑΝΤΗΣΕΙΣ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" y="512064"/>
            <a:ext cx="10972800" cy="5029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700" b="1">
                <a:solidFill>
                  <a:srgbClr val="1F3549"/>
                </a:solidFill>
                <a:latin typeface="Aptos Display"/>
              </a:rPr>
              <a:t>Γρήγορο Quiz: Έλεγχος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152144"/>
            <a:ext cx="10972800" cy="658368"/>
          </a:xfrm>
          <a:prstGeom prst="roundRect">
            <a:avLst/>
          </a:prstGeom>
          <a:solidFill>
            <a:srgbClr val="FFF2EA"/>
          </a:solidFill>
          <a:ln w="12700">
            <a:solidFill>
              <a:srgbClr val="F1AD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1243584"/>
            <a:ext cx="1691640" cy="1828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C7461B"/>
                </a:solidFill>
                <a:latin typeface="Aptos"/>
              </a:rPr>
              <a:t>ΠΡΟΒΛΗΜΑΤΙΣΜΟΣ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225296"/>
            <a:ext cx="9144000" cy="548640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1F3549"/>
                </a:solidFill>
                <a:latin typeface="Aptos"/>
              </a:rPr>
              <a:t>Ποιες είναι οι σωστές επιλογές και γιατί;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455664"/>
            <a:ext cx="6035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82888E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82888E"/>
                </a:solidFill>
                <a:latin typeface="Aptos"/>
              </a:rPr>
              <a:t>25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196596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77240" y="1965960"/>
            <a:ext cx="73152" cy="749808"/>
          </a:xfrm>
          <a:prstGeom prst="rect">
            <a:avLst/>
          </a:prstGeom>
          <a:solidFill>
            <a:srgbClr val="1E6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41832" y="2075688"/>
            <a:ext cx="1031443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700" b="1">
                <a:solidFill>
                  <a:srgbClr val="1F3549"/>
                </a:solidFill>
                <a:latin typeface="Aptos"/>
              </a:rPr>
              <a:t>1 → 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1832" y="2404872"/>
            <a:ext cx="10314432" cy="237743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>
                <a:solidFill>
                  <a:srgbClr val="22282E"/>
                </a:solidFill>
                <a:latin typeface="Aptos"/>
              </a:rPr>
              <a:t>Διαλειτουργικότητα = ανταλλαγή, κατανόηση και χρήση πληροφορίας.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289864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77240" y="2898648"/>
            <a:ext cx="73152" cy="749808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41832" y="3008376"/>
            <a:ext cx="1031443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700" b="1">
                <a:solidFill>
                  <a:srgbClr val="1F3549"/>
                </a:solidFill>
                <a:latin typeface="Aptos"/>
              </a:rPr>
              <a:t>2 → Α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1832" y="3337560"/>
            <a:ext cx="10314432" cy="237743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>
                <a:solidFill>
                  <a:srgbClr val="22282E"/>
                </a:solidFill>
                <a:latin typeface="Aptos"/>
              </a:rPr>
              <a:t>Τα πρότυπα μειώνουν ασάφειες, ασυμβατότητες και λάθη.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3831335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77240" y="3831335"/>
            <a:ext cx="73152" cy="749808"/>
          </a:xfrm>
          <a:prstGeom prst="rect">
            <a:avLst/>
          </a:prstGeom>
          <a:solidFill>
            <a:srgbClr val="6D4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1832" y="3941063"/>
            <a:ext cx="1031443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700" b="1">
                <a:solidFill>
                  <a:srgbClr val="1F3549"/>
                </a:solidFill>
                <a:latin typeface="Aptos"/>
              </a:rPr>
              <a:t>3 → 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1832" y="4270248"/>
            <a:ext cx="10314432" cy="237743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>
                <a:solidFill>
                  <a:srgbClr val="22282E"/>
                </a:solidFill>
                <a:latin typeface="Aptos"/>
              </a:rPr>
              <a:t>«Ίδια λέξη, άλλο νόημα» είναι σημασιολογικό πρόβλημα.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47640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77240" y="4764024"/>
            <a:ext cx="73152" cy="749808"/>
          </a:xfrm>
          <a:prstGeom prst="rect">
            <a:avLst/>
          </a:prstGeom>
          <a:solidFill>
            <a:srgbClr val="34916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41832" y="4873752"/>
            <a:ext cx="10314432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700" b="1">
                <a:solidFill>
                  <a:srgbClr val="1F3549"/>
                </a:solidFill>
                <a:latin typeface="Aptos"/>
              </a:rPr>
              <a:t>4 → 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" y="5202936"/>
            <a:ext cx="10314432" cy="237743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>
                <a:solidFill>
                  <a:srgbClr val="22282E"/>
                </a:solidFill>
                <a:latin typeface="Aptos"/>
              </a:rPr>
              <a:t>Ρόλοι και διαδικασίες ανήκουν στην οργανωτική διαλειτουργικότητα.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5806440"/>
            <a:ext cx="10698480" cy="36576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ctr"/>
            <a:r>
              <a:rPr sz="1700" b="1">
                <a:solidFill>
                  <a:srgbClr val="C7461B"/>
                </a:solidFill>
                <a:latin typeface="Aptos"/>
              </a:rPr>
              <a:t>Στόχος: να μπορείς να αιτιολογήσεις την επιλογή σου, όχι απλώς να θυμάσαι το γράμμα.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9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228600"/>
            <a:ext cx="77724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E6702E"/>
                </a:solidFill>
                <a:latin typeface="Aptos"/>
              </a:rPr>
              <a:t>ΑΝΑΚΕΦΑΛΑΙΩΣΗ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566928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22A42"/>
                </a:solidFill>
                <a:latin typeface="Aptos Display"/>
              </a:rPr>
              <a:t>Τι κρατάμε από το μάθημα;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C6674"/>
                </a:solidFill>
                <a:latin typeface="Aptos"/>
              </a:rPr>
              <a:t>26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417320"/>
            <a:ext cx="50749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417320"/>
            <a:ext cx="73152" cy="1234440"/>
          </a:xfrm>
          <a:prstGeom prst="rect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60120" y="1618488"/>
            <a:ext cx="384048" cy="384048"/>
          </a:xfrm>
          <a:prstGeom prst="ellipse">
            <a:avLst/>
          </a:prstGeom>
          <a:solidFill>
            <a:srgbClr val="1E68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161848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1554480"/>
            <a:ext cx="41788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2A42"/>
                </a:solidFill>
                <a:latin typeface="Aptos"/>
              </a:rPr>
              <a:t>Ανταλλαγή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2039112"/>
            <a:ext cx="4617720" cy="4846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32A34"/>
                </a:solidFill>
                <a:latin typeface="Aptos"/>
              </a:rPr>
              <a:t>Τα συστήματα πρέπει να μπορούν να στέλνουν και να λαμβάνουν δεδομένα.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417320"/>
            <a:ext cx="50749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217920" y="1417320"/>
            <a:ext cx="73152" cy="1234440"/>
          </a:xfrm>
          <a:prstGeom prst="rect">
            <a:avLst/>
          </a:prstGeom>
          <a:solidFill>
            <a:srgbClr val="7559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6446520" y="1618488"/>
            <a:ext cx="384048" cy="384048"/>
          </a:xfrm>
          <a:prstGeom prst="ellipse">
            <a:avLst/>
          </a:prstGeom>
          <a:solidFill>
            <a:srgbClr val="7559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46520" y="161848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49440" y="1554480"/>
            <a:ext cx="41788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2A42"/>
                </a:solidFill>
                <a:latin typeface="Aptos"/>
              </a:rPr>
              <a:t>Κοινό νόημα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6520" y="2039112"/>
            <a:ext cx="4617720" cy="4846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32A34"/>
                </a:solidFill>
                <a:latin typeface="Aptos"/>
              </a:rPr>
              <a:t>Η πληροφορία πρέπει να ερμηνεύεται με τον ίδιο τρόπο από όλους.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2926080"/>
            <a:ext cx="50749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2926080"/>
            <a:ext cx="73152" cy="1234440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60120" y="3127248"/>
            <a:ext cx="384048" cy="384048"/>
          </a:xfrm>
          <a:prstGeom prst="ellipse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312724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63040" y="3063240"/>
            <a:ext cx="41788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2A42"/>
                </a:solidFill>
                <a:latin typeface="Aptos"/>
              </a:rPr>
              <a:t>Πρότυπα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3547872"/>
            <a:ext cx="4617720" cy="4846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32A34"/>
                </a:solidFill>
                <a:latin typeface="Aptos"/>
              </a:rPr>
              <a:t>Κοινοί κανόνες αποφεύγουν ασάφειες, ασυμβατότητες και λάθη.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2926080"/>
            <a:ext cx="5074920" cy="1234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217920" y="2926080"/>
            <a:ext cx="73152" cy="1234440"/>
          </a:xfrm>
          <a:prstGeom prst="rect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6446520" y="3127248"/>
            <a:ext cx="384048" cy="384048"/>
          </a:xfrm>
          <a:prstGeom prst="ellipse">
            <a:avLst/>
          </a:prstGeom>
          <a:solidFill>
            <a:srgbClr val="4891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46520" y="3127248"/>
            <a:ext cx="384048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49440" y="3063240"/>
            <a:ext cx="417880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22A42"/>
                </a:solidFill>
                <a:latin typeface="Aptos"/>
              </a:rPr>
              <a:t>Πέντε επίπεδα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46520" y="3547872"/>
            <a:ext cx="4617720" cy="4846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>
                <a:solidFill>
                  <a:srgbClr val="232A34"/>
                </a:solidFill>
                <a:latin typeface="Aptos"/>
              </a:rPr>
              <a:t>Στρατηγικό, νομικό, οργανωτικό, σημασιολογικό και τεχνικό.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62000" y="5047488"/>
            <a:ext cx="10698480" cy="621792"/>
          </a:xfrm>
          <a:prstGeom prst="roundRect">
            <a:avLst/>
          </a:prstGeom>
          <a:solidFill>
            <a:srgbClr val="FCEFE6"/>
          </a:solidFill>
          <a:ln w="12700">
            <a:solidFill>
              <a:srgbClr val="E6EB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762000" y="5047488"/>
            <a:ext cx="73152" cy="621792"/>
          </a:xfrm>
          <a:prstGeom prst="rect">
            <a:avLst/>
          </a:prstGeom>
          <a:solidFill>
            <a:srgbClr val="E67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987552" y="5029200"/>
            <a:ext cx="10305288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 dirty="0">
                <a:solidFill>
                  <a:srgbClr val="122A42"/>
                </a:solidFill>
                <a:latin typeface="Aptos"/>
              </a:rPr>
              <a:t>Exit ticket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0120" y="5358384"/>
            <a:ext cx="10241280" cy="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dirty="0" err="1">
                <a:solidFill>
                  <a:srgbClr val="232A34"/>
                </a:solidFill>
                <a:latin typeface="Aptos"/>
              </a:rPr>
              <a:t>Γράψε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σε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232A34"/>
                </a:solidFill>
                <a:latin typeface="Aptos"/>
              </a:rPr>
              <a:t>μί</a:t>
            </a:r>
            <a:r>
              <a:rPr sz="1200" b="0" dirty="0">
                <a:solidFill>
                  <a:srgbClr val="232A34"/>
                </a:solidFill>
                <a:latin typeface="Aptos"/>
              </a:rPr>
              <a:t>α πρόταση τι θα μπορούσε να συμβεί αν δύο συστήματα ανταλλάσσουν δεδομένα αλλά δεν συμφωνούν στο νόημά τους.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6446520"/>
            <a:ext cx="68580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5C6674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201168"/>
            <a:ext cx="4206240" cy="256032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000" b="1">
                <a:solidFill>
                  <a:srgbClr val="C7461B"/>
                </a:solidFill>
                <a:latin typeface="Aptos"/>
              </a:rPr>
              <a:t>ΕΝΔΕΙΚΤΙΚΗ ΑΠΑΝΤΗΣΗ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4048" y="512064"/>
            <a:ext cx="10972800" cy="50292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2700" b="1">
                <a:solidFill>
                  <a:srgbClr val="1F3549"/>
                </a:solidFill>
                <a:latin typeface="Aptos Display"/>
              </a:rPr>
              <a:t>Exit ticket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152144"/>
            <a:ext cx="10972800" cy="658368"/>
          </a:xfrm>
          <a:prstGeom prst="roundRect">
            <a:avLst/>
          </a:prstGeom>
          <a:solidFill>
            <a:srgbClr val="FFF2EA"/>
          </a:solidFill>
          <a:ln w="12700">
            <a:solidFill>
              <a:srgbClr val="F1AD8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1243584"/>
            <a:ext cx="1691640" cy="182880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900" b="1">
                <a:solidFill>
                  <a:srgbClr val="C7461B"/>
                </a:solidFill>
                <a:latin typeface="Aptos"/>
              </a:rPr>
              <a:t>ΠΡΟΒΛΗΜΑΤΙΣΜΟΣ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1201073"/>
            <a:ext cx="6881307" cy="597087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l"/>
            <a:r>
              <a:rPr sz="1700" b="1" dirty="0" err="1">
                <a:solidFill>
                  <a:srgbClr val="1F3549"/>
                </a:solidFill>
                <a:latin typeface="Aptos"/>
              </a:rPr>
              <a:t>Τι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 μπ</a:t>
            </a:r>
            <a:r>
              <a:rPr sz="1700" b="1" dirty="0" err="1">
                <a:solidFill>
                  <a:srgbClr val="1F3549"/>
                </a:solidFill>
                <a:latin typeface="Aptos"/>
              </a:rPr>
              <a:t>ορεί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 να </a:t>
            </a:r>
            <a:r>
              <a:rPr sz="1700" b="1" dirty="0" err="1">
                <a:solidFill>
                  <a:srgbClr val="1F3549"/>
                </a:solidFill>
                <a:latin typeface="Aptos"/>
              </a:rPr>
              <a:t>συμ</a:t>
            </a:r>
            <a:r>
              <a:rPr sz="1700" b="1" dirty="0">
                <a:solidFill>
                  <a:srgbClr val="1F3549"/>
                </a:solidFill>
                <a:latin typeface="Aptos"/>
              </a:rPr>
              <a:t>βεί αν δύο συστήματα ανταλλάσσουν δεδομένα αλλά </a:t>
            </a:r>
            <a:br>
              <a:rPr lang="en-US" sz="1700" b="1" dirty="0">
                <a:solidFill>
                  <a:srgbClr val="1F3549"/>
                </a:solidFill>
                <a:latin typeface="Aptos"/>
              </a:rPr>
            </a:br>
            <a:r>
              <a:rPr sz="1700" b="1" dirty="0">
                <a:solidFill>
                  <a:srgbClr val="1F3549"/>
                </a:solidFill>
                <a:latin typeface="Aptos"/>
              </a:rPr>
              <a:t>δεν συμφωνούν στο νόημά τους;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4048" y="6455664"/>
            <a:ext cx="6035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800" b="0">
                <a:solidFill>
                  <a:srgbClr val="82888E"/>
                </a:solidFill>
                <a:latin typeface="Aptos"/>
              </a:rPr>
              <a:t>Πληροφοριακά Συστήματα • Γ΄ ΕΠΑΛ • 1.5 Διαλειτουργικότητα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46520"/>
            <a:ext cx="320040" cy="20116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r"/>
            <a:r>
              <a:rPr sz="800" b="0">
                <a:solidFill>
                  <a:srgbClr val="82888E"/>
                </a:solidFill>
                <a:latin typeface="Aptos"/>
              </a:rPr>
              <a:t>27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2011680"/>
            <a:ext cx="10607040" cy="1508760"/>
          </a:xfrm>
          <a:prstGeom prst="roundRect">
            <a:avLst/>
          </a:prstGeom>
          <a:solidFill>
            <a:srgbClr val="EEF9F2"/>
          </a:solidFill>
          <a:ln w="12700">
            <a:solidFill>
              <a:srgbClr val="ABD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350508" y="2244378"/>
            <a:ext cx="7460504" cy="1043363"/>
          </a:xfrm>
          <a:prstGeom prst="rect">
            <a:avLst/>
          </a:prstGeom>
          <a:noFill/>
        </p:spPr>
        <p:txBody>
          <a:bodyPr wrap="none" lIns="36576" tIns="36576" rIns="36576" bIns="36576" anchor="ctr">
            <a:spAutoFit/>
          </a:bodyPr>
          <a:lstStyle/>
          <a:p>
            <a:pPr algn="ctr"/>
            <a:r>
              <a:rPr sz="2100" b="1" dirty="0">
                <a:solidFill>
                  <a:srgbClr val="1F3549"/>
                </a:solidFill>
                <a:latin typeface="Aptos"/>
              </a:rPr>
              <a:t>«Μπ</a:t>
            </a:r>
            <a:r>
              <a:rPr sz="2100" b="1" dirty="0" err="1">
                <a:solidFill>
                  <a:srgbClr val="1F3549"/>
                </a:solidFill>
                <a:latin typeface="Aptos"/>
              </a:rPr>
              <a:t>ορεί</a:t>
            </a:r>
            <a:r>
              <a:rPr sz="2100" b="1" dirty="0">
                <a:solidFill>
                  <a:srgbClr val="1F3549"/>
                </a:solidFill>
                <a:latin typeface="Aptos"/>
              </a:rPr>
              <a:t> να </a:t>
            </a:r>
            <a:r>
              <a:rPr sz="2100" b="1" dirty="0" err="1">
                <a:solidFill>
                  <a:srgbClr val="1F3549"/>
                </a:solidFill>
                <a:latin typeface="Aptos"/>
              </a:rPr>
              <a:t>εκτελέσουν</a:t>
            </a:r>
            <a:r>
              <a:rPr sz="2100" b="1" dirty="0">
                <a:solidFill>
                  <a:srgbClr val="1F3549"/>
                </a:solidFill>
                <a:latin typeface="Aptos"/>
              </a:rPr>
              <a:t> λα</a:t>
            </a:r>
            <a:r>
              <a:rPr sz="2100" b="1" dirty="0" err="1">
                <a:solidFill>
                  <a:srgbClr val="1F3549"/>
                </a:solidFill>
                <a:latin typeface="Aptos"/>
              </a:rPr>
              <a:t>νθ</a:t>
            </a:r>
            <a:r>
              <a:rPr sz="2100" b="1" dirty="0">
                <a:solidFill>
                  <a:srgbClr val="1F3549"/>
                </a:solidFill>
                <a:latin typeface="Aptos"/>
              </a:rPr>
              <a:t>ασμένες ενέργειες ή </a:t>
            </a:r>
            <a:br>
              <a:rPr lang="en-US" sz="2100" b="1" dirty="0">
                <a:solidFill>
                  <a:srgbClr val="1F3549"/>
                </a:solidFill>
                <a:latin typeface="Aptos"/>
              </a:rPr>
            </a:br>
            <a:r>
              <a:rPr sz="2100" b="1" dirty="0">
                <a:solidFill>
                  <a:srgbClr val="1F3549"/>
                </a:solidFill>
                <a:latin typeface="Aptos"/>
              </a:rPr>
              <a:t>να παράγουν λανθασμένες πληροφορίες, παρότι η μετάδοση </a:t>
            </a:r>
            <a:br>
              <a:rPr lang="en-US" sz="2100" b="1" dirty="0">
                <a:solidFill>
                  <a:srgbClr val="1F3549"/>
                </a:solidFill>
                <a:latin typeface="Aptos"/>
              </a:rPr>
            </a:br>
            <a:r>
              <a:rPr sz="2100" b="1" dirty="0">
                <a:solidFill>
                  <a:srgbClr val="1F3549"/>
                </a:solidFill>
                <a:latin typeface="Aptos"/>
              </a:rPr>
              <a:t>των δεδομένων έγινε κανονικά.»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143000" y="3977639"/>
            <a:ext cx="4343400" cy="1325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143000" y="3977639"/>
            <a:ext cx="73152" cy="1325880"/>
          </a:xfrm>
          <a:prstGeom prst="rect">
            <a:avLst/>
          </a:prstGeom>
          <a:solidFill>
            <a:srgbClr val="E85D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307592" y="4087368"/>
            <a:ext cx="4050791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Παράδειγμα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07592" y="4416552"/>
            <a:ext cx="2998578" cy="504754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 dirty="0">
                <a:solidFill>
                  <a:srgbClr val="22282E"/>
                </a:solidFill>
                <a:latin typeface="Aptos"/>
              </a:rPr>
              <a:t>status = 1 → «π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ληρωμένη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» 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στο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e-shop,</a:t>
            </a:r>
            <a:br>
              <a:rPr lang="en-US" sz="1400" b="0" dirty="0">
                <a:solidFill>
                  <a:srgbClr val="22282E"/>
                </a:solidFill>
                <a:latin typeface="Aptos"/>
              </a:rPr>
            </a:br>
            <a:r>
              <a:rPr sz="1400" b="0" dirty="0">
                <a:solidFill>
                  <a:srgbClr val="22282E"/>
                </a:solidFill>
                <a:latin typeface="Aptos"/>
              </a:rPr>
              <a:t> α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λλά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«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σε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ανα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μονή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» </a:t>
            </a:r>
            <a:r>
              <a:rPr sz="1400" b="0" dirty="0" err="1">
                <a:solidFill>
                  <a:srgbClr val="22282E"/>
                </a:solidFill>
                <a:latin typeface="Aptos"/>
              </a:rPr>
              <a:t>στο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 ERP.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89320" y="3977639"/>
            <a:ext cx="4343400" cy="1325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3D8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989320" y="3977639"/>
            <a:ext cx="73152" cy="1325880"/>
          </a:xfrm>
          <a:prstGeom prst="rect">
            <a:avLst/>
          </a:prstGeom>
          <a:solidFill>
            <a:srgbClr val="6D4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153912" y="4087368"/>
            <a:ext cx="4050791" cy="292608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600" b="1">
                <a:solidFill>
                  <a:srgbClr val="1F3549"/>
                </a:solidFill>
                <a:latin typeface="Aptos"/>
              </a:rPr>
              <a:t>Λέξη κλειδί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53912" y="4416552"/>
            <a:ext cx="2850267" cy="504754"/>
          </a:xfrm>
          <a:prstGeom prst="rect">
            <a:avLst/>
          </a:prstGeom>
          <a:noFill/>
        </p:spPr>
        <p:txBody>
          <a:bodyPr wrap="none" lIns="36576" tIns="36576" rIns="36576" bIns="36576" anchor="t">
            <a:spAutoFit/>
          </a:bodyPr>
          <a:lstStyle/>
          <a:p>
            <a:pPr algn="l"/>
            <a:r>
              <a:rPr sz="1400" b="0" dirty="0" err="1">
                <a:solidFill>
                  <a:srgbClr val="22282E"/>
                </a:solidFill>
                <a:latin typeface="Aptos"/>
              </a:rPr>
              <a:t>Σημ</a:t>
            </a:r>
            <a:r>
              <a:rPr sz="1400" b="0" dirty="0">
                <a:solidFill>
                  <a:srgbClr val="22282E"/>
                </a:solidFill>
                <a:latin typeface="Aptos"/>
              </a:rPr>
              <a:t>ασιολογική διαλειτουργικότητα: </a:t>
            </a:r>
            <a:br>
              <a:rPr lang="en-US" sz="1400" b="0" dirty="0">
                <a:solidFill>
                  <a:srgbClr val="22282E"/>
                </a:solidFill>
                <a:latin typeface="Aptos"/>
              </a:rPr>
            </a:br>
            <a:r>
              <a:rPr sz="1400" b="0" dirty="0">
                <a:solidFill>
                  <a:srgbClr val="22282E"/>
                </a:solidFill>
                <a:latin typeface="Aptos"/>
              </a:rPr>
              <a:t>κοινό νόημα των δεδομένων.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2771</Words>
  <Application>Microsoft Office PowerPoint</Application>
  <PresentationFormat>Ευρεία οθόνη</PresentationFormat>
  <Paragraphs>452</Paragraphs>
  <Slides>27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27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Evi Karageorgiou</dc:creator>
  <cp:keywords/>
  <dc:description>generated using python-pptx</dc:description>
  <cp:lastModifiedBy>Evi Karageorgiou</cp:lastModifiedBy>
  <cp:revision>22</cp:revision>
  <dcterms:created xsi:type="dcterms:W3CDTF">2013-01-27T09:14:16Z</dcterms:created>
  <dcterms:modified xsi:type="dcterms:W3CDTF">2026-09-21T09:35:57Z</dcterms:modified>
  <cp:category/>
</cp:coreProperties>
</file>