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2" r:id="rId16"/>
    <p:sldId id="273" r:id="rId17"/>
    <p:sldId id="274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357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9B5C5"/>
          </a:solidFill>
          <a:ln w="12700">
            <a:solidFill>
              <a:srgbClr val="19B5C5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502920" y="6519672"/>
            <a:ext cx="7772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Σχεδιασμός και Ανάπτυξη Ιστοτόπων • Β΄ ΕΠΑ.Λ.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784080" y="6519672"/>
            <a:ext cx="1874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HTML • Κεφάλαιο 1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7863840" y="50292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600" b="1" dirty="0">
                <a:solidFill>
                  <a:srgbClr val="1C4667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&lt;/&gt;</a:t>
            </a:r>
            <a:endParaRPr lang="en-US" sz="8600" dirty="0"/>
          </a:p>
        </p:txBody>
      </p:sp>
      <p:sp>
        <p:nvSpPr>
          <p:cNvPr id="4" name="Shape 2"/>
          <p:cNvSpPr/>
          <p:nvPr/>
        </p:nvSpPr>
        <p:spPr>
          <a:xfrm>
            <a:off x="685800" y="658368"/>
            <a:ext cx="2880360" cy="329184"/>
          </a:xfrm>
          <a:prstGeom prst="roundRect">
            <a:avLst>
              <a:gd name="adj" fmla="val 50000"/>
            </a:avLst>
          </a:prstGeom>
          <a:solidFill>
            <a:srgbClr val="19B5C5"/>
          </a:solidFill>
          <a:ln w="12700">
            <a:solidFill>
              <a:srgbClr val="19B5C5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685800" y="676656"/>
            <a:ext cx="2880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Β΄ ΕΠΑ.Λ. • Τομέας Πληροφορικής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13232" y="1508760"/>
            <a:ext cx="6080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Η πρώτη μας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ιστοσελίδα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731520" y="315468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CFE9ED"/>
                </a:solidFill>
              </a:rPr>
              <a:t>1ο κεφάλαιο • HTML5 από το μηδέν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995160" y="1965960"/>
            <a:ext cx="4297680" cy="3063240"/>
          </a:xfrm>
          <a:prstGeom prst="roundRect">
            <a:avLst>
              <a:gd name="adj" fmla="val 3582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/>
          <p:nvPr/>
        </p:nvSpPr>
        <p:spPr>
          <a:xfrm>
            <a:off x="7251192" y="2167128"/>
            <a:ext cx="3785616" cy="2660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&lt;!DOCTYPE html&gt;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&lt;html&gt;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&lt;head&gt;...&lt;/head&gt;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&lt;body&gt;Γεια σου Web!&lt;/body&gt;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&lt;/html&gt;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461772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D7E8F4"/>
                </a:solidFill>
              </a:rPr>
              <a:t>Με μικρές δοκιμές, λάθη και διορθώσεις.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731520" y="598932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FB7CC"/>
                </a:solidFill>
              </a:rPr>
              <a:t>Σχεδιασμός και Ανάπτυξη Ιστοτόπων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Σήμερα θα μπορέσουμε να…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58368" y="95097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Στόχος: να καταλάβουμε τον σκελετό μιας HTML σελίδας και να τον γράψουμε μόνοι μας.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31520" y="1463040"/>
            <a:ext cx="10698480" cy="749808"/>
          </a:xfrm>
          <a:prstGeom prst="roundRect">
            <a:avLst>
              <a:gd name="adj" fmla="val 14634"/>
            </a:avLst>
          </a:prstGeom>
          <a:solidFill>
            <a:srgbClr val="E8F8FA"/>
          </a:solidFill>
          <a:ln w="12700">
            <a:solidFill>
              <a:srgbClr val="E8F8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914400" y="1591056"/>
            <a:ext cx="420624" cy="420624"/>
          </a:xfrm>
          <a:prstGeom prst="ellipse">
            <a:avLst/>
          </a:prstGeom>
          <a:solidFill>
            <a:srgbClr val="19B5C5"/>
          </a:solidFill>
          <a:ln w="12700">
            <a:solidFill>
              <a:srgbClr val="19B5C5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914400" y="1609344"/>
            <a:ext cx="4206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536192" y="1581912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02A43"/>
                </a:solidFill>
              </a:rPr>
              <a:t>ξεχωρίζουμε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2999232" y="1581912"/>
            <a:ext cx="7909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συντάκτη κειμένου και φυλλομετρητή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31520" y="2313432"/>
            <a:ext cx="10698480" cy="749808"/>
          </a:xfrm>
          <a:prstGeom prst="roundRect">
            <a:avLst>
              <a:gd name="adj" fmla="val 14634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hape 8"/>
          <p:cNvSpPr/>
          <p:nvPr/>
        </p:nvSpPr>
        <p:spPr>
          <a:xfrm>
            <a:off x="914400" y="2441448"/>
            <a:ext cx="420624" cy="420624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914400" y="2459736"/>
            <a:ext cx="4206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536192" y="2432304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02A43"/>
                </a:solidFill>
              </a:rPr>
              <a:t>περιγράφουμε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337560" y="2404001"/>
            <a:ext cx="7909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τη ροή: γράφω → αποθηκεύω .html → ανοίγω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31520" y="3163824"/>
            <a:ext cx="10698480" cy="749808"/>
          </a:xfrm>
          <a:prstGeom prst="roundRect">
            <a:avLst>
              <a:gd name="adj" fmla="val 14634"/>
            </a:avLst>
          </a:prstGeom>
          <a:solidFill>
            <a:srgbClr val="FFF6D8"/>
          </a:solidFill>
          <a:ln w="12700">
            <a:solidFill>
              <a:srgbClr val="FFF6D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hape 13"/>
          <p:cNvSpPr/>
          <p:nvPr/>
        </p:nvSpPr>
        <p:spPr>
          <a:xfrm>
            <a:off x="914400" y="3291840"/>
            <a:ext cx="420624" cy="420624"/>
          </a:xfrm>
          <a:prstGeom prst="ellipse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/>
          <p:nvPr/>
        </p:nvSpPr>
        <p:spPr>
          <a:xfrm>
            <a:off x="914400" y="3310128"/>
            <a:ext cx="4206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536191" y="3282696"/>
            <a:ext cx="182205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02A43"/>
                </a:solidFill>
              </a:rPr>
              <a:t>αναγνωρίζουμε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3439341" y="3264408"/>
            <a:ext cx="7909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html, head, body, title και meta charset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31520" y="4014216"/>
            <a:ext cx="10698480" cy="749808"/>
          </a:xfrm>
          <a:prstGeom prst="roundRect">
            <a:avLst>
              <a:gd name="adj" fmla="val 14634"/>
            </a:avLst>
          </a:prstGeom>
          <a:solidFill>
            <a:srgbClr val="FDEBEC"/>
          </a:solidFill>
          <a:ln w="12700">
            <a:solidFill>
              <a:srgbClr val="FDEBE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Shape 18"/>
          <p:cNvSpPr/>
          <p:nvPr/>
        </p:nvSpPr>
        <p:spPr>
          <a:xfrm>
            <a:off x="914400" y="4142232"/>
            <a:ext cx="420624" cy="420624"/>
          </a:xfrm>
          <a:prstGeom prst="ellipse">
            <a:avLst/>
          </a:prstGeom>
          <a:solidFill>
            <a:srgbClr val="E25555"/>
          </a:solidFill>
          <a:ln w="12700">
            <a:solidFill>
              <a:srgbClr val="E25555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Text 19"/>
          <p:cNvSpPr/>
          <p:nvPr/>
        </p:nvSpPr>
        <p:spPr>
          <a:xfrm>
            <a:off x="914400" y="4160520"/>
            <a:ext cx="4206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536192" y="4133088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02A43"/>
                </a:solidFill>
              </a:rPr>
              <a:t>εντοπίζουμε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3136392" y="4114800"/>
            <a:ext cx="7909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λάθη σε tags, nesting και κλείσιμο ετικετών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731520" y="4864608"/>
            <a:ext cx="10698480" cy="749808"/>
          </a:xfrm>
          <a:prstGeom prst="roundRect">
            <a:avLst>
              <a:gd name="adj" fmla="val 14634"/>
            </a:avLst>
          </a:prstGeom>
          <a:solidFill>
            <a:srgbClr val="EAF8F1"/>
          </a:solidFill>
          <a:ln w="12700">
            <a:solidFill>
              <a:srgbClr val="EAF8F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Shape 23"/>
          <p:cNvSpPr/>
          <p:nvPr/>
        </p:nvSpPr>
        <p:spPr>
          <a:xfrm>
            <a:off x="914400" y="4992624"/>
            <a:ext cx="420624" cy="420624"/>
          </a:xfrm>
          <a:prstGeom prst="ellipse">
            <a:avLst/>
          </a:prstGeom>
          <a:solidFill>
            <a:srgbClr val="2E9D68"/>
          </a:solidFill>
          <a:ln w="12700">
            <a:solidFill>
              <a:srgbClr val="2E9D6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Text 24"/>
          <p:cNvSpPr/>
          <p:nvPr/>
        </p:nvSpPr>
        <p:spPr>
          <a:xfrm>
            <a:off x="914400" y="5010912"/>
            <a:ext cx="4206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5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536192" y="498348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02A43"/>
                </a:solidFill>
              </a:rPr>
              <a:t>δημιουργούμε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3195175" y="4965192"/>
            <a:ext cx="7909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μια πρώτη, απλή ιστοσελίδα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8321040" y="5815584"/>
            <a:ext cx="3017520" cy="329184"/>
          </a:xfrm>
          <a:prstGeom prst="roundRect">
            <a:avLst>
              <a:gd name="adj" fmla="val 50000"/>
            </a:avLst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0" name="Text 28"/>
          <p:cNvSpPr/>
          <p:nvPr/>
        </p:nvSpPr>
        <p:spPr>
          <a:xfrm>
            <a:off x="8321040" y="5833872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💡 Στο τέλος: mini εργαστήριο 5 λεπτών</a:t>
            </a:r>
            <a:endParaRPr lang="en-US" sz="10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Ζέσταμα: ποιος κάνει τι;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58368" y="95097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Δείξτε με το χέρι: Α ή Β. Μην το πολυσκεφτείτε!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85800" y="1463040"/>
            <a:ext cx="5303520" cy="1554480"/>
          </a:xfrm>
          <a:prstGeom prst="roundRect">
            <a:avLst>
              <a:gd name="adj" fmla="val 7059"/>
            </a:avLst>
          </a:prstGeom>
          <a:solidFill>
            <a:srgbClr val="E8F8FA"/>
          </a:solidFill>
          <a:ln w="12700">
            <a:solidFill>
              <a:srgbClr val="E8F8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886968" y="1682496"/>
            <a:ext cx="457200" cy="457200"/>
          </a:xfrm>
          <a:prstGeom prst="ellipse">
            <a:avLst/>
          </a:prstGeom>
          <a:solidFill>
            <a:srgbClr val="19B5C5"/>
          </a:solidFill>
          <a:ln w="12700">
            <a:solidFill>
              <a:srgbClr val="19B5C5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886968" y="1700784"/>
            <a:ext cx="457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⌨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63040" y="1664208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2A43"/>
                </a:solidFill>
              </a:rPr>
              <a:t>Α. Συντάκτης κειμένου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14400" y="2121408"/>
            <a:ext cx="48463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Εδώ γράφουμε τον κώδικα HTML.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Παράδειγμα: Notepad++, VS Code, Notepad.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199632" y="1463040"/>
            <a:ext cx="5303520" cy="1554480"/>
          </a:xfrm>
          <a:prstGeom prst="roundRect">
            <a:avLst>
              <a:gd name="adj" fmla="val 7059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hape 8"/>
          <p:cNvSpPr/>
          <p:nvPr/>
        </p:nvSpPr>
        <p:spPr>
          <a:xfrm>
            <a:off x="6400800" y="1682496"/>
            <a:ext cx="457200" cy="457200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6400800" y="1700784"/>
            <a:ext cx="457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◉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976872" y="1664208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2A43"/>
                </a:solidFill>
              </a:rPr>
              <a:t>Β. Φυλλομετρητής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28232" y="2121408"/>
            <a:ext cx="48463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Εδώ βλέπουμε το αποτέλεσμα της HTML.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Παράδειγμα: Chrome, Firefox, Edge.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051560" y="3429000"/>
            <a:ext cx="384048" cy="384048"/>
          </a:xfrm>
          <a:prstGeom prst="ellipse">
            <a:avLst/>
          </a:prstGeom>
          <a:solidFill>
            <a:srgbClr val="102A43"/>
          </a:solidFill>
          <a:ln>
            <a:solidFill>
              <a:srgbClr val="102A4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600200" y="338328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2937"/>
                </a:solidFill>
              </a:rPr>
              <a:t>Πού γράφω &lt;body&gt;;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51560" y="4187952"/>
            <a:ext cx="384048" cy="384048"/>
          </a:xfrm>
          <a:prstGeom prst="rect">
            <a:avLst/>
          </a:prstGeom>
          <a:solidFill>
            <a:srgbClr val="102A43"/>
          </a:solidFill>
          <a:ln>
            <a:solidFill>
              <a:srgbClr val="102A4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600200" y="414223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2937"/>
                </a:solidFill>
              </a:rPr>
              <a:t>Πού βλέπω το αποτέλεσμα;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051560" y="4946904"/>
            <a:ext cx="384048" cy="384048"/>
          </a:xfrm>
          <a:prstGeom prst="rect">
            <a:avLst/>
          </a:prstGeom>
          <a:solidFill>
            <a:srgbClr val="102A43"/>
          </a:solidFill>
          <a:ln>
            <a:solidFill>
              <a:srgbClr val="102A4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600200" y="4901184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2937"/>
                </a:solidFill>
              </a:rPr>
              <a:t>Ποιο αρχείο θα ανοίξει ο browser;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446520" y="3383280"/>
            <a:ext cx="228600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Shape 19"/>
          <p:cNvSpPr/>
          <p:nvPr/>
        </p:nvSpPr>
        <p:spPr>
          <a:xfrm>
            <a:off x="6611112" y="3529584"/>
            <a:ext cx="347472" cy="347472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Text 20"/>
          <p:cNvSpPr/>
          <p:nvPr/>
        </p:nvSpPr>
        <p:spPr>
          <a:xfrm>
            <a:off x="6611112" y="3547872"/>
            <a:ext cx="347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Α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068312" y="3502152"/>
            <a:ext cx="1508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index.html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8915400" y="3383280"/>
            <a:ext cx="228600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Shape 23"/>
          <p:cNvSpPr/>
          <p:nvPr/>
        </p:nvSpPr>
        <p:spPr>
          <a:xfrm>
            <a:off x="9079992" y="3529584"/>
            <a:ext cx="347472" cy="347472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Text 24"/>
          <p:cNvSpPr/>
          <p:nvPr/>
        </p:nvSpPr>
        <p:spPr>
          <a:xfrm>
            <a:off x="9079992" y="3547872"/>
            <a:ext cx="347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Β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537192" y="3502152"/>
            <a:ext cx="1508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index.docx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6446520" y="457200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i="1" dirty="0">
                <a:solidFill>
                  <a:srgbClr val="64748B"/>
                </a:solidFill>
              </a:rPr>
              <a:t>Σωστό: Α για το 1 • Β για το 2 • index.html για το 3</a:t>
            </a:r>
            <a:endParaRPr lang="en-US" sz="13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Η διαδρομή μιας ιστοσελίδας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58368" y="95097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Τρεις κινήσεις που θα κάνουμε ξανά και ξανά.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77240" y="1874520"/>
            <a:ext cx="2743200" cy="2423160"/>
          </a:xfrm>
          <a:prstGeom prst="roundRect">
            <a:avLst>
              <a:gd name="adj" fmla="val 4528"/>
            </a:avLst>
          </a:prstGeom>
          <a:solidFill>
            <a:srgbClr val="E8F8FA"/>
          </a:solidFill>
          <a:ln w="12700">
            <a:solidFill>
              <a:srgbClr val="E8F8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1874520" y="2148840"/>
            <a:ext cx="566928" cy="566928"/>
          </a:xfrm>
          <a:prstGeom prst="ellipse">
            <a:avLst/>
          </a:prstGeom>
          <a:solidFill>
            <a:srgbClr val="19B5C5"/>
          </a:solidFill>
          <a:ln w="12700">
            <a:solidFill>
              <a:srgbClr val="19B5C5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1874520" y="2167128"/>
            <a:ext cx="566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⌨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78408" y="2011680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9B5C5"/>
                </a:solidFill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33272" y="2926080"/>
            <a:ext cx="2240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02A43"/>
                </a:solidFill>
              </a:rPr>
              <a:t>Γράφω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078992" y="347472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1F2937"/>
                </a:solidFill>
              </a:rPr>
              <a:t>τον κώδικα σε editor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657600" y="2743200"/>
            <a:ext cx="822960" cy="640080"/>
          </a:xfrm>
          <a:prstGeom prst="chevron">
            <a:avLst/>
          </a:prstGeom>
          <a:solidFill>
            <a:srgbClr val="B5C5D4"/>
          </a:solidFill>
          <a:ln w="12700">
            <a:solidFill>
              <a:srgbClr val="B5C5D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hape 9"/>
          <p:cNvSpPr/>
          <p:nvPr/>
        </p:nvSpPr>
        <p:spPr>
          <a:xfrm>
            <a:off x="4160520" y="1874520"/>
            <a:ext cx="2743200" cy="2423160"/>
          </a:xfrm>
          <a:prstGeom prst="roundRect">
            <a:avLst>
              <a:gd name="adj" fmla="val 4528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Shape 10"/>
          <p:cNvSpPr/>
          <p:nvPr/>
        </p:nvSpPr>
        <p:spPr>
          <a:xfrm>
            <a:off x="5257800" y="2148840"/>
            <a:ext cx="566928" cy="566928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5257800" y="2167128"/>
            <a:ext cx="566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↓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361688" y="2011680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F80ED"/>
                </a:solidFill>
              </a:rPr>
              <a:t>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416552" y="2926080"/>
            <a:ext cx="2240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02A43"/>
                </a:solidFill>
              </a:rPr>
              <a:t>Αποθηκεύω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462272" y="347472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1F2937"/>
                </a:solidFill>
              </a:rPr>
              <a:t>το αρχείο με κατάληξη .html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040880" y="2743200"/>
            <a:ext cx="822960" cy="640080"/>
          </a:xfrm>
          <a:prstGeom prst="chevron">
            <a:avLst/>
          </a:prstGeom>
          <a:solidFill>
            <a:srgbClr val="B5C5D4"/>
          </a:solidFill>
          <a:ln w="12700">
            <a:solidFill>
              <a:srgbClr val="B5C5D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hape 16"/>
          <p:cNvSpPr/>
          <p:nvPr/>
        </p:nvSpPr>
        <p:spPr>
          <a:xfrm>
            <a:off x="7543800" y="1874520"/>
            <a:ext cx="2743200" cy="2423160"/>
          </a:xfrm>
          <a:prstGeom prst="roundRect">
            <a:avLst>
              <a:gd name="adj" fmla="val 4528"/>
            </a:avLst>
          </a:prstGeom>
          <a:solidFill>
            <a:srgbClr val="EAF8F1"/>
          </a:solidFill>
          <a:ln w="12700">
            <a:solidFill>
              <a:srgbClr val="EAF8F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hape 17"/>
          <p:cNvSpPr/>
          <p:nvPr/>
        </p:nvSpPr>
        <p:spPr>
          <a:xfrm>
            <a:off x="8641080" y="2148840"/>
            <a:ext cx="566928" cy="566928"/>
          </a:xfrm>
          <a:prstGeom prst="ellipse">
            <a:avLst/>
          </a:prstGeom>
          <a:solidFill>
            <a:srgbClr val="2E9D68"/>
          </a:solidFill>
          <a:ln w="12700">
            <a:solidFill>
              <a:srgbClr val="2E9D6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8"/>
          <p:cNvSpPr/>
          <p:nvPr/>
        </p:nvSpPr>
        <p:spPr>
          <a:xfrm>
            <a:off x="8641080" y="2167128"/>
            <a:ext cx="566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◉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744968" y="2011680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9D68"/>
                </a:solidFill>
              </a:rPr>
              <a:t>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799832" y="2926080"/>
            <a:ext cx="2240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02A43"/>
                </a:solidFill>
              </a:rPr>
              <a:t>Ανοίγω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7845552" y="347472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1F2937"/>
                </a:solidFill>
              </a:rPr>
              <a:t>το αρχείο στον browser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1097280" y="4892040"/>
            <a:ext cx="9966960" cy="841248"/>
          </a:xfrm>
          <a:prstGeom prst="roundRect">
            <a:avLst>
              <a:gd name="adj" fmla="val 13043"/>
            </a:avLst>
          </a:prstGeom>
          <a:solidFill>
            <a:srgbClr val="102A43"/>
          </a:solidFill>
          <a:ln w="12700">
            <a:solidFill>
              <a:srgbClr val="102A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Text 23"/>
          <p:cNvSpPr/>
          <p:nvPr/>
        </p:nvSpPr>
        <p:spPr>
          <a:xfrm>
            <a:off x="1417320" y="5093208"/>
            <a:ext cx="9326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Κανόνας τάξης: Ctrl+S → Alt+Tab → Refresh</a:t>
            </a:r>
            <a:endParaRPr lang="en-US" sz="18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Πριν τον κώδικα: σχεδιάζουμε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58368" y="95097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Η σχεδίαση προηγείται της υλοποίησης: τι θέλουμε να πετύχει η σελίδα;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31520" y="1600200"/>
            <a:ext cx="3474720" cy="2194560"/>
          </a:xfrm>
          <a:prstGeom prst="roundRect">
            <a:avLst>
              <a:gd name="adj" fmla="val 5000"/>
            </a:avLst>
          </a:prstGeom>
          <a:solidFill>
            <a:srgbClr val="E8F8FA"/>
          </a:solidFill>
          <a:ln w="12700">
            <a:solidFill>
              <a:srgbClr val="E8F8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987552" y="1828800"/>
            <a:ext cx="438912" cy="438912"/>
          </a:xfrm>
          <a:prstGeom prst="ellipse">
            <a:avLst/>
          </a:prstGeom>
          <a:solidFill>
            <a:srgbClr val="19B5C5"/>
          </a:solidFill>
          <a:ln w="12700">
            <a:solidFill>
              <a:srgbClr val="19B5C5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987552" y="1847088"/>
            <a:ext cx="4389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87552" y="2423160"/>
            <a:ext cx="29443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A43"/>
                </a:solidFill>
              </a:rPr>
              <a:t>Ποιος θα τη χρησιμοποιήσει;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87552" y="3227832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4748B"/>
                </a:solidFill>
              </a:rPr>
              <a:t>Χρήστης / κοινό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434840" y="1600200"/>
            <a:ext cx="3474720" cy="2194560"/>
          </a:xfrm>
          <a:prstGeom prst="roundRect">
            <a:avLst>
              <a:gd name="adj" fmla="val 5000"/>
            </a:avLst>
          </a:prstGeom>
          <a:solidFill>
            <a:srgbClr val="FFF6D8"/>
          </a:solidFill>
          <a:ln w="12700">
            <a:solidFill>
              <a:srgbClr val="FFF6D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hape 8"/>
          <p:cNvSpPr/>
          <p:nvPr/>
        </p:nvSpPr>
        <p:spPr>
          <a:xfrm>
            <a:off x="4690872" y="1828800"/>
            <a:ext cx="438912" cy="438912"/>
          </a:xfrm>
          <a:prstGeom prst="ellipse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4690872" y="1847088"/>
            <a:ext cx="4389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690872" y="2423160"/>
            <a:ext cx="29443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A43"/>
                </a:solidFill>
              </a:rPr>
              <a:t>Τι θα βλέπει;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90872" y="3227832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4748B"/>
                </a:solidFill>
              </a:rPr>
              <a:t>Περιεχόμενο / δομή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38160" y="1600200"/>
            <a:ext cx="3474720" cy="2194560"/>
          </a:xfrm>
          <a:prstGeom prst="roundRect">
            <a:avLst>
              <a:gd name="adj" fmla="val 5000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hape 13"/>
          <p:cNvSpPr/>
          <p:nvPr/>
        </p:nvSpPr>
        <p:spPr>
          <a:xfrm>
            <a:off x="8394192" y="1828800"/>
            <a:ext cx="438912" cy="438912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/>
          <p:nvPr/>
        </p:nvSpPr>
        <p:spPr>
          <a:xfrm>
            <a:off x="8394192" y="1847088"/>
            <a:ext cx="4389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394192" y="2423160"/>
            <a:ext cx="29443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A43"/>
                </a:solidFill>
              </a:rPr>
              <a:t>Τι θα μπορεί να κάνει;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394192" y="3227832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4748B"/>
                </a:solidFill>
              </a:rPr>
              <a:t>Λειτουργικότητα / πλοήγηση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1005840" y="4315968"/>
            <a:ext cx="1014984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8"/>
          <p:cNvSpPr/>
          <p:nvPr/>
        </p:nvSpPr>
        <p:spPr>
          <a:xfrm>
            <a:off x="1234440" y="449884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7C86"/>
                </a:solidFill>
              </a:rPr>
              <a:t>⚡ Mini άσκηση 60″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3383280" y="4425696"/>
            <a:ext cx="7360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Θέλουμε σελίδα για το σχολικό κυλικείο. Γράψτε σε 3 λέξεις: κοινό • περιεχόμενο • μία λειτουργία.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383280" y="4965192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64748B"/>
                </a:solidFill>
              </a:rPr>
              <a:t>Παράδειγμα: μαθητές • μενού • αναζήτηση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Στατική ή δυναμική;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58368" y="95097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Η βασική ιδέα: αλλάζει μόνο όταν το αλλάξει ο δημιουργός ή δημιουργείται/ενημερώνεται από εφαρμογή;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5257800" cy="1508760"/>
          </a:xfrm>
          <a:prstGeom prst="roundRect">
            <a:avLst>
              <a:gd name="adj" fmla="val 7273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886968" y="1636776"/>
            <a:ext cx="457200" cy="457200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886968" y="1655064"/>
            <a:ext cx="457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63040" y="1618488"/>
            <a:ext cx="4251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2A43"/>
                </a:solidFill>
              </a:rPr>
              <a:t>Στατική σελίδα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14400" y="2075688"/>
            <a:ext cx="480060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Το περιεχόμενο αποστέλλεται όπως είναι αποθηκευμένο. Για να αλλάξει, τροποποιούμε το αρχείο.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36208" y="1417320"/>
            <a:ext cx="5257800" cy="1508760"/>
          </a:xfrm>
          <a:prstGeom prst="roundRect">
            <a:avLst>
              <a:gd name="adj" fmla="val 7273"/>
            </a:avLst>
          </a:prstGeom>
          <a:solidFill>
            <a:srgbClr val="E8F8FA"/>
          </a:solidFill>
          <a:ln w="12700">
            <a:solidFill>
              <a:srgbClr val="E8F8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hape 8"/>
          <p:cNvSpPr/>
          <p:nvPr/>
        </p:nvSpPr>
        <p:spPr>
          <a:xfrm>
            <a:off x="6437376" y="1636776"/>
            <a:ext cx="457200" cy="457200"/>
          </a:xfrm>
          <a:prstGeom prst="ellipse">
            <a:avLst/>
          </a:prstGeom>
          <a:solidFill>
            <a:srgbClr val="19B5C5"/>
          </a:solidFill>
          <a:ln w="12700">
            <a:solidFill>
              <a:srgbClr val="19B5C5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6437376" y="1655064"/>
            <a:ext cx="457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D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013448" y="1618488"/>
            <a:ext cx="4251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2A43"/>
                </a:solidFill>
              </a:rPr>
              <a:t>Δυναμική σελίδα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64808" y="2075688"/>
            <a:ext cx="480060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Το περιεχόμενο μπορεί να δημιουργείται από εφαρμογή στον εξυπηρετητή και να αλλάζει ανά αίτημα.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822960" y="32918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02A43"/>
                </a:solidFill>
              </a:rPr>
              <a:t>Γρήγορη ταξινόμηση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914400" y="3794760"/>
            <a:ext cx="1024128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Shape 14"/>
          <p:cNvSpPr/>
          <p:nvPr/>
        </p:nvSpPr>
        <p:spPr>
          <a:xfrm>
            <a:off x="1078992" y="3941064"/>
            <a:ext cx="347472" cy="347472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Text 15"/>
          <p:cNvSpPr/>
          <p:nvPr/>
        </p:nvSpPr>
        <p:spPr>
          <a:xfrm>
            <a:off x="1078992" y="3959352"/>
            <a:ext cx="347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Α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536192" y="3913632"/>
            <a:ext cx="9464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Μια σελίδα «Ωράριο Εργαστηρίου» που αλλάζει μόνο όταν την επεξεργαστούμε.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914400" y="4544568"/>
            <a:ext cx="1024128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Shape 18"/>
          <p:cNvSpPr/>
          <p:nvPr/>
        </p:nvSpPr>
        <p:spPr>
          <a:xfrm>
            <a:off x="1078992" y="4690872"/>
            <a:ext cx="347472" cy="347472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Text 19"/>
          <p:cNvSpPr/>
          <p:nvPr/>
        </p:nvSpPr>
        <p:spPr>
          <a:xfrm>
            <a:off x="1078992" y="4709160"/>
            <a:ext cx="347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Β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536192" y="4663440"/>
            <a:ext cx="9464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Μια σελίδα που εμφανίζει διαφορετικό όνομα αφού συνδεθεί ο χρήστης.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914400" y="5294376"/>
            <a:ext cx="1024128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4" name="Shape 22"/>
          <p:cNvSpPr/>
          <p:nvPr/>
        </p:nvSpPr>
        <p:spPr>
          <a:xfrm>
            <a:off x="1078992" y="5440680"/>
            <a:ext cx="347472" cy="347472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Text 23"/>
          <p:cNvSpPr/>
          <p:nvPr/>
        </p:nvSpPr>
        <p:spPr>
          <a:xfrm>
            <a:off x="1078992" y="5458968"/>
            <a:ext cx="347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Γ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1536192" y="5413248"/>
            <a:ext cx="9464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Μια σελίδα «Σχετικά με εμάς» με σταθερό κείμενο.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6492240" y="6062472"/>
            <a:ext cx="4709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i="1" dirty="0">
                <a:solidFill>
                  <a:srgbClr val="64748B"/>
                </a:solidFill>
              </a:rPr>
              <a:t>Απαντήσεις: Α στατική • Β δυναμική • Γ στατική</a:t>
            </a:r>
            <a:endParaRPr lang="en-US" sz="115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Ο σκελετός της HTML5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58368" y="95097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Αυτό είναι το ελάχιστο πλαίσιο πάνω στο οποίο θα χτίζουμε.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6675120" cy="4480560"/>
          </a:xfrm>
          <a:prstGeom prst="roundRect">
            <a:avLst>
              <a:gd name="adj" fmla="val 2449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941832" y="1618488"/>
            <a:ext cx="6163056" cy="407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&lt;!DOCTYPE html&gt;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&lt;html&gt;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&lt;head&gt;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&lt;title&gt;Τίτλος ιστοσελίδας&lt;/title&gt;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&lt;meta charset="utf-8"&gt;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&lt;/head&gt;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&lt;body&gt;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Περιεχόμενο ιστοσελίδας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&lt;/body&gt;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&lt;/html&gt;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680960" y="1508760"/>
            <a:ext cx="3794760" cy="868680"/>
          </a:xfrm>
          <a:prstGeom prst="roundRect">
            <a:avLst>
              <a:gd name="adj" fmla="val 12632"/>
            </a:avLst>
          </a:prstGeom>
          <a:solidFill>
            <a:srgbClr val="FFF6D8"/>
          </a:solidFill>
          <a:ln w="12700">
            <a:solidFill>
              <a:srgbClr val="FFF6D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7936992" y="16459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C54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DOCTYPE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006840" y="1618488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Δηλώνει ότι ακολουθεί έγγραφο HTML5.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7680960" y="2496312"/>
            <a:ext cx="3794760" cy="868680"/>
          </a:xfrm>
          <a:prstGeom prst="roundRect">
            <a:avLst>
              <a:gd name="adj" fmla="val 12632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7936992" y="263347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F80ED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&lt;html&gt;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006840" y="26060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Περιέχει ολόκληρο το HTML έγγραφο.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680960" y="3483864"/>
            <a:ext cx="3794760" cy="868680"/>
          </a:xfrm>
          <a:prstGeom prst="roundRect">
            <a:avLst>
              <a:gd name="adj" fmla="val 12632"/>
            </a:avLst>
          </a:prstGeom>
          <a:solidFill>
            <a:srgbClr val="E8F8FA"/>
          </a:solidFill>
          <a:ln w="12700">
            <a:solidFill>
              <a:srgbClr val="E8F8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7936992" y="362102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9B5C5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&lt;head&gt;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006840" y="359359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Πληροφορίες για το έγγραφο.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7680960" y="4471416"/>
            <a:ext cx="3794760" cy="868680"/>
          </a:xfrm>
          <a:prstGeom prst="roundRect">
            <a:avLst>
              <a:gd name="adj" fmla="val 12632"/>
            </a:avLst>
          </a:prstGeom>
          <a:solidFill>
            <a:srgbClr val="EAF8F1"/>
          </a:solidFill>
          <a:ln w="12700">
            <a:solidFill>
              <a:srgbClr val="EAF8F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/>
          <p:nvPr/>
        </p:nvSpPr>
        <p:spPr>
          <a:xfrm>
            <a:off x="7936992" y="460857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9D68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&lt;body&gt;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006840" y="4581144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Ό,τι βλέπει ο επισκέπτης στη σελίδα.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7909560" y="5577840"/>
            <a:ext cx="3246120" cy="329184"/>
          </a:xfrm>
          <a:prstGeom prst="roundRect">
            <a:avLst>
              <a:gd name="adj" fmla="val 50000"/>
            </a:avLst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/>
          <p:nvPr/>
        </p:nvSpPr>
        <p:spPr>
          <a:xfrm>
            <a:off x="7909560" y="5596128"/>
            <a:ext cx="3246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Θα το γράψουμε σε λίγο από μνήμης 👀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HEAD και BODY: δύο διαφορετικές δουλειές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58368" y="95097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Σκεφτείτε την HTML σαν ένα σακίδιο με δύο θήκες.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822960" y="1508760"/>
            <a:ext cx="5029200" cy="3931920"/>
          </a:xfrm>
          <a:prstGeom prst="roundRect">
            <a:avLst>
              <a:gd name="adj" fmla="val 2791"/>
            </a:avLst>
          </a:prstGeom>
          <a:solidFill>
            <a:srgbClr val="E8F8FA"/>
          </a:solidFill>
          <a:ln w="12700">
            <a:solidFill>
              <a:srgbClr val="E8F8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1170432" y="182880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E7C86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&lt;head&gt;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1170432" y="246888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2A43"/>
                </a:solidFill>
              </a:rPr>
              <a:t>Πληροφορίες για τη σελίδα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234440" y="3063240"/>
            <a:ext cx="3291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2937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• title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F2937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• meta charset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F2937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• άλλα μεταδεδομένα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1188720" y="4709160"/>
            <a:ext cx="3520440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/>
          <p:nvPr/>
        </p:nvSpPr>
        <p:spPr>
          <a:xfrm>
            <a:off x="1188720" y="4727448"/>
            <a:ext cx="3520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E7C8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Δεν είναι το κύριο ορατό περιεχόμενο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355080" y="1508760"/>
            <a:ext cx="5029200" cy="3931920"/>
          </a:xfrm>
          <a:prstGeom prst="roundRect">
            <a:avLst>
              <a:gd name="adj" fmla="val 2791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6702552" y="182880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62B6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&lt;body&gt;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6702552" y="2468880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2A43"/>
                </a:solidFill>
              </a:rPr>
              <a:t>Το περιεχόμενο που βλέπουμε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766560" y="306324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2937"/>
                </a:solidFill>
              </a:rPr>
              <a:t>• κείμενο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F2937"/>
                </a:solidFill>
              </a:rPr>
              <a:t>• εικόνες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F2937"/>
                </a:solidFill>
              </a:rPr>
              <a:t>• σύνδεσμοι και άλλα στοιχεία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720840" y="4709160"/>
            <a:ext cx="2468880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/>
          <p:nvPr/>
        </p:nvSpPr>
        <p:spPr>
          <a:xfrm>
            <a:off x="6720840" y="4727448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62B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Εδώ “ζει” η σελίδα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Ετικέτα + περιεχόμενο = στοιχείο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58368" y="95097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Οι περισσότερες HTML ετικέτες έχουν αρχή και τέλος.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1005840" y="1645920"/>
            <a:ext cx="10149840" cy="1188720"/>
          </a:xfrm>
          <a:prstGeom prst="roundRect">
            <a:avLst>
              <a:gd name="adj" fmla="val 9231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1261872" y="1847088"/>
            <a:ext cx="963777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&lt;title&gt;Η πρώτη μου σελίδα&lt;/title&gt;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2011680" y="2926080"/>
            <a:ext cx="0" cy="594360"/>
          </a:xfrm>
          <a:prstGeom prst="line">
            <a:avLst/>
          </a:prstGeom>
          <a:noFill/>
          <a:ln w="25400">
            <a:solidFill>
              <a:srgbClr val="19B5C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l-GR"/>
          </a:p>
        </p:txBody>
      </p:sp>
      <p:sp>
        <p:nvSpPr>
          <p:cNvPr id="7" name="Shape 5"/>
          <p:cNvSpPr/>
          <p:nvPr/>
        </p:nvSpPr>
        <p:spPr>
          <a:xfrm>
            <a:off x="5577840" y="2926080"/>
            <a:ext cx="0" cy="594360"/>
          </a:xfrm>
          <a:prstGeom prst="line">
            <a:avLst/>
          </a:prstGeom>
          <a:noFill/>
          <a:ln w="25400">
            <a:solidFill>
              <a:srgbClr val="2F80E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l-GR"/>
          </a:p>
        </p:txBody>
      </p:sp>
      <p:sp>
        <p:nvSpPr>
          <p:cNvPr id="8" name="Shape 6"/>
          <p:cNvSpPr/>
          <p:nvPr/>
        </p:nvSpPr>
        <p:spPr>
          <a:xfrm>
            <a:off x="9418320" y="2926080"/>
            <a:ext cx="0" cy="594360"/>
          </a:xfrm>
          <a:prstGeom prst="line">
            <a:avLst/>
          </a:prstGeom>
          <a:noFill/>
          <a:ln w="25400">
            <a:solidFill>
              <a:srgbClr val="E2555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/>
          <p:nvPr/>
        </p:nvSpPr>
        <p:spPr>
          <a:xfrm>
            <a:off x="1234440" y="36118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E7C86"/>
                </a:solidFill>
              </a:rPr>
              <a:t>ετικέτα έναρξης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45152" y="361188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62B6"/>
                </a:solidFill>
              </a:rPr>
              <a:t>περιεχόμενο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549640" y="361188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25555"/>
                </a:solidFill>
              </a:rPr>
              <a:t>ετικέτα λήξης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1828800" y="4617720"/>
            <a:ext cx="8503920" cy="868680"/>
          </a:xfrm>
          <a:prstGeom prst="roundRect">
            <a:avLst>
              <a:gd name="adj" fmla="val 12632"/>
            </a:avLst>
          </a:prstGeom>
          <a:solidFill>
            <a:srgbClr val="FFF6D8"/>
          </a:solidFill>
          <a:ln w="12700">
            <a:solidFill>
              <a:srgbClr val="FFF6D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2148840" y="4855464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02A4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Μοτίβο:  &lt;ετικέτα&gt; περιεχόμενο &lt;/ετικέτα&gt;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251960" y="562356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4748B"/>
                </a:solidFill>
              </a:rPr>
              <a:t>Το / δηλώνει κλείσιμο.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Φωλιάζουμε σωστά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58368" y="95097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Αυτό που ανοίγει τελευταίο, κλείνει πρώτο.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68680" y="14173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E9D68"/>
                </a:solidFill>
              </a:rPr>
              <a:t>✅ Σωστό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5074920" cy="2514600"/>
          </a:xfrm>
          <a:prstGeom prst="roundRect">
            <a:avLst>
              <a:gd name="adj" fmla="val 4364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1078992" y="2075688"/>
            <a:ext cx="4562856" cy="21122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&lt;html&gt;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&lt;body&gt;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Περιεχόμενο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&lt;/body&gt;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&lt;/html&gt;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55080" y="14173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25555"/>
                </a:solidFill>
              </a:rPr>
              <a:t>❌ Λάθος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309360" y="1874520"/>
            <a:ext cx="5074920" cy="2514600"/>
          </a:xfrm>
          <a:prstGeom prst="roundRect">
            <a:avLst>
              <a:gd name="adj" fmla="val 4364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/>
          <p:nvPr/>
        </p:nvSpPr>
        <p:spPr>
          <a:xfrm>
            <a:off x="6565392" y="2075688"/>
            <a:ext cx="4562856" cy="21122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&lt;html&gt;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&lt;body&gt;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Περιεχόμενο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&lt;/html&gt;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&lt;/body&gt;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280160" y="4800600"/>
            <a:ext cx="960120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1600200" y="5029200"/>
            <a:ext cx="5257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2A43"/>
                </a:solidFill>
              </a:rPr>
              <a:t>🎯 Άσκηση: Ποια ετικέτα πρέπει να κλείσει πρώτη;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812280" y="4919472"/>
            <a:ext cx="187452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8E1E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Shape 11"/>
          <p:cNvSpPr/>
          <p:nvPr/>
        </p:nvSpPr>
        <p:spPr>
          <a:xfrm>
            <a:off x="6976872" y="5065776"/>
            <a:ext cx="347472" cy="347472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Text 12"/>
          <p:cNvSpPr/>
          <p:nvPr/>
        </p:nvSpPr>
        <p:spPr>
          <a:xfrm>
            <a:off x="6976872" y="5084064"/>
            <a:ext cx="347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Α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434072" y="5038344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&lt;/html&gt;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915400" y="4919472"/>
            <a:ext cx="1874520" cy="658368"/>
          </a:xfrm>
          <a:prstGeom prst="roundRect">
            <a:avLst>
              <a:gd name="adj" fmla="val 13889"/>
            </a:avLst>
          </a:prstGeom>
          <a:solidFill>
            <a:srgbClr val="EAF8F1"/>
          </a:solidFill>
          <a:ln w="12700">
            <a:solidFill>
              <a:srgbClr val="D8E1E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Shape 15"/>
          <p:cNvSpPr/>
          <p:nvPr/>
        </p:nvSpPr>
        <p:spPr>
          <a:xfrm>
            <a:off x="9079992" y="5065776"/>
            <a:ext cx="347472" cy="347472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Text 16"/>
          <p:cNvSpPr/>
          <p:nvPr/>
        </p:nvSpPr>
        <p:spPr>
          <a:xfrm>
            <a:off x="9079992" y="5084064"/>
            <a:ext cx="347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Β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9537192" y="5038344"/>
            <a:ext cx="1097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&lt;/body&gt;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9098280" y="5897880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9D68"/>
                </a:solidFill>
              </a:rPr>
              <a:t>Σωστό: Β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Title και UTF-8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58368" y="95097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Δύο μικρές γραμμές με μεγάλη σημασία.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31520" y="1508760"/>
            <a:ext cx="6400800" cy="2286000"/>
          </a:xfrm>
          <a:prstGeom prst="roundRect">
            <a:avLst>
              <a:gd name="adj" fmla="val 4800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987552" y="1709928"/>
            <a:ext cx="5888736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&lt;head&gt;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&lt;title&gt;Το σχολικό μας project&lt;/title&gt;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&lt;meta charset="utf-8"&gt;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&lt;/head&gt;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7452360" y="1508760"/>
            <a:ext cx="3977640" cy="1417320"/>
          </a:xfrm>
          <a:prstGeom prst="roundRect">
            <a:avLst>
              <a:gd name="adj" fmla="val 7742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hape 5"/>
          <p:cNvSpPr/>
          <p:nvPr/>
        </p:nvSpPr>
        <p:spPr>
          <a:xfrm>
            <a:off x="7653528" y="1728216"/>
            <a:ext cx="457200" cy="457200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 6"/>
          <p:cNvSpPr/>
          <p:nvPr/>
        </p:nvSpPr>
        <p:spPr>
          <a:xfrm>
            <a:off x="7653528" y="1746504"/>
            <a:ext cx="457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229600" y="1709928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2A43"/>
                </a:solidFill>
              </a:rPr>
              <a:t>&lt;title&gt;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680960" y="2167128"/>
            <a:ext cx="3520440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Ορίζει τον τίτλο του εγγράφου που εμφανίζεται στην καρτέλα του browser.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7452360" y="3154680"/>
            <a:ext cx="3977640" cy="1600200"/>
          </a:xfrm>
          <a:prstGeom prst="roundRect">
            <a:avLst>
              <a:gd name="adj" fmla="val 6857"/>
            </a:avLst>
          </a:prstGeom>
          <a:solidFill>
            <a:srgbClr val="E8F8FA"/>
          </a:solidFill>
          <a:ln w="12700">
            <a:solidFill>
              <a:srgbClr val="E8F8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Shape 10"/>
          <p:cNvSpPr/>
          <p:nvPr/>
        </p:nvSpPr>
        <p:spPr>
          <a:xfrm>
            <a:off x="7653528" y="3374136"/>
            <a:ext cx="457200" cy="457200"/>
          </a:xfrm>
          <a:prstGeom prst="ellipse">
            <a:avLst/>
          </a:prstGeom>
          <a:solidFill>
            <a:srgbClr val="19B5C5"/>
          </a:solidFill>
          <a:ln w="12700">
            <a:solidFill>
              <a:srgbClr val="19B5C5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7653528" y="3392424"/>
            <a:ext cx="457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8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229600" y="3355848"/>
            <a:ext cx="2971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2A43"/>
                </a:solidFill>
              </a:rPr>
              <a:t>charset="utf-8"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680960" y="3813048"/>
            <a:ext cx="3520440" cy="758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Ορίζει κωδικοποίηση χαρακτήρων ώστε να εμφανίζονται σωστά ελληνικά και άλλα σύμβολα.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1051560" y="4892040"/>
            <a:ext cx="6080760" cy="822960"/>
          </a:xfrm>
          <a:prstGeom prst="roundRect">
            <a:avLst>
              <a:gd name="adj" fmla="val 13333"/>
            </a:avLst>
          </a:prstGeom>
          <a:solidFill>
            <a:srgbClr val="FDEBEC"/>
          </a:solidFill>
          <a:ln w="12700">
            <a:solidFill>
              <a:srgbClr val="FDEBE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Text 15"/>
          <p:cNvSpPr/>
          <p:nvPr/>
        </p:nvSpPr>
        <p:spPr>
          <a:xfrm>
            <a:off x="1325880" y="5102352"/>
            <a:ext cx="5440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25555"/>
                </a:solidFill>
              </a:rPr>
              <a:t>Τι μπορεί να πάει στραβά χωρίς σωστή κωδικοποίηση;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25880" y="5504688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Εμφάνιση “περίεργων” χαρακτήρων αντί για ελληνικά.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Σχόλια και παράμετροι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58368" y="95097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Ο browser διαβάζει τον κώδικα διαφορετικά από εμάς.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5394960" cy="4343400"/>
          </a:xfrm>
          <a:prstGeom prst="roundRect">
            <a:avLst>
              <a:gd name="adj" fmla="val 2526"/>
            </a:avLst>
          </a:prstGeom>
          <a:solidFill>
            <a:srgbClr val="EAF8F1"/>
          </a:solidFill>
          <a:ln w="12700">
            <a:solidFill>
              <a:srgbClr val="EAF8F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1051560" y="1755648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E9D68"/>
                </a:solidFill>
              </a:rPr>
              <a:t>Σχόλιο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1051560" y="2331720"/>
            <a:ext cx="4709160" cy="960120"/>
          </a:xfrm>
          <a:prstGeom prst="roundRect">
            <a:avLst>
              <a:gd name="adj" fmla="val 11429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1307592" y="2532888"/>
            <a:ext cx="419709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&lt;!-- Αυτό είναι σχόλιο --&gt;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097280" y="3584448"/>
            <a:ext cx="44805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• Δεν εμφανίζεται ως περιεχόμενο.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• Μας βοηθά να θυμόμαστε τι κάνει ο κώδικας.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• Χρήσιμο στην τεκμηρίωση.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355080" y="1417320"/>
            <a:ext cx="5074920" cy="4343400"/>
          </a:xfrm>
          <a:prstGeom prst="roundRect">
            <a:avLst>
              <a:gd name="adj" fmla="val 2526"/>
            </a:avLst>
          </a:prstGeom>
          <a:solidFill>
            <a:srgbClr val="FFF6D8"/>
          </a:solidFill>
          <a:ln w="12700">
            <a:solidFill>
              <a:srgbClr val="FFF6D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6675120" y="1755648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A17200"/>
                </a:solidFill>
              </a:rPr>
              <a:t>Παράμετρος / attribute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6675120" y="2331720"/>
            <a:ext cx="4389120" cy="960120"/>
          </a:xfrm>
          <a:prstGeom prst="roundRect">
            <a:avLst>
              <a:gd name="adj" fmla="val 11429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/>
          <p:nvPr/>
        </p:nvSpPr>
        <p:spPr>
          <a:xfrm>
            <a:off x="6931152" y="2532888"/>
            <a:ext cx="3877056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&lt;meta charset="utf-8"&gt;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995160" y="3639312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25555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charset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028432" y="3657600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= όνομα παραμέτρου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995160" y="4224528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F80ED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"utf-8"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028432" y="4242816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= τιμή παραμέτρου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675120" y="5074920"/>
            <a:ext cx="4069080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Text 16"/>
          <p:cNvSpPr/>
          <p:nvPr/>
        </p:nvSpPr>
        <p:spPr>
          <a:xfrm>
            <a:off x="6675120" y="5093208"/>
            <a:ext cx="4069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7A5A00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Στις διπλές ετικέτες: το κλείσιμο δεν παίρνει παραμέτρους.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Άσκηση 1 — Συμπλήρωσε τον σκελετό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58368" y="95097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2 λεπτά • Δουλέψτε ανά δύο. Κάθε κενό χρησιμοποιείται μία φορά.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6675120" cy="4526280"/>
          </a:xfrm>
          <a:prstGeom prst="roundRect">
            <a:avLst>
              <a:gd name="adj" fmla="val 2424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987552" y="1618488"/>
            <a:ext cx="6163056" cy="4123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&lt;!DOCTYPE html&gt;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&lt;____&gt;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&lt;____&gt;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&lt;title&gt;Η σελίδα μου&lt;/title&gt;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&lt;meta charset="utf-8"&gt;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&lt;/____&gt;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&lt;____&gt;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Γεια σου Web!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&lt;/____&gt;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&lt;/____&gt;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7863840" y="1463040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2A43"/>
                </a:solidFill>
              </a:rPr>
              <a:t>Λέξεις που λείπουν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7818120" y="2057400"/>
            <a:ext cx="1417320" cy="329184"/>
          </a:xfrm>
          <a:prstGeom prst="roundRect">
            <a:avLst>
              <a:gd name="adj" fmla="val 50000"/>
            </a:avLst>
          </a:prstGeom>
          <a:solidFill>
            <a:srgbClr val="E8F8FA"/>
          </a:solidFill>
          <a:ln w="12700">
            <a:solidFill>
              <a:srgbClr val="E8F8F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 6"/>
          <p:cNvSpPr/>
          <p:nvPr/>
        </p:nvSpPr>
        <p:spPr>
          <a:xfrm>
            <a:off x="7818120" y="2075688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html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9509760" y="2057400"/>
            <a:ext cx="1417320" cy="329184"/>
          </a:xfrm>
          <a:prstGeom prst="roundRect">
            <a:avLst>
              <a:gd name="adj" fmla="val 50000"/>
            </a:avLst>
          </a:prstGeom>
          <a:solidFill>
            <a:srgbClr val="EAF2FF"/>
          </a:solidFill>
          <a:ln w="12700">
            <a:solidFill>
              <a:srgbClr val="EAF2FF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9509760" y="2075688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head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7818120" y="2743200"/>
            <a:ext cx="1417320" cy="329184"/>
          </a:xfrm>
          <a:prstGeom prst="roundRect">
            <a:avLst>
              <a:gd name="adj" fmla="val 50000"/>
            </a:avLst>
          </a:prstGeom>
          <a:solidFill>
            <a:srgbClr val="E8F8FA"/>
          </a:solidFill>
          <a:ln w="12700">
            <a:solidFill>
              <a:srgbClr val="E8F8F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/>
          <p:nvPr/>
        </p:nvSpPr>
        <p:spPr>
          <a:xfrm>
            <a:off x="7818120" y="2761488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head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9509760" y="2743200"/>
            <a:ext cx="1417320" cy="329184"/>
          </a:xfrm>
          <a:prstGeom prst="roundRect">
            <a:avLst>
              <a:gd name="adj" fmla="val 50000"/>
            </a:avLst>
          </a:prstGeom>
          <a:solidFill>
            <a:srgbClr val="EAF2FF"/>
          </a:solidFill>
          <a:ln w="12700">
            <a:solidFill>
              <a:srgbClr val="EAF2FF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Text 12"/>
          <p:cNvSpPr/>
          <p:nvPr/>
        </p:nvSpPr>
        <p:spPr>
          <a:xfrm>
            <a:off x="9509760" y="2761488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body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7818120" y="3429000"/>
            <a:ext cx="1417320" cy="329184"/>
          </a:xfrm>
          <a:prstGeom prst="roundRect">
            <a:avLst>
              <a:gd name="adj" fmla="val 50000"/>
            </a:avLst>
          </a:prstGeom>
          <a:solidFill>
            <a:srgbClr val="E8F8FA"/>
          </a:solidFill>
          <a:ln w="12700">
            <a:solidFill>
              <a:srgbClr val="E8F8F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/>
          <p:nvPr/>
        </p:nvSpPr>
        <p:spPr>
          <a:xfrm>
            <a:off x="7818120" y="3447288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body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9509760" y="3429000"/>
            <a:ext cx="1417320" cy="329184"/>
          </a:xfrm>
          <a:prstGeom prst="roundRect">
            <a:avLst>
              <a:gd name="adj" fmla="val 50000"/>
            </a:avLst>
          </a:prstGeom>
          <a:solidFill>
            <a:srgbClr val="EAF2FF"/>
          </a:solidFill>
          <a:ln w="12700">
            <a:solidFill>
              <a:srgbClr val="EAF2FF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Text 16"/>
          <p:cNvSpPr/>
          <p:nvPr/>
        </p:nvSpPr>
        <p:spPr>
          <a:xfrm>
            <a:off x="9509760" y="3447288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html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7818120" y="4251960"/>
            <a:ext cx="3520440" cy="868680"/>
          </a:xfrm>
          <a:prstGeom prst="roundRect">
            <a:avLst>
              <a:gd name="adj" fmla="val 12632"/>
            </a:avLst>
          </a:prstGeom>
          <a:solidFill>
            <a:srgbClr val="FFF6D8"/>
          </a:solidFill>
          <a:ln w="12700">
            <a:solidFill>
              <a:srgbClr val="FFF6D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8"/>
          <p:cNvSpPr/>
          <p:nvPr/>
        </p:nvSpPr>
        <p:spPr>
          <a:xfrm>
            <a:off x="8046720" y="4453128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02A43"/>
                </a:solidFill>
              </a:rPr>
              <a:t>Bonus: ποιο τμήμα είναι ορατό στον επισκέπτη;</a:t>
            </a:r>
            <a:endParaRPr lang="en-US" sz="1300" dirty="0"/>
          </a:p>
        </p:txBody>
      </p:sp>
      <p:sp>
        <p:nvSpPr>
          <p:cNvPr id="21" name="Text 19">
            <a:hlinkClick r:id="rId3" action="ppaction://hlinksldjump"/>
          </p:cNvPr>
          <p:cNvSpPr/>
          <p:nvPr/>
        </p:nvSpPr>
        <p:spPr>
          <a:xfrm>
            <a:off x="8321040" y="5440680"/>
            <a:ext cx="2560320" cy="384048"/>
          </a:xfrm>
          <a:prstGeom prst="rect">
            <a:avLst/>
          </a:prstGeom>
          <a:solidFill>
            <a:srgbClr val="0E7C86"/>
          </a:solidFill>
          <a:ln>
            <a:solidFill>
              <a:srgbClr val="0E7C8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u="sng" dirty="0">
                <a:solidFill>
                  <a:srgbClr val="FFFFFF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Δες την απάντηση →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Άσκηση 2 — Debug challenge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58368" y="95097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3 λεπτά • Βρείτε τουλάχιστον 5 λάθη.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6720840" cy="4526280"/>
          </a:xfrm>
          <a:prstGeom prst="roundRect">
            <a:avLst>
              <a:gd name="adj" fmla="val 2424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3"/>
          <p:cNvSpPr/>
          <p:nvPr/>
        </p:nvSpPr>
        <p:spPr>
          <a:xfrm>
            <a:off x="987552" y="1618488"/>
            <a:ext cx="6208776" cy="4123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&lt;!DOCTYPE html&gt;</a:t>
            </a:r>
            <a:endParaRPr lang="en-US" sz="1850" dirty="0"/>
          </a:p>
          <a:p>
            <a:pPr marL="0" indent="0">
              <a:buNone/>
            </a:pPr>
            <a:r>
              <a:rPr lang="en-US" sz="185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&lt;html&gt;</a:t>
            </a:r>
            <a:endParaRPr lang="en-US" sz="1850" dirty="0"/>
          </a:p>
          <a:p>
            <a:pPr marL="0" indent="0">
              <a:buNone/>
            </a:pPr>
            <a:r>
              <a:rPr lang="en-US" sz="185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&lt;head&gt;</a:t>
            </a:r>
            <a:endParaRPr lang="en-US" sz="1850" dirty="0"/>
          </a:p>
          <a:p>
            <a:pPr marL="0" indent="0">
              <a:buNone/>
            </a:pPr>
            <a:r>
              <a:rPr lang="en-US" sz="185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&lt;title&gt;Η πρώτη μου σελίδα&lt;body&gt;</a:t>
            </a:r>
            <a:endParaRPr lang="en-US" sz="1850" dirty="0"/>
          </a:p>
          <a:p>
            <a:pPr marL="0" indent="0">
              <a:buNone/>
            </a:pPr>
            <a:r>
              <a:rPr lang="en-US" sz="185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&lt;meta charset="utf 8"&gt;</a:t>
            </a:r>
            <a:endParaRPr lang="en-US" sz="1850" dirty="0"/>
          </a:p>
          <a:p>
            <a:pPr marL="0" indent="0">
              <a:buNone/>
            </a:pPr>
            <a:r>
              <a:rPr lang="en-US" sz="185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&lt;/head&gt;</a:t>
            </a:r>
            <a:endParaRPr lang="en-US" sz="1850" dirty="0"/>
          </a:p>
          <a:p>
            <a:pPr marL="0" indent="0">
              <a:buNone/>
            </a:pPr>
            <a:r>
              <a:rPr lang="en-US" sz="185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&lt;body&gt;</a:t>
            </a:r>
            <a:endParaRPr lang="en-US" sz="1850" dirty="0"/>
          </a:p>
          <a:p>
            <a:pPr marL="0" indent="0">
              <a:buNone/>
            </a:pPr>
            <a:r>
              <a:rPr lang="en-US" sz="185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Γεια σου Web!</a:t>
            </a:r>
            <a:endParaRPr lang="en-US" sz="1850" dirty="0"/>
          </a:p>
          <a:p>
            <a:pPr marL="0" indent="0">
              <a:buNone/>
            </a:pPr>
            <a:r>
              <a:rPr lang="en-US" sz="185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&lt;/html&gt;</a:t>
            </a:r>
            <a:endParaRPr lang="en-US" sz="1850" dirty="0"/>
          </a:p>
          <a:p>
            <a:pPr marL="0" indent="0">
              <a:buNone/>
            </a:pPr>
            <a:r>
              <a:rPr lang="en-US" sz="185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&lt;/body&gt;</a:t>
            </a:r>
            <a:endParaRPr lang="en-US" sz="1850" dirty="0"/>
          </a:p>
        </p:txBody>
      </p:sp>
      <p:sp>
        <p:nvSpPr>
          <p:cNvPr id="6" name="Shape 4"/>
          <p:cNvSpPr/>
          <p:nvPr/>
        </p:nvSpPr>
        <p:spPr>
          <a:xfrm>
            <a:off x="7818120" y="1508760"/>
            <a:ext cx="3474720" cy="3566160"/>
          </a:xfrm>
          <a:prstGeom prst="roundRect">
            <a:avLst>
              <a:gd name="adj" fmla="val 3158"/>
            </a:avLst>
          </a:prstGeom>
          <a:solidFill>
            <a:srgbClr val="FDEBEC"/>
          </a:solidFill>
          <a:ln w="12700">
            <a:solidFill>
              <a:srgbClr val="FDEBE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8138160" y="1783080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25555"/>
                </a:solidFill>
              </a:rPr>
              <a:t>🔎 Τι ελέγχω;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119872" y="2377440"/>
            <a:ext cx="27432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1. Κλείνει το &lt;title&gt;;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2. Είναι σωστό το charset;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3. Πού ανοίγει το &lt;body&gt;;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4. Ποια σειρά κλεισίματος έχει;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5. Υπάρχει περιττή ετικέτα;</a:t>
            </a:r>
            <a:endParaRPr lang="en-US" sz="1300" dirty="0"/>
          </a:p>
        </p:txBody>
      </p:sp>
      <p:sp>
        <p:nvSpPr>
          <p:cNvPr id="9" name="Text 7">
            <a:hlinkClick r:id="rId3" action="ppaction://hlinksldjump"/>
          </p:cNvPr>
          <p:cNvSpPr/>
          <p:nvPr/>
        </p:nvSpPr>
        <p:spPr>
          <a:xfrm>
            <a:off x="8229600" y="5440680"/>
            <a:ext cx="2697480" cy="384048"/>
          </a:xfrm>
          <a:prstGeom prst="rect">
            <a:avLst/>
          </a:prstGeom>
          <a:solidFill>
            <a:srgbClr val="E25555"/>
          </a:solidFill>
          <a:ln>
            <a:solidFill>
              <a:srgbClr val="E255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u="sng" dirty="0">
                <a:solidFill>
                  <a:srgbClr val="FFFFFF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Δες τη διόρθωση →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Άσκηση 3 — Πού ανήκει;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58368" y="95097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Σηκώστε 1 δάχτυλο για HEAD, 2 για BODY, 3 για εργαλείο.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822960" y="1417320"/>
            <a:ext cx="6675120" cy="621792"/>
          </a:xfrm>
          <a:prstGeom prst="roundRect">
            <a:avLst>
              <a:gd name="adj" fmla="val 11765"/>
            </a:avLst>
          </a:prstGeom>
          <a:solidFill>
            <a:srgbClr val="F2F6FA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1024128" y="1536192"/>
            <a:ext cx="347472" cy="347472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1024128" y="1554480"/>
            <a:ext cx="347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572768" y="1536192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F2937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&lt;title&gt;Μάθημα HTML&lt;/title&gt;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822960" y="2130552"/>
            <a:ext cx="667512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hape 7"/>
          <p:cNvSpPr/>
          <p:nvPr/>
        </p:nvSpPr>
        <p:spPr>
          <a:xfrm>
            <a:off x="1024128" y="2249424"/>
            <a:ext cx="347472" cy="347472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1024128" y="2267712"/>
            <a:ext cx="347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572768" y="2249424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F293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Κείμενο που βλέπει ο χρήστης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822960" y="2843784"/>
            <a:ext cx="6675120" cy="621792"/>
          </a:xfrm>
          <a:prstGeom prst="roundRect">
            <a:avLst>
              <a:gd name="adj" fmla="val 11765"/>
            </a:avLst>
          </a:prstGeom>
          <a:solidFill>
            <a:srgbClr val="F2F6FA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Shape 11"/>
          <p:cNvSpPr/>
          <p:nvPr/>
        </p:nvSpPr>
        <p:spPr>
          <a:xfrm>
            <a:off x="1024128" y="2962656"/>
            <a:ext cx="347472" cy="347472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Text 12"/>
          <p:cNvSpPr/>
          <p:nvPr/>
        </p:nvSpPr>
        <p:spPr>
          <a:xfrm>
            <a:off x="1024128" y="2980944"/>
            <a:ext cx="347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572768" y="2962656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F2937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&lt;meta charset="utf-8"&gt;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822960" y="3557016"/>
            <a:ext cx="667512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Shape 15"/>
          <p:cNvSpPr/>
          <p:nvPr/>
        </p:nvSpPr>
        <p:spPr>
          <a:xfrm>
            <a:off x="1024128" y="3675888"/>
            <a:ext cx="347472" cy="347472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Text 16"/>
          <p:cNvSpPr/>
          <p:nvPr/>
        </p:nvSpPr>
        <p:spPr>
          <a:xfrm>
            <a:off x="1024128" y="3694176"/>
            <a:ext cx="347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572768" y="3675888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F293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Chrome / Firefox / Edge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822960" y="4270248"/>
            <a:ext cx="6675120" cy="621792"/>
          </a:xfrm>
          <a:prstGeom prst="roundRect">
            <a:avLst>
              <a:gd name="adj" fmla="val 11765"/>
            </a:avLst>
          </a:prstGeom>
          <a:solidFill>
            <a:srgbClr val="F2F6FA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Shape 19"/>
          <p:cNvSpPr/>
          <p:nvPr/>
        </p:nvSpPr>
        <p:spPr>
          <a:xfrm>
            <a:off x="1024128" y="4389120"/>
            <a:ext cx="347472" cy="347472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Text 20"/>
          <p:cNvSpPr/>
          <p:nvPr/>
        </p:nvSpPr>
        <p:spPr>
          <a:xfrm>
            <a:off x="1024128" y="4407408"/>
            <a:ext cx="347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E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572768" y="438912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F293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Notepad++ / VS Code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822960" y="4983480"/>
            <a:ext cx="667512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Shape 23"/>
          <p:cNvSpPr/>
          <p:nvPr/>
        </p:nvSpPr>
        <p:spPr>
          <a:xfrm>
            <a:off x="1024128" y="5102352"/>
            <a:ext cx="347472" cy="347472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Text 24"/>
          <p:cNvSpPr/>
          <p:nvPr/>
        </p:nvSpPr>
        <p:spPr>
          <a:xfrm>
            <a:off x="1024128" y="5120640"/>
            <a:ext cx="3474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F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572768" y="5102352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F2937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&lt;body&gt; … &lt;/body&gt;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7909560" y="1417320"/>
            <a:ext cx="3383280" cy="960120"/>
          </a:xfrm>
          <a:prstGeom prst="roundRect">
            <a:avLst>
              <a:gd name="adj" fmla="val 11429"/>
            </a:avLst>
          </a:prstGeom>
          <a:solidFill>
            <a:srgbClr val="E8F8FA"/>
          </a:solidFill>
          <a:ln w="12700">
            <a:solidFill>
              <a:srgbClr val="E8F8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9" name="Text 27"/>
          <p:cNvSpPr/>
          <p:nvPr/>
        </p:nvSpPr>
        <p:spPr>
          <a:xfrm>
            <a:off x="8183880" y="1700784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E7C86"/>
                </a:solidFill>
              </a:rPr>
              <a:t>1  HEAD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7909560" y="2587752"/>
            <a:ext cx="3383280" cy="960120"/>
          </a:xfrm>
          <a:prstGeom prst="roundRect">
            <a:avLst>
              <a:gd name="adj" fmla="val 11429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1" name="Text 29"/>
          <p:cNvSpPr/>
          <p:nvPr/>
        </p:nvSpPr>
        <p:spPr>
          <a:xfrm>
            <a:off x="8183880" y="2871216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62B6"/>
                </a:solidFill>
              </a:rPr>
              <a:t>2  BODY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7909560" y="3758184"/>
            <a:ext cx="3383280" cy="960120"/>
          </a:xfrm>
          <a:prstGeom prst="roundRect">
            <a:avLst>
              <a:gd name="adj" fmla="val 11429"/>
            </a:avLst>
          </a:prstGeom>
          <a:solidFill>
            <a:srgbClr val="FFF6D8"/>
          </a:solidFill>
          <a:ln w="12700">
            <a:solidFill>
              <a:srgbClr val="FFF6D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3" name="Text 31"/>
          <p:cNvSpPr/>
          <p:nvPr/>
        </p:nvSpPr>
        <p:spPr>
          <a:xfrm>
            <a:off x="8183880" y="4041648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A6600"/>
                </a:solidFill>
              </a:rPr>
              <a:t>3  ΕΡΓΑΛΕΙΟ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7955280" y="5138928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64748B"/>
                </a:solidFill>
              </a:rPr>
              <a:t>Απαντήσεις: A1 • B2 • C1 • D3 • E3 • F2</a:t>
            </a:r>
            <a:endParaRPr lang="en-US" sz="1250" dirty="0"/>
          </a:p>
        </p:txBody>
      </p:sp>
      <p:sp>
        <p:nvSpPr>
          <p:cNvPr id="3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Mini εργαστήριο — Η πρώτη σου σελίδα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58368" y="95097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5–7 λεπτά • Στόχος: να εμφανιστεί σωστά στο browser.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77240" y="1371600"/>
            <a:ext cx="7452360" cy="786384"/>
          </a:xfrm>
          <a:prstGeom prst="roundRect">
            <a:avLst>
              <a:gd name="adj" fmla="val 13953"/>
            </a:avLst>
          </a:prstGeom>
          <a:solidFill>
            <a:srgbClr val="E8F8FA"/>
          </a:solidFill>
          <a:ln w="12700">
            <a:solidFill>
              <a:srgbClr val="E8F8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960120" y="1536192"/>
            <a:ext cx="384048" cy="384048"/>
          </a:xfrm>
          <a:prstGeom prst="ellipse">
            <a:avLst/>
          </a:prstGeom>
          <a:solidFill>
            <a:srgbClr val="19B5C5"/>
          </a:solidFill>
          <a:ln w="12700">
            <a:solidFill>
              <a:srgbClr val="19B5C5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960120" y="1554480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508760" y="1490472"/>
            <a:ext cx="2377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02A43"/>
                </a:solidFill>
              </a:rPr>
              <a:t>Άνοιξε editor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3840480" y="1490472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Notepad++ / VS Code / Notepad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77240" y="2240280"/>
            <a:ext cx="7452360" cy="786384"/>
          </a:xfrm>
          <a:prstGeom prst="roundRect">
            <a:avLst>
              <a:gd name="adj" fmla="val 13953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hape 8"/>
          <p:cNvSpPr/>
          <p:nvPr/>
        </p:nvSpPr>
        <p:spPr>
          <a:xfrm>
            <a:off x="960120" y="2404872"/>
            <a:ext cx="384048" cy="384048"/>
          </a:xfrm>
          <a:prstGeom prst="ellipse">
            <a:avLst/>
          </a:prstGeom>
          <a:solidFill>
            <a:srgbClr val="2F80ED"/>
          </a:solidFill>
          <a:ln w="12700">
            <a:solidFill>
              <a:srgbClr val="2F80ED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960120" y="2423160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508760" y="2359152"/>
            <a:ext cx="2377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02A43"/>
                </a:solidFill>
              </a:rPr>
              <a:t>Γράψε τον σκελετό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3840480" y="2359152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doctype, html, head, title, meta, body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77240" y="3108960"/>
            <a:ext cx="7452360" cy="786384"/>
          </a:xfrm>
          <a:prstGeom prst="roundRect">
            <a:avLst>
              <a:gd name="adj" fmla="val 13953"/>
            </a:avLst>
          </a:prstGeom>
          <a:solidFill>
            <a:srgbClr val="FFF6D8"/>
          </a:solidFill>
          <a:ln w="12700">
            <a:solidFill>
              <a:srgbClr val="FFF6D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hape 13"/>
          <p:cNvSpPr/>
          <p:nvPr/>
        </p:nvSpPr>
        <p:spPr>
          <a:xfrm>
            <a:off x="960120" y="3273552"/>
            <a:ext cx="384048" cy="384048"/>
          </a:xfrm>
          <a:prstGeom prst="ellipse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/>
          <p:nvPr/>
        </p:nvSpPr>
        <p:spPr>
          <a:xfrm>
            <a:off x="960120" y="3291840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508760" y="3227832"/>
            <a:ext cx="2377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02A43"/>
                </a:solidFill>
              </a:rPr>
              <a:t>Βάλε δικό σου τίτλο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3840480" y="3227832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π.χ. «Η σελίδα της Μαρίας»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77240" y="3977640"/>
            <a:ext cx="7452360" cy="786384"/>
          </a:xfrm>
          <a:prstGeom prst="roundRect">
            <a:avLst>
              <a:gd name="adj" fmla="val 13953"/>
            </a:avLst>
          </a:prstGeom>
          <a:solidFill>
            <a:srgbClr val="EAF8F1"/>
          </a:solidFill>
          <a:ln w="12700">
            <a:solidFill>
              <a:srgbClr val="EAF8F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Shape 18"/>
          <p:cNvSpPr/>
          <p:nvPr/>
        </p:nvSpPr>
        <p:spPr>
          <a:xfrm>
            <a:off x="960120" y="4142232"/>
            <a:ext cx="384048" cy="384048"/>
          </a:xfrm>
          <a:prstGeom prst="ellipse">
            <a:avLst/>
          </a:prstGeom>
          <a:solidFill>
            <a:srgbClr val="2E9D68"/>
          </a:solidFill>
          <a:ln w="12700">
            <a:solidFill>
              <a:srgbClr val="2E9D6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Text 19"/>
          <p:cNvSpPr/>
          <p:nvPr/>
        </p:nvSpPr>
        <p:spPr>
          <a:xfrm>
            <a:off x="960120" y="4160520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508760" y="4096512"/>
            <a:ext cx="2377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02A43"/>
                </a:solidFill>
              </a:rPr>
              <a:t>Βάλε μήνυμα στο body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3840480" y="4096512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π.χ. «Η πρώτη μου HTML σελίδα!»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777240" y="4846320"/>
            <a:ext cx="7452360" cy="786384"/>
          </a:xfrm>
          <a:prstGeom prst="roundRect">
            <a:avLst>
              <a:gd name="adj" fmla="val 13953"/>
            </a:avLst>
          </a:prstGeom>
          <a:solidFill>
            <a:srgbClr val="FDEBEC"/>
          </a:solidFill>
          <a:ln w="12700">
            <a:solidFill>
              <a:srgbClr val="FDEBE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Shape 23"/>
          <p:cNvSpPr/>
          <p:nvPr/>
        </p:nvSpPr>
        <p:spPr>
          <a:xfrm>
            <a:off x="960120" y="5010912"/>
            <a:ext cx="384048" cy="384048"/>
          </a:xfrm>
          <a:prstGeom prst="ellipse">
            <a:avLst/>
          </a:prstGeom>
          <a:solidFill>
            <a:srgbClr val="E25555"/>
          </a:solidFill>
          <a:ln w="12700">
            <a:solidFill>
              <a:srgbClr val="E25555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Text 24"/>
          <p:cNvSpPr/>
          <p:nvPr/>
        </p:nvSpPr>
        <p:spPr>
          <a:xfrm>
            <a:off x="960120" y="5029200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5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508760" y="4965192"/>
            <a:ext cx="23774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02A43"/>
                </a:solidFill>
              </a:rPr>
              <a:t>Αποθήκευσε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3840480" y="4965192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</a:rPr>
              <a:t>first.html • UTF-8 • άνοιξέ το στον browser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8549640" y="1371600"/>
            <a:ext cx="2880360" cy="4343400"/>
          </a:xfrm>
          <a:prstGeom prst="roundRect">
            <a:avLst>
              <a:gd name="adj" fmla="val 3810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0" name="Text 28"/>
          <p:cNvSpPr/>
          <p:nvPr/>
        </p:nvSpPr>
        <p:spPr>
          <a:xfrm>
            <a:off x="8897112" y="175564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9B5C5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CHECKLIST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8887968" y="2395728"/>
            <a:ext cx="21945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□ ανοίγει στον browser</a:t>
            </a:r>
            <a:endParaRPr lang="en-US" sz="1350" dirty="0"/>
          </a:p>
          <a:p>
            <a:pPr marL="0" indent="0">
              <a:buNone/>
            </a:pP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□ φαίνεται το μήνυμα</a:t>
            </a:r>
            <a:endParaRPr lang="en-US" sz="1350" dirty="0"/>
          </a:p>
          <a:p>
            <a:pPr marL="0" indent="0">
              <a:buNone/>
            </a:pP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□ έχει σωστό title</a:t>
            </a:r>
            <a:endParaRPr lang="en-US" sz="1350" dirty="0"/>
          </a:p>
          <a:p>
            <a:pPr marL="0" indent="0">
              <a:buNone/>
            </a:pP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□ δεν βλέπω “κινέζικα”</a:t>
            </a:r>
            <a:endParaRPr lang="en-US" sz="1350" dirty="0"/>
          </a:p>
          <a:p>
            <a:pPr marL="0" indent="0">
              <a:buNone/>
            </a:pP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E6EDF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□ tags κλείνουν σωστά</a:t>
            </a:r>
            <a:endParaRPr lang="en-US" sz="1350" dirty="0"/>
          </a:p>
        </p:txBody>
      </p:sp>
      <p:sp>
        <p:nvSpPr>
          <p:cNvPr id="32" name="Shape 30"/>
          <p:cNvSpPr/>
          <p:nvPr/>
        </p:nvSpPr>
        <p:spPr>
          <a:xfrm>
            <a:off x="8741664" y="5102352"/>
            <a:ext cx="2505456" cy="329184"/>
          </a:xfrm>
          <a:prstGeom prst="roundRect">
            <a:avLst>
              <a:gd name="adj" fmla="val 50000"/>
            </a:avLst>
          </a:prstGeom>
          <a:solidFill>
            <a:srgbClr val="19B5C5"/>
          </a:solidFill>
          <a:ln w="12700">
            <a:solidFill>
              <a:srgbClr val="19B5C5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3" name="Text 31"/>
          <p:cNvSpPr/>
          <p:nvPr/>
        </p:nvSpPr>
        <p:spPr>
          <a:xfrm>
            <a:off x="8741664" y="5120640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⭐ Bonus: πρόσθεσε ένα σχόλιο</a:t>
            </a:r>
            <a:endParaRPr lang="en-US" sz="100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2A43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Exit ticket — 5 ερωτήσεις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58368" y="950976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Απάντησε χωρίς σημειώσεις. 30″ για καθεμία.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713232" y="1307592"/>
            <a:ext cx="10744200" cy="850392"/>
          </a:xfrm>
          <a:prstGeom prst="roundRect">
            <a:avLst>
              <a:gd name="adj" fmla="val 8602"/>
            </a:avLst>
          </a:prstGeom>
          <a:solidFill>
            <a:srgbClr val="F2F6FA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896112" y="1490472"/>
            <a:ext cx="384048" cy="384048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896112" y="1508760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81328" y="1417320"/>
            <a:ext cx="5852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F2937"/>
                </a:solidFill>
              </a:rPr>
              <a:t>Ποια κατάληξη χρησιμοποιούμε για το αρχείο;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452360" y="141732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A .docx   B .html   C .pptx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713232" y="2240280"/>
            <a:ext cx="10744200" cy="850392"/>
          </a:xfrm>
          <a:prstGeom prst="roundRect">
            <a:avLst>
              <a:gd name="adj" fmla="val 8602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hape 8"/>
          <p:cNvSpPr/>
          <p:nvPr/>
        </p:nvSpPr>
        <p:spPr>
          <a:xfrm>
            <a:off x="896112" y="2423160"/>
            <a:ext cx="384048" cy="384048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896112" y="2441448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481328" y="2350008"/>
            <a:ext cx="5852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F2937"/>
                </a:solidFill>
              </a:rPr>
              <a:t>Πού μπαίνει το περιεχόμενο που βλέπει ο χρήστης;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7452360" y="2350008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A head   B body   C title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13232" y="3172968"/>
            <a:ext cx="10744200" cy="850392"/>
          </a:xfrm>
          <a:prstGeom prst="roundRect">
            <a:avLst>
              <a:gd name="adj" fmla="val 8602"/>
            </a:avLst>
          </a:prstGeom>
          <a:solidFill>
            <a:srgbClr val="F2F6FA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hape 13"/>
          <p:cNvSpPr/>
          <p:nvPr/>
        </p:nvSpPr>
        <p:spPr>
          <a:xfrm>
            <a:off x="896112" y="3355848"/>
            <a:ext cx="384048" cy="384048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/>
          <p:nvPr/>
        </p:nvSpPr>
        <p:spPr>
          <a:xfrm>
            <a:off x="896112" y="3374136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481328" y="3282696"/>
            <a:ext cx="5852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F2937"/>
                </a:solidFill>
              </a:rPr>
              <a:t>Τι δηλώνει το &lt;meta charset="utf-8"&gt;;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7452360" y="328269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A χρώμα   B κωδικοποίηση   C μέγεθος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13232" y="4105656"/>
            <a:ext cx="10744200" cy="850392"/>
          </a:xfrm>
          <a:prstGeom prst="roundRect">
            <a:avLst>
              <a:gd name="adj" fmla="val 8602"/>
            </a:avLst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Shape 18"/>
          <p:cNvSpPr/>
          <p:nvPr/>
        </p:nvSpPr>
        <p:spPr>
          <a:xfrm>
            <a:off x="896112" y="4288536"/>
            <a:ext cx="384048" cy="384048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Text 19"/>
          <p:cNvSpPr/>
          <p:nvPr/>
        </p:nvSpPr>
        <p:spPr>
          <a:xfrm>
            <a:off x="896112" y="4306824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481328" y="4215384"/>
            <a:ext cx="5852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F2937"/>
                </a:solidFill>
              </a:rPr>
              <a:t>Ποιο κλείσιμο είναι σωστό μετά από &lt;body&gt;;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7452360" y="421538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A &lt;/body&gt;   B &lt;body/&gt;   C &lt;/html&gt;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713232" y="5038344"/>
            <a:ext cx="10744200" cy="850392"/>
          </a:xfrm>
          <a:prstGeom prst="roundRect">
            <a:avLst>
              <a:gd name="adj" fmla="val 8602"/>
            </a:avLst>
          </a:prstGeom>
          <a:solidFill>
            <a:srgbClr val="F2F6FA"/>
          </a:solidFill>
          <a:ln w="12700">
            <a:solidFill>
              <a:srgbClr val="D9E2E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Shape 23"/>
          <p:cNvSpPr/>
          <p:nvPr/>
        </p:nvSpPr>
        <p:spPr>
          <a:xfrm>
            <a:off x="896112" y="5221224"/>
            <a:ext cx="384048" cy="384048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Text 24"/>
          <p:cNvSpPr/>
          <p:nvPr/>
        </p:nvSpPr>
        <p:spPr>
          <a:xfrm>
            <a:off x="896112" y="5239512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5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481328" y="5148072"/>
            <a:ext cx="5852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F2937"/>
                </a:solidFill>
              </a:rPr>
              <a:t>Τι κάνει ένα HTML σχόλιο;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7452360" y="514807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A εμφανίζεται   B δεν εμφανίζεται ως περιεχόμενο   C κλείνει τη σελίδα</a:t>
            </a:r>
            <a:endParaRPr lang="en-US" sz="1150" dirty="0"/>
          </a:p>
        </p:txBody>
      </p:sp>
      <p:sp>
        <p:nvSpPr>
          <p:cNvPr id="29" name="Text 27">
            <a:hlinkClick r:id="" action="ppaction://noaction"/>
          </p:cNvPr>
          <p:cNvSpPr/>
          <p:nvPr/>
        </p:nvSpPr>
        <p:spPr>
          <a:xfrm>
            <a:off x="8869680" y="5989320"/>
            <a:ext cx="2011680" cy="384048"/>
          </a:xfrm>
          <a:prstGeom prst="rect">
            <a:avLst/>
          </a:prstGeom>
          <a:solidFill>
            <a:srgbClr val="0E7C86"/>
          </a:solidFill>
          <a:ln>
            <a:solidFill>
              <a:srgbClr val="0E7C8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u="sng" dirty="0">
                <a:solidFill>
                  <a:srgbClr val="FFFFFF"/>
                </a:solid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Απαντήσεις →</a:t>
            </a:r>
            <a:endParaRPr lang="en-US" sz="115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9224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jaVu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DejaVu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1415</Words>
  <Application>Microsoft Office PowerPoint</Application>
  <PresentationFormat>Ευρεία οθόνη</PresentationFormat>
  <Paragraphs>324</Paragraphs>
  <Slides>17</Slides>
  <Notes>17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1" baseType="lpstr">
      <vt:lpstr>Arial</vt:lpstr>
      <vt:lpstr>DejaVu Sans</vt:lpstr>
      <vt:lpstr>DejaVu Sans Mono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1ο ΕΠΑΛ Διδυμοτείχου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1ο κεφάλαιο: Η πρώτη μας ιστοσελίδα</dc:title>
  <dc:subject>Σχεδιασμός και Ανάπτυξη Ιστοτόπων – Β΄ ΕΠΑ.Λ.</dc:subject>
  <dc:creator>OpenAI</dc:creator>
  <cp:lastModifiedBy>Evi Karageorgiou</cp:lastModifiedBy>
  <cp:revision>3</cp:revision>
  <dcterms:created xsi:type="dcterms:W3CDTF">2026-09-17T07:35:58Z</dcterms:created>
  <dcterms:modified xsi:type="dcterms:W3CDTF">2026-09-17T09:24:23Z</dcterms:modified>
</cp:coreProperties>
</file>