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F6B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6858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Β΄ ΕΠΑΛ • Σχεδίαση &amp; Ανάπτυξη Ιστότοπων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CSS • Εφαρμογή 5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1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1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85800"/>
            <a:ext cx="10881360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15240">
            <a:solidFill>
              <a:srgbClr val="DCE4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1143000"/>
            <a:ext cx="6217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72033"/>
                </a:solidFill>
              </a:rPr>
              <a:t>Εμφάνιση… με στυλ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005840" y="18745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6BFF"/>
                </a:solidFill>
              </a:rPr>
              <a:t>CSS μέσα στην HTML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450592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043"/>
                </a:solidFill>
              </a:rPr>
              <a:t>Διαδραστική παρουσίαση με μικρές δοκιμές, προβλέψεις και ασκήσεις κώδικα.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60920" y="1280160"/>
            <a:ext cx="3520440" cy="2057400"/>
          </a:xfrm>
          <a:prstGeom prst="roundRect">
            <a:avLst>
              <a:gd name="adj" fmla="val 2222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25512" y="1417320"/>
            <a:ext cx="3191256" cy="1783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&lt;h2 style="color:blue; background-color:yellow;"&gt;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Περιγραφή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&lt;/h2&gt;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543800" y="3703320"/>
            <a:ext cx="3154680" cy="1051560"/>
          </a:xfrm>
          <a:prstGeom prst="roundRect">
            <a:avLst>
              <a:gd name="adj" fmla="val 4348"/>
            </a:avLst>
          </a:prstGeom>
          <a:solidFill>
            <a:srgbClr val="FFF4C2"/>
          </a:solidFill>
          <a:ln w="12700">
            <a:solidFill>
              <a:srgbClr val="F0D97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26680" y="3986784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00FF"/>
                </a:solidFill>
              </a:rPr>
              <a:t>Περιγραφή</a:t>
            </a:r>
            <a:endParaRPr lang="en-US" sz="2200" dirty="0"/>
          </a:p>
        </p:txBody>
      </p:sp>
      <p:sp>
        <p:nvSpPr>
          <p:cNvPr id="10" name="Text 8">
            <a:hlinkClick r:id="rId1" tooltip="" action="ppaction://hlinksldjump"/>
          </p:cNvPr>
          <p:cNvSpPr/>
          <p:nvPr/>
        </p:nvSpPr>
        <p:spPr>
          <a:xfrm>
            <a:off x="1005840" y="4251960"/>
            <a:ext cx="205740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ΞΕΚΙΝΑΜΕ ▶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Τι θα μπορούμε να κάνουμε στο τέλος;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Στόχοι μαθήματος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868680" y="1554480"/>
            <a:ext cx="502920" cy="502920"/>
          </a:xfrm>
          <a:prstGeom prst="ellipse">
            <a:avLst/>
          </a:prstGeom>
          <a:solidFill>
            <a:srgbClr val="2F6B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6696" y="1636776"/>
            <a:ext cx="256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572768" y="150876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043"/>
                </a:solidFill>
              </a:rPr>
              <a:t>Να γράφουμε κανόνες CSS μέσα στην παράμετρο style.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68680" y="2606040"/>
            <a:ext cx="502920" cy="502920"/>
          </a:xfrm>
          <a:prstGeom prst="ellipse">
            <a:avLst/>
          </a:prstGeom>
          <a:solidFill>
            <a:srgbClr val="2F6B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96696" y="2688336"/>
            <a:ext cx="256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72768" y="256032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043"/>
                </a:solidFill>
              </a:rPr>
              <a:t>Να αλλάζουμε στοίχιση, χρώμα, φόντο, γραμματοσειρά και μέγεθος.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68680" y="3657600"/>
            <a:ext cx="502920" cy="502920"/>
          </a:xfrm>
          <a:prstGeom prst="ellipse">
            <a:avLst/>
          </a:prstGeom>
          <a:solidFill>
            <a:srgbClr val="2F6B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6696" y="3739896"/>
            <a:ext cx="256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572768" y="361188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043"/>
                </a:solidFill>
              </a:rPr>
              <a:t>Να ξεχωρίζουμε inline και block στοιχεία.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68680" y="4709160"/>
            <a:ext cx="502920" cy="502920"/>
          </a:xfrm>
          <a:prstGeom prst="ellipse">
            <a:avLst/>
          </a:prstGeom>
          <a:solidFill>
            <a:srgbClr val="2F6B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96696" y="4791456"/>
            <a:ext cx="256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72768" y="466344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043"/>
                </a:solidFill>
              </a:rPr>
              <a:t>Να αναγνωρίζουμε content, padding, border και margin στο box model.</a:t>
            </a:r>
            <a:endParaRPr lang="en-US" sz="1700" dirty="0"/>
          </a:p>
        </p:txBody>
      </p:sp>
      <p:sp>
        <p:nvSpPr>
          <p:cNvPr id="16" name="Text 14">
            <a:hlinkClick r:id="rId1" tooltip="" action="ppaction://hlinksldjump"/>
          </p:cNvPr>
          <p:cNvSpPr/>
          <p:nvPr/>
        </p:nvSpPr>
        <p:spPr>
          <a:xfrm>
            <a:off x="9052560" y="5742432"/>
            <a:ext cx="192024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Πάμε στο CSS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Η παράμετρος style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Το CSS εφαρμόζεται στο συγκεκριμένο HTML στοιχείο.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77240" y="1508760"/>
            <a:ext cx="5669280" cy="2148840"/>
          </a:xfrm>
          <a:prstGeom prst="roundRect">
            <a:avLst>
              <a:gd name="adj" fmla="val 2128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645920"/>
            <a:ext cx="5340096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&lt;p style="color:blue; background-color:yellow;"&gt;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Καλώς ήρθατε!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&lt;/p&gt;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12280" y="1508760"/>
            <a:ext cx="4434840" cy="1097280"/>
          </a:xfrm>
          <a:prstGeom prst="roundRect">
            <a:avLst>
              <a:gd name="adj" fmla="val 6667"/>
            </a:avLst>
          </a:prstGeom>
          <a:solidFill>
            <a:srgbClr val="EDF3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76872" y="1655064"/>
            <a:ext cx="4105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Μορφή κανόνα CSS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976872" y="2011680"/>
            <a:ext cx="410565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ιδιότητα: τιμή;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812280" y="2788920"/>
            <a:ext cx="4434840" cy="1417320"/>
          </a:xfrm>
          <a:prstGeom prst="roundRect">
            <a:avLst>
              <a:gd name="adj" fmla="val 5161"/>
            </a:avLst>
          </a:prstGeom>
          <a:solidFill>
            <a:srgbClr val="E9F8FA"/>
          </a:solidFill>
          <a:ln w="12700">
            <a:solidFill>
              <a:srgbClr val="8ED7E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76872" y="2935224"/>
            <a:ext cx="4105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Πολλοί κανόνες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976872" y="3291840"/>
            <a:ext cx="410565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style="ιδιότητα1: τιμή1; ιδιότητα2: τιμή2;"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995160" y="44988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2033"/>
                </a:solidFill>
              </a:rPr>
              <a:t>Κάθε κανόνας χωρίζεται από τον επόμενο με ;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40" y="4005072"/>
            <a:ext cx="1325880" cy="329184"/>
          </a:xfrm>
          <a:prstGeom prst="rect">
            <a:avLst/>
          </a:prstGeom>
          <a:solidFill>
            <a:srgbClr val="FFF4C2"/>
          </a:solidFill>
          <a:ln>
            <a:solidFill>
              <a:srgbClr val="FFF4C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2033"/>
                </a:solidFill>
              </a:rPr>
              <a:t>Γρήγορος έλεγχος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77240" y="4498848"/>
            <a:ext cx="5303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43043"/>
                </a:solidFill>
              </a:rPr>
              <a:t>Ποιο είναι η ιδιότητα και ποια η τιμή στο color:blue; ;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7240" y="507492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43043"/>
                </a:solidFill>
              </a:rPr>
              <a:t>Α. ιδιότητα=color • τιμή=blue   Β. ιδιότητα=blue • τιμή=color</a:t>
            </a:r>
            <a:endParaRPr lang="en-US" sz="1420" dirty="0"/>
          </a:p>
        </p:txBody>
      </p:sp>
      <p:sp>
        <p:nvSpPr>
          <p:cNvPr id="16" name="Text 14">
            <a:hlinkClick r:id="rId1" tooltip="" action="ppaction://hlinksldjump"/>
          </p:cNvPr>
          <p:cNvSpPr/>
          <p:nvPr/>
        </p:nvSpPr>
        <p:spPr>
          <a:xfrm>
            <a:off x="4526280" y="5650992"/>
            <a:ext cx="178308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ΑΠΑΝΤΗΣΗ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Οι βασικοί κανόνες του παραδείγματος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Από την Εφαρμογή 5 του βιβλίου.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5074920" cy="1097280"/>
          </a:xfrm>
          <a:prstGeom prst="roundRect">
            <a:avLst>
              <a:gd name="adj" fmla="val 6667"/>
            </a:avLst>
          </a:prstGeom>
          <a:solidFill>
            <a:srgbClr val="EDF3FF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563624"/>
            <a:ext cx="4745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text-align:center;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96112" y="1920240"/>
            <a:ext cx="474573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στοίχιση στο κέντρο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355080" y="1417320"/>
            <a:ext cx="5074920" cy="1097280"/>
          </a:xfrm>
          <a:prstGeom prst="roundRect">
            <a:avLst>
              <a:gd name="adj" fmla="val 6667"/>
            </a:avLst>
          </a:prstGeom>
          <a:solidFill>
            <a:srgbClr val="F2ECFF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19672" y="1563624"/>
            <a:ext cx="4745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color:white;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19672" y="1920240"/>
            <a:ext cx="474573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χρώμα χαρακτήρων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31520" y="2834640"/>
            <a:ext cx="5074920" cy="1097280"/>
          </a:xfrm>
          <a:prstGeom prst="roundRect">
            <a:avLst>
              <a:gd name="adj" fmla="val 6667"/>
            </a:avLst>
          </a:prstGeom>
          <a:solidFill>
            <a:srgbClr val="E9F8FA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2980944"/>
            <a:ext cx="4745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background-color:blue;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96112" y="3337560"/>
            <a:ext cx="474573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χρώμα φόντου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355080" y="2834640"/>
            <a:ext cx="5074920" cy="1097280"/>
          </a:xfrm>
          <a:prstGeom prst="roundRect">
            <a:avLst>
              <a:gd name="adj" fmla="val 6667"/>
            </a:avLst>
          </a:prstGeom>
          <a:solidFill>
            <a:srgbClr val="E8F7ED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2980944"/>
            <a:ext cx="4745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font-family:courier;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519672" y="3337560"/>
            <a:ext cx="474573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γραμματοσειρά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31520" y="4251960"/>
            <a:ext cx="5074920" cy="1097280"/>
          </a:xfrm>
          <a:prstGeom prst="roundRect">
            <a:avLst>
              <a:gd name="adj" fmla="val 6667"/>
            </a:avLst>
          </a:prstGeom>
          <a:solidFill>
            <a:srgbClr val="FFF4C2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4398264"/>
            <a:ext cx="4745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font-size:120%;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96112" y="4754880"/>
            <a:ext cx="474573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μέγεθος χαρακτήρων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55080" y="4251960"/>
            <a:ext cx="5074920" cy="1097280"/>
          </a:xfrm>
          <a:prstGeom prst="roundRect">
            <a:avLst>
              <a:gd name="adj" fmla="val 6667"/>
            </a:avLst>
          </a:prstGeom>
          <a:solidFill>
            <a:srgbClr val="FFE9E7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19672" y="4398264"/>
            <a:ext cx="4745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border:1px solid black;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519672" y="4754880"/>
            <a:ext cx="474573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περίγραμμα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43000" y="5806440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2033"/>
                </a:solidFill>
              </a:rPr>
              <a:t>Πρόσεξε: η σειρά των κανόνων μέσα στο style δεν αλλάζει το αποτέλεσμα.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Χρώματα: τρεις τρόποι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Το ίδιο χρώμα μπορεί να γραφτεί με διαφορετική αναπαράσταση.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3383280" cy="3017520"/>
          </a:xfrm>
          <a:prstGeom prst="roundRect">
            <a:avLst>
              <a:gd name="adj" fmla="val 2424"/>
            </a:avLst>
          </a:prstGeom>
          <a:solidFill>
            <a:srgbClr val="EDF3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55064"/>
            <a:ext cx="3054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Ονομαστικά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87552" y="2011680"/>
            <a:ext cx="3054096" cy="2395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red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green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blue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coral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407408" y="1508760"/>
            <a:ext cx="3383280" cy="3017520"/>
          </a:xfrm>
          <a:prstGeom prst="roundRect">
            <a:avLst>
              <a:gd name="adj" fmla="val 2424"/>
            </a:avLst>
          </a:prstGeom>
          <a:solidFill>
            <a:srgbClr val="E8F7ED"/>
          </a:solidFill>
          <a:ln w="12700">
            <a:solidFill>
              <a:srgbClr val="A2D6A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0" y="1655064"/>
            <a:ext cx="3054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RGB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72000" y="2011680"/>
            <a:ext cx="3054096" cy="2395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rgb(255,0,0)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rgb(0,255,0)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rgb(255,255,0)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991856" y="1508760"/>
            <a:ext cx="3383280" cy="3017520"/>
          </a:xfrm>
          <a:prstGeom prst="roundRect">
            <a:avLst>
              <a:gd name="adj" fmla="val 2424"/>
            </a:avLst>
          </a:prstGeom>
          <a:solidFill>
            <a:srgbClr val="F2ECFF"/>
          </a:solidFill>
          <a:ln w="12700">
            <a:solidFill>
              <a:srgbClr val="C9B9F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56448" y="1655064"/>
            <a:ext cx="3054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Δεκαεξαδικά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56448" y="2011680"/>
            <a:ext cx="3054096" cy="2395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#FF0000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#0000FF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#FF7F50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68680" y="48006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Μικρή πρόκληση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68680" y="51663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043"/>
                </a:solidFill>
              </a:rPr>
              <a:t>Ποια από τις παρακάτω τιμές είναι έντονο κόκκινο;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8680" y="5623560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43043"/>
                </a:solidFill>
              </a:rPr>
              <a:t>Α. rgb(0,255,0)    Β. #FF0000    Γ. #0000FF</a:t>
            </a:r>
            <a:endParaRPr lang="en-US" sz="1450" dirty="0"/>
          </a:p>
        </p:txBody>
      </p:sp>
      <p:sp>
        <p:nvSpPr>
          <p:cNvPr id="16" name="Text 14">
            <a:hlinkClick r:id="rId1" tooltip="" action="ppaction://hlinksldjump"/>
          </p:cNvPr>
          <p:cNvSpPr/>
          <p:nvPr/>
        </p:nvSpPr>
        <p:spPr>
          <a:xfrm>
            <a:off x="9235440" y="5559552"/>
            <a:ext cx="173736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ΑΠΑΝΤΗΣΗ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Μέγεθος γραμματοσειράς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Στο παράδειγμα: 16px = 100% = 1em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960120" y="18288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F6BFF"/>
                </a:solidFill>
              </a:rPr>
              <a:t>16px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0" y="18288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59947"/>
                </a:solidFill>
              </a:rPr>
              <a:t>100%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183880" y="18288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7A4BE0"/>
                </a:solidFill>
              </a:rPr>
              <a:t>1em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3474720" y="1883664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67085"/>
                </a:solidFill>
              </a:rPr>
              <a:t>=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086600" y="1883664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67085"/>
                </a:solidFill>
              </a:rPr>
              <a:t>=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920240" y="3063240"/>
            <a:ext cx="8321040" cy="1325880"/>
          </a:xfrm>
          <a:prstGeom prst="roundRect">
            <a:avLst>
              <a:gd name="adj" fmla="val 5517"/>
            </a:avLst>
          </a:prstGeom>
          <a:solidFill>
            <a:srgbClr val="FFF4C2"/>
          </a:solidFill>
          <a:ln w="12700">
            <a:solidFill>
              <a:srgbClr val="E9D0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084832" y="3209544"/>
            <a:ext cx="7991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Παράδειγμα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084832" y="3566160"/>
            <a:ext cx="7991856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font-size:120%; ≈ 19px ≈ 1.2em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463040" y="4800600"/>
            <a:ext cx="8321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43043"/>
                </a:solidFill>
              </a:rPr>
              <a:t>Υπολόγισε: αν το τυπικό μέγεθος είναι 16px, πόσα px είναι το 150%;</a:t>
            </a:r>
            <a:endParaRPr lang="en-US" sz="1700" dirty="0"/>
          </a:p>
        </p:txBody>
      </p:sp>
      <p:sp>
        <p:nvSpPr>
          <p:cNvPr id="13" name="Text 11">
            <a:hlinkClick r:id="rId1" tooltip="" action="ppaction://hlinksldjump"/>
          </p:cNvPr>
          <p:cNvSpPr/>
          <p:nvPr/>
        </p:nvSpPr>
        <p:spPr>
          <a:xfrm>
            <a:off x="9372600" y="4754880"/>
            <a:ext cx="155448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ΛΥΣΗ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Inline ή Block;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Πώς “γεμίζει” κάθε στοιχείο τον χώρο στον φυλλομετρητή;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5257800" cy="4251960"/>
          </a:xfrm>
          <a:prstGeom prst="roundRect">
            <a:avLst>
              <a:gd name="adj" fmla="val 1720"/>
            </a:avLst>
          </a:prstGeom>
          <a:solidFill>
            <a:srgbClr val="E9F8FA"/>
          </a:solidFill>
          <a:ln w="12700">
            <a:solidFill>
              <a:srgbClr val="8ED7E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609344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INLINE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96112" y="1965960"/>
            <a:ext cx="4928616" cy="3630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Μένει στη ροή του κειμένου. Δεν δημιουργεί νέα ενότητα από μόνο του.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Παραδείγματα: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small, mark, em, strong, b, i, u, code, cite, q, sub, sup, br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17920" y="1463040"/>
            <a:ext cx="5257800" cy="4251960"/>
          </a:xfrm>
          <a:prstGeom prst="roundRect">
            <a:avLst>
              <a:gd name="adj" fmla="val 1720"/>
            </a:avLst>
          </a:prstGeom>
          <a:solidFill>
            <a:srgbClr val="EDF3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82512" y="1609344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BLOCK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82512" y="1965960"/>
            <a:ext cx="4928616" cy="3630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Δημιουργεί ενότητα/μπλοκ και τείνει να καταλαμβάνει όλο το διαθέσιμο πλάτος.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Παραδείγματα: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p, h1, h2, h3, hr, pre, article, header, footer, blockquote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097280" y="589788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9A5B00"/>
                </a:solidFill>
              </a:rPr>
              <a:t>Σημείο-παγίδα: το &lt;br&gt; είναι inline — αλλάζει γραμμή, όχι ενότητα.</a:t>
            </a:r>
            <a:endParaRPr lang="en-US" sz="14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display:inline-block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Ένα “μπλοκ” που χωρά στο πλάτος του περιεχομένου.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914400" y="1828800"/>
            <a:ext cx="2011680" cy="1005840"/>
          </a:xfrm>
          <a:prstGeom prst="roundRect">
            <a:avLst/>
          </a:prstGeom>
          <a:solidFill>
            <a:srgbClr val="E8F7ED"/>
          </a:solidFill>
          <a:ln w="19050">
            <a:solidFill>
              <a:srgbClr val="15994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215798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72033"/>
                </a:solidFill>
              </a:rPr>
              <a:t>Κουτί Α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3154680" y="1828800"/>
            <a:ext cx="2011680" cy="1005840"/>
          </a:xfrm>
          <a:prstGeom prst="roundRect">
            <a:avLst/>
          </a:prstGeom>
          <a:solidFill>
            <a:srgbClr val="EDF3FF"/>
          </a:solidFill>
          <a:ln w="19050">
            <a:solidFill>
              <a:srgbClr val="2F6B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215798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72033"/>
                </a:solidFill>
              </a:rPr>
              <a:t>Κουτί Β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14400" y="324612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043"/>
                </a:solidFill>
              </a:rPr>
              <a:t>Μπορούν να σταθούν δίπλα-δίπλα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0" y="1600200"/>
            <a:ext cx="4572000" cy="2011680"/>
          </a:xfrm>
          <a:prstGeom prst="roundRect">
            <a:avLst>
              <a:gd name="adj" fmla="val 2273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65392" y="1737360"/>
            <a:ext cx="4242816" cy="1737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&lt;span style="display:inline-block; border:1px solid black;"&gt;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Κουτί Α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&lt;/span&gt;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0" y="3886200"/>
            <a:ext cx="4572000" cy="1188720"/>
          </a:xfrm>
          <a:prstGeom prst="roundRect">
            <a:avLst>
              <a:gd name="adj" fmla="val 6154"/>
            </a:avLst>
          </a:prstGeom>
          <a:solidFill>
            <a:srgbClr val="FFE9E7"/>
          </a:solidFill>
          <a:ln w="12700">
            <a:solidFill>
              <a:srgbClr val="E9B3A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65392" y="4032504"/>
            <a:ext cx="4242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border:1px solid black;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65392" y="4389120"/>
            <a:ext cx="4242816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1px πάχος • solid συμπαγής γραμμή • black χρώμα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Το Box Model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Κάθε HTML στοιχείο μπορεί να ιδωθεί σαν “κουτί”.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2011680" y="1417320"/>
            <a:ext cx="8046720" cy="4389120"/>
          </a:xfrm>
          <a:prstGeom prst="rect">
            <a:avLst/>
          </a:prstGeom>
          <a:solidFill>
            <a:srgbClr val="F4E8D0"/>
          </a:solidFill>
          <a:ln w="19050">
            <a:solidFill>
              <a:srgbClr val="C8A86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63440" y="15544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5A35"/>
                </a:solidFill>
              </a:rPr>
              <a:t>MARGIN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651760" y="1965960"/>
            <a:ext cx="6766560" cy="3291840"/>
          </a:xfrm>
          <a:prstGeom prst="rect">
            <a:avLst/>
          </a:prstGeom>
          <a:solidFill>
            <a:srgbClr val="F6C9A8"/>
          </a:solidFill>
          <a:ln w="17780">
            <a:solidFill>
              <a:srgbClr val="D9855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3440" y="2084832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8A482A"/>
                </a:solidFill>
              </a:rPr>
              <a:t>BORDER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246120" y="2487168"/>
            <a:ext cx="5577840" cy="2286000"/>
          </a:xfrm>
          <a:prstGeom prst="rect">
            <a:avLst/>
          </a:prstGeom>
          <a:solidFill>
            <a:srgbClr val="FFF3BF"/>
          </a:solidFill>
          <a:ln w="16510">
            <a:solidFill>
              <a:srgbClr val="D9BF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09160" y="260604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7A681A"/>
                </a:solidFill>
              </a:rPr>
              <a:t>PADDING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886200" y="3063240"/>
            <a:ext cx="4297680" cy="1143000"/>
          </a:xfrm>
          <a:prstGeom prst="rect">
            <a:avLst/>
          </a:prstGeom>
          <a:solidFill>
            <a:srgbClr val="FFFFFF"/>
          </a:solidFill>
          <a:ln w="15240">
            <a:solidFill>
              <a:srgbClr val="9AA7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0" y="345643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72033"/>
                </a:solidFill>
              </a:rPr>
              <a:t>CONTENT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965960" y="5989320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043"/>
                </a:solidFill>
              </a:rPr>
              <a:t>Από μέσα προς τα έξω: content → padding → border → margin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Άσκηση 1 • Αντιστοίχιση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Σύνδεσε κάθε κανόνα με το αποτέλεσμα που προκαλεί.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822960" y="141732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0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text-align:center;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237744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0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font-family:courier;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333756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0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 background-color:yellow;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429768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0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 border:1px solid black;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0" y="141732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043"/>
                </a:solidFill>
              </a:rPr>
              <a:t>Α. Κίτρινο φόντο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0" y="237744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043"/>
                </a:solidFill>
              </a:rPr>
              <a:t>Β. Μαύρο συμπαγές περίγραμμα 1px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0" y="333756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043"/>
                </a:solidFill>
              </a:rPr>
              <a:t>Γ. Στοίχιση στο κέντρο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0" y="4297680"/>
            <a:ext cx="44805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524" tIns="1524" rIns="1524" bIns="1524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043"/>
                </a:solidFill>
              </a:rPr>
              <a:t>Δ. Γραμματοσειρά Courier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194560" y="54406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3043"/>
                </a:solidFill>
              </a:rPr>
              <a:t>Γράψε τις απαντήσεις σου: 1–__, 2–__, 3–__, 4–__</a:t>
            </a:r>
            <a:endParaRPr lang="en-US" sz="1700" dirty="0"/>
          </a:p>
        </p:txBody>
      </p:sp>
      <p:sp>
        <p:nvSpPr>
          <p:cNvPr id="13" name="Text 11">
            <a:hlinkClick r:id="rId1" tooltip="" action="ppaction://hlinksldjump"/>
          </p:cNvPr>
          <p:cNvSpPr/>
          <p:nvPr/>
        </p:nvSpPr>
        <p:spPr>
          <a:xfrm>
            <a:off x="9418320" y="5806440"/>
            <a:ext cx="164592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ΕΛΕΓΧΟΣ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Άσκηση 2 • Σωστό / Λάθος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Σήκωσε Σ ή Λ — και εξήγησε γιατί.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914400" y="1371600"/>
            <a:ext cx="99669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E3E8F0"/>
            </a:solidFill>
          </a:ln>
        </p:spPr>
        <p:txBody>
          <a:bodyPr wrap="square" lIns="1651" tIns="1651" rIns="1651" bIns="165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243043"/>
                </a:solidFill>
              </a:rPr>
              <a:t>1. Το &lt;br&gt; είναι block στοιχείο.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914400" y="2194560"/>
            <a:ext cx="9966960" cy="502920"/>
          </a:xfrm>
          <a:prstGeom prst="rect">
            <a:avLst/>
          </a:prstGeom>
          <a:solidFill>
            <a:srgbClr val="F2F5F9"/>
          </a:solidFill>
          <a:ln>
            <a:solidFill>
              <a:srgbClr val="E3E8F0"/>
            </a:solidFill>
          </a:ln>
        </p:spPr>
        <p:txBody>
          <a:bodyPr wrap="square" lIns="1651" tIns="1651" rIns="1651" bIns="165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243043"/>
                </a:solidFill>
              </a:rPr>
              <a:t>2. Το #FF0000 είναι κόκκινο.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914400" y="3017520"/>
            <a:ext cx="99669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E3E8F0"/>
            </a:solidFill>
          </a:ln>
        </p:spPr>
        <p:txBody>
          <a:bodyPr wrap="square" lIns="1651" tIns="1651" rIns="1651" bIns="165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243043"/>
                </a:solidFill>
              </a:rPr>
              <a:t>3. Το style="color:blue;" επηρεάζει όλη την ιστοσελίδα.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914400" y="3840480"/>
            <a:ext cx="9966960" cy="502920"/>
          </a:xfrm>
          <a:prstGeom prst="rect">
            <a:avLst/>
          </a:prstGeom>
          <a:solidFill>
            <a:srgbClr val="F2F5F9"/>
          </a:solidFill>
          <a:ln>
            <a:solidFill>
              <a:srgbClr val="E3E8F0"/>
            </a:solidFill>
          </a:ln>
        </p:spPr>
        <p:txBody>
          <a:bodyPr wrap="square" lIns="1651" tIns="1651" rIns="1651" bIns="165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243043"/>
                </a:solidFill>
              </a:rPr>
              <a:t>4. Η σειρά των κανόνων μέσα στο style δεν έχει σημασία.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914400" y="4663440"/>
            <a:ext cx="99669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E3E8F0"/>
            </a:solidFill>
          </a:ln>
        </p:spPr>
        <p:txBody>
          <a:bodyPr wrap="square" lIns="1651" tIns="1651" rIns="1651" bIns="165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243043"/>
                </a:solidFill>
              </a:rPr>
              <a:t>5. Το display:inline-block επιτρέπει κουτιά να σταθούν δίπλα.</a:t>
            </a:r>
            <a:endParaRPr lang="en-US" sz="1650" dirty="0"/>
          </a:p>
        </p:txBody>
      </p:sp>
      <p:sp>
        <p:nvSpPr>
          <p:cNvPr id="9" name="Text 7">
            <a:hlinkClick r:id="rId1" tooltip="" action="ppaction://hlinksldjump"/>
          </p:cNvPr>
          <p:cNvSpPr/>
          <p:nvPr/>
        </p:nvSpPr>
        <p:spPr>
          <a:xfrm>
            <a:off x="9144000" y="5742432"/>
            <a:ext cx="192024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ΑΠΑΝΤΗΣΕΙΣ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Απάντηση • Γρήγορος έλεγχος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color:blue;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2103120" y="1828800"/>
            <a:ext cx="7955280" cy="2377440"/>
          </a:xfrm>
          <a:prstGeom prst="roundRect">
            <a:avLst>
              <a:gd name="adj" fmla="val 3077"/>
            </a:avLst>
          </a:prstGeom>
          <a:solidFill>
            <a:srgbClr val="E8F7ED"/>
          </a:solidFill>
          <a:ln w="12700">
            <a:solidFill>
              <a:srgbClr val="A2D6A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267712" y="1975104"/>
            <a:ext cx="7626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Σωστή επιλογή: Α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2267712" y="2331720"/>
            <a:ext cx="7626096" cy="1755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Ιδιότητα = color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Τιμή = blue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Ο κανόνας τελειώνει με ;</a:t>
            </a:r>
            <a:endParaRPr lang="en-US" sz="1250" dirty="0"/>
          </a:p>
        </p:txBody>
      </p:sp>
      <p:sp>
        <p:nvSpPr>
          <p:cNvPr id="7" name="Text 5">
            <a:hlinkClick r:id="rId1" tooltip="" action="ppaction://hlinksldjump"/>
          </p:cNvPr>
          <p:cNvSpPr/>
          <p:nvPr/>
        </p:nvSpPr>
        <p:spPr>
          <a:xfrm>
            <a:off x="822960" y="5715000"/>
            <a:ext cx="1554480" cy="384048"/>
          </a:xfrm>
          <a:prstGeom prst="rect">
            <a:avLst/>
          </a:prstGeom>
          <a:solidFill>
            <a:srgbClr val="667085"/>
          </a:solidFill>
          <a:ln>
            <a:solidFill>
              <a:srgbClr val="66708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ΠΙΣΩ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Απάντηση • Χρώματα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Ποια τιμή δίνει έντονο κόκκινο;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2240280" y="1874520"/>
            <a:ext cx="7680960" cy="2240280"/>
          </a:xfrm>
          <a:prstGeom prst="roundRect">
            <a:avLst>
              <a:gd name="adj" fmla="val 3265"/>
            </a:avLst>
          </a:prstGeom>
          <a:solidFill>
            <a:srgbClr val="FFE9E7"/>
          </a:solidFill>
          <a:ln w="12700">
            <a:solidFill>
              <a:srgbClr val="E9B3A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404872" y="2020824"/>
            <a:ext cx="7351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Σωστή επιλογή: Β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2404872" y="2377440"/>
            <a:ext cx="7351776" cy="1618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Το #FF0000 είναι έντονο κόκκινο.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Στο RGB, το ίδιο χρώμα γράφεται rgb(255,0,0).</a:t>
            </a:r>
            <a:endParaRPr lang="en-US" sz="1250" dirty="0"/>
          </a:p>
        </p:txBody>
      </p:sp>
      <p:sp>
        <p:nvSpPr>
          <p:cNvPr id="7" name="Text 5">
            <a:hlinkClick r:id="rId1" tooltip="" action="ppaction://hlinksldjump"/>
          </p:cNvPr>
          <p:cNvSpPr/>
          <p:nvPr/>
        </p:nvSpPr>
        <p:spPr>
          <a:xfrm>
            <a:off x="822960" y="5715000"/>
            <a:ext cx="1554480" cy="384048"/>
          </a:xfrm>
          <a:prstGeom prst="rect">
            <a:avLst/>
          </a:prstGeom>
          <a:solidFill>
            <a:srgbClr val="667085"/>
          </a:solidFill>
          <a:ln>
            <a:solidFill>
              <a:srgbClr val="66708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ΠΙΣΩ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Λύση • 150% του 16px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Μικρός υπολογισμός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2926080" y="1920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F6BFF"/>
                </a:solidFill>
              </a:rPr>
              <a:t>16 × 1,5 = 24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2743200" y="3154680"/>
            <a:ext cx="6675120" cy="1280160"/>
          </a:xfrm>
          <a:prstGeom prst="roundRect">
            <a:avLst>
              <a:gd name="adj" fmla="val 5714"/>
            </a:avLst>
          </a:prstGeom>
          <a:solidFill>
            <a:srgbClr val="E8F7ED"/>
          </a:solidFill>
          <a:ln w="12700">
            <a:solidFill>
              <a:srgbClr val="A2D6A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907792" y="3300984"/>
            <a:ext cx="6345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Άρα: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907792" y="3657600"/>
            <a:ext cx="6345936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font-size:150%; ≈ 24px ≈ 1.5em</a:t>
            </a:r>
            <a:endParaRPr lang="en-US" sz="1250" dirty="0"/>
          </a:p>
        </p:txBody>
      </p:sp>
      <p:sp>
        <p:nvSpPr>
          <p:cNvPr id="8" name="Text 6">
            <a:hlinkClick r:id="rId1" tooltip="" action="ppaction://hlinksldjump"/>
          </p:cNvPr>
          <p:cNvSpPr/>
          <p:nvPr/>
        </p:nvSpPr>
        <p:spPr>
          <a:xfrm>
            <a:off x="822960" y="5715000"/>
            <a:ext cx="1554480" cy="384048"/>
          </a:xfrm>
          <a:prstGeom prst="rect">
            <a:avLst/>
          </a:prstGeom>
          <a:solidFill>
            <a:srgbClr val="667085"/>
          </a:solidFill>
          <a:ln>
            <a:solidFill>
              <a:srgbClr val="66708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ΠΙΣΩ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Λύση • Άσκηση 1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Αντιστοίχιση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97280" y="1645920"/>
            <a:ext cx="4663440" cy="1051560"/>
          </a:xfrm>
          <a:prstGeom prst="roundRect">
            <a:avLst>
              <a:gd name="adj" fmla="val 6957"/>
            </a:avLst>
          </a:prstGeom>
          <a:solidFill>
            <a:srgbClr val="EDF3FF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61872" y="1792224"/>
            <a:ext cx="4334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1 – 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583680" y="1645920"/>
            <a:ext cx="4663440" cy="1051560"/>
          </a:xfrm>
          <a:prstGeom prst="roundRect">
            <a:avLst>
              <a:gd name="adj" fmla="val 6957"/>
            </a:avLst>
          </a:prstGeom>
          <a:solidFill>
            <a:srgbClr val="E8F7ED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8272" y="1792224"/>
            <a:ext cx="4334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2 – Δ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097280" y="3200400"/>
            <a:ext cx="4663440" cy="1051560"/>
          </a:xfrm>
          <a:prstGeom prst="roundRect">
            <a:avLst>
              <a:gd name="adj" fmla="val 6957"/>
            </a:avLst>
          </a:prstGeom>
          <a:solidFill>
            <a:srgbClr val="EDF3FF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61872" y="3346704"/>
            <a:ext cx="4334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3 – Α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583680" y="3200400"/>
            <a:ext cx="4663440" cy="1051560"/>
          </a:xfrm>
          <a:prstGeom prst="roundRect">
            <a:avLst>
              <a:gd name="adj" fmla="val 6957"/>
            </a:avLst>
          </a:prstGeom>
          <a:solidFill>
            <a:srgbClr val="E8F7ED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48272" y="3346704"/>
            <a:ext cx="4334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4 – Β</a:t>
            </a:r>
            <a:endParaRPr lang="en-US" sz="1500" dirty="0"/>
          </a:p>
        </p:txBody>
      </p:sp>
      <p:sp>
        <p:nvSpPr>
          <p:cNvPr id="12" name="Text 10">
            <a:hlinkClick r:id="rId1" tooltip="" action="ppaction://hlinksldjump"/>
          </p:cNvPr>
          <p:cNvSpPr/>
          <p:nvPr/>
        </p:nvSpPr>
        <p:spPr>
          <a:xfrm>
            <a:off x="822960" y="5715000"/>
            <a:ext cx="1554480" cy="384048"/>
          </a:xfrm>
          <a:prstGeom prst="rect">
            <a:avLst/>
          </a:prstGeom>
          <a:solidFill>
            <a:srgbClr val="667085"/>
          </a:solidFill>
          <a:ln>
            <a:solidFill>
              <a:srgbClr val="66708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ΠΙΣΩ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Λύση • Άσκηση 2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Σωστό / Λάθος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914400" y="1325880"/>
            <a:ext cx="9144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74B3C"/>
                </a:solidFill>
              </a:rPr>
              <a:t>1. Λ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2011680" y="1325880"/>
            <a:ext cx="88696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270" tIns="1270" rIns="1270" bIns="127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243043"/>
                </a:solidFill>
              </a:rPr>
              <a:t>Το &lt;br&gt; είναι inline.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14400" y="2176272"/>
            <a:ext cx="9144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9947"/>
                </a:solidFill>
              </a:rPr>
              <a:t>2. Σ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011680" y="2176272"/>
            <a:ext cx="88696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270" tIns="1270" rIns="1270" bIns="127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243043"/>
                </a:solidFill>
              </a:rPr>
              <a:t>#FF0000 = κόκκινο.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14400" y="3026664"/>
            <a:ext cx="9144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74B3C"/>
                </a:solidFill>
              </a:rPr>
              <a:t>3. Λ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2011680" y="3026664"/>
            <a:ext cx="88696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270" tIns="1270" rIns="1270" bIns="127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243043"/>
                </a:solidFill>
              </a:rPr>
              <a:t>Το inline style αφορά το στοιχείο όπου γράφεται.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14400" y="3877056"/>
            <a:ext cx="9144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9947"/>
                </a:solidFill>
              </a:rPr>
              <a:t>4. Σ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011680" y="3877056"/>
            <a:ext cx="88696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270" tIns="1270" rIns="1270" bIns="127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243043"/>
                </a:solidFill>
              </a:rPr>
              <a:t>Η σειρά των κανόνων δεν έχει σημασία.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14400" y="4727448"/>
            <a:ext cx="9144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9947"/>
                </a:solidFill>
              </a:rPr>
              <a:t>5. Σ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011680" y="4727448"/>
            <a:ext cx="88696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7DFEA"/>
            </a:solidFill>
          </a:ln>
        </p:spPr>
        <p:txBody>
          <a:bodyPr wrap="square" lIns="1270" tIns="1270" rIns="1270" bIns="127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243043"/>
                </a:solidFill>
              </a:rPr>
              <a:t>Το inline-block μπορεί να σταθεί δίπλα σε άλλο.</a:t>
            </a:r>
            <a:endParaRPr lang="en-US" sz="1550" dirty="0"/>
          </a:p>
        </p:txBody>
      </p:sp>
      <p:sp>
        <p:nvSpPr>
          <p:cNvPr id="14" name="Text 12">
            <a:hlinkClick r:id="rId1" tooltip="" action="ppaction://hlinksldjump"/>
          </p:cNvPr>
          <p:cNvSpPr/>
          <p:nvPr/>
        </p:nvSpPr>
        <p:spPr>
          <a:xfrm>
            <a:off x="822960" y="5715000"/>
            <a:ext cx="1554480" cy="384048"/>
          </a:xfrm>
          <a:prstGeom prst="rect">
            <a:avLst/>
          </a:prstGeom>
          <a:solidFill>
            <a:srgbClr val="667085"/>
          </a:solidFill>
          <a:ln>
            <a:solidFill>
              <a:srgbClr val="66708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ΠΙΣΩ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Τελική πρόκληση • Γράψε κώδικα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Δούλεψε μόνος/η ή σε δυάδες για 5 λεπτά.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325880"/>
            <a:ext cx="5303520" cy="4343400"/>
          </a:xfrm>
          <a:prstGeom prst="roundRect">
            <a:avLst>
              <a:gd name="adj" fmla="val 1684"/>
            </a:avLst>
          </a:prstGeom>
          <a:solidFill>
            <a:srgbClr val="EDF3FF"/>
          </a:solidFill>
          <a:ln w="12700">
            <a:solidFill>
              <a:srgbClr val="2F6B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472184"/>
            <a:ext cx="4974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Ζητούμενο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96112" y="1828800"/>
            <a:ext cx="4974336" cy="3721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Δημιούργησε μία &lt;h2&gt; που: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• γράφει «Η αγαπημένη μου σελίδα»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• έχει λευκά γράμματα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• μπλε φόντο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• κεντραρισμένο κείμενο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43043"/>
                </a:solidFill>
              </a:rPr>
              <a:t>• περίγραμμα 1px solid black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0" y="1645920"/>
            <a:ext cx="4754880" cy="2468880"/>
          </a:xfrm>
          <a:prstGeom prst="roundRect">
            <a:avLst>
              <a:gd name="adj" fmla="val 1852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65392" y="1783080"/>
            <a:ext cx="4425696" cy="2194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&lt;h2 style="_____________________________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______________________________________"&gt;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Η αγαπημένη μου σελίδα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&lt;/h2&gt;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0" y="44348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43043"/>
                </a:solidFill>
              </a:rPr>
              <a:t>Bonus: πρόσθεσε font-family:courier; και font-size:120%;</a:t>
            </a:r>
            <a:endParaRPr lang="en-US" sz="1500" dirty="0"/>
          </a:p>
        </p:txBody>
      </p:sp>
      <p:sp>
        <p:nvSpPr>
          <p:cNvPr id="10" name="Text 8">
            <a:hlinkClick r:id="rId1" tooltip="" action="ppaction://hlinksldjump"/>
          </p:cNvPr>
          <p:cNvSpPr/>
          <p:nvPr/>
        </p:nvSpPr>
        <p:spPr>
          <a:xfrm>
            <a:off x="8641080" y="5623560"/>
            <a:ext cx="2423160" cy="384048"/>
          </a:xfrm>
          <a:prstGeom prst="rect">
            <a:avLst/>
          </a:prstGeom>
          <a:solidFill>
            <a:srgbClr val="2F6BFF"/>
          </a:solidFill>
          <a:ln>
            <a:solidFill>
              <a:srgbClr val="2F6B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ΕΝΔΕΙΚΤΙΚΗ ΛΥΣΗ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Ενδεικτική λύση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21792" y="94183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7085"/>
                </a:solidFill>
              </a:rPr>
              <a:t>Υπάρχουν κι άλλες ισοδύναμες λύσεις.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960120" y="1508760"/>
            <a:ext cx="10241280" cy="3429000"/>
          </a:xfrm>
          <a:prstGeom prst="roundRect">
            <a:avLst>
              <a:gd name="adj" fmla="val 1333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4712" y="1645920"/>
            <a:ext cx="9912096" cy="3154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&lt;h2 style="color:white; background-color:blue;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text-align:center; border:1px solid black;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font-family:courier; font-size:120%;"&gt;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Η αγαπημένη μου σελίδα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9FA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&lt;/h2&gt;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34440" y="5349240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2033"/>
                </a:solidFill>
              </a:rPr>
              <a:t>Έλεγξε: ιδιότητα : τιμή ;  •  κάθε κανόνας χωρίζεται με ;</a:t>
            </a:r>
            <a:endParaRPr lang="en-US" sz="1500" dirty="0"/>
          </a:p>
        </p:txBody>
      </p:sp>
      <p:sp>
        <p:nvSpPr>
          <p:cNvPr id="7" name="Text 5">
            <a:hlinkClick r:id="rId1" tooltip="" action="ppaction://hlinksldjump"/>
          </p:cNvPr>
          <p:cNvSpPr/>
          <p:nvPr/>
        </p:nvSpPr>
        <p:spPr>
          <a:xfrm>
            <a:off x="822960" y="5715000"/>
            <a:ext cx="1554480" cy="384048"/>
          </a:xfrm>
          <a:prstGeom prst="rect">
            <a:avLst/>
          </a:prstGeom>
          <a:solidFill>
            <a:srgbClr val="667085"/>
          </a:solidFill>
          <a:ln>
            <a:solidFill>
              <a:srgbClr val="66708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ΠΙΣΩ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37376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CSS: Εμφάνιση με στυλ</dc:title>
  <dc:subject>Β ΕΠΑΛ - Σχεδίαση και Ανάπτυξη Ιστότοπων</dc:subject>
  <dc:creator>OpenAI</dc:creator>
  <cp:lastModifiedBy>OpenAI</cp:lastModifiedBy>
  <cp:revision>1</cp:revision>
  <dcterms:created xsi:type="dcterms:W3CDTF">2026-10-08T10:16:23Z</dcterms:created>
  <dcterms:modified xsi:type="dcterms:W3CDTF">2026-10-08T10:16:23Z</dcterms:modified>
</cp:coreProperties>
</file>