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5" d="100"/>
          <a:sy n="85" d="100"/>
        </p:scale>
        <p:origin x="94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69"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70"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71"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72"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73"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74"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604" name="Title 1"/>
          <p:cNvSpPr>
            <a:spLocks noGrp="1"/>
          </p:cNvSpPr>
          <p:nvPr>
            <p:ph type="ctrTitle"/>
          </p:nvPr>
        </p:nvSpPr>
        <p:spPr>
          <a:xfrm>
            <a:off x="685800" y="1122363"/>
            <a:ext cx="7772400" cy="2387600"/>
          </a:xfrm>
        </p:spPr>
        <p:txBody>
          <a:bodyPr anchor="b"/>
          <a:lstStyle>
            <a:lvl1pPr algn="ctr">
              <a:defRPr sz="6000"/>
            </a:lvl1pPr>
          </a:lstStyle>
          <a:p>
            <a:r>
              <a:rPr lang="en-US" altLang="zh-CN" smtClean="0"/>
              <a:t>Click to edit Master title style</a:t>
            </a:r>
            <a:endParaRPr lang="en-US" dirty="0"/>
          </a:p>
        </p:txBody>
      </p:sp>
      <p:sp>
        <p:nvSpPr>
          <p:cNvPr id="1048605"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smtClean="0"/>
              <a:t>Click to edit Master subtitle style</a:t>
            </a:r>
            <a:endParaRPr lang="en-US" dirty="0"/>
          </a:p>
        </p:txBody>
      </p:sp>
      <p:sp>
        <p:nvSpPr>
          <p:cNvPr id="1048606" name="Date Placeholder 3"/>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607" name="Footer Placeholder 4"/>
          <p:cNvSpPr>
            <a:spLocks noGrp="1"/>
          </p:cNvSpPr>
          <p:nvPr>
            <p:ph type="ftr" sz="quarter" idx="11"/>
          </p:nvPr>
        </p:nvSpPr>
        <p:spPr/>
        <p:txBody>
          <a:bodyPr/>
          <a:lstStyle/>
          <a:p>
            <a:endParaRPr lang="zh-CN" altLang="en-US"/>
          </a:p>
        </p:txBody>
      </p:sp>
      <p:sp>
        <p:nvSpPr>
          <p:cNvPr id="1048608"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42" name="Title 1"/>
          <p:cNvSpPr>
            <a:spLocks noGrp="1"/>
          </p:cNvSpPr>
          <p:nvPr>
            <p:ph type="title"/>
          </p:nvPr>
        </p:nvSpPr>
        <p:spPr/>
        <p:txBody>
          <a:bodyPr/>
          <a:lstStyle/>
          <a:p>
            <a:r>
              <a:rPr lang="en-US" altLang="zh-CN" smtClean="0"/>
              <a:t>Click to edit Master title style</a:t>
            </a:r>
            <a:endParaRPr lang="en-US" dirty="0"/>
          </a:p>
        </p:txBody>
      </p:sp>
      <p:sp>
        <p:nvSpPr>
          <p:cNvPr id="104864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44" name="Date Placeholder 3"/>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645" name="Footer Placeholder 4"/>
          <p:cNvSpPr>
            <a:spLocks noGrp="1"/>
          </p:cNvSpPr>
          <p:nvPr>
            <p:ph type="ftr" sz="quarter" idx="11"/>
          </p:nvPr>
        </p:nvSpPr>
        <p:spPr/>
        <p:txBody>
          <a:bodyPr/>
          <a:lstStyle/>
          <a:p>
            <a:endParaRPr lang="zh-CN" altLang="en-US"/>
          </a:p>
        </p:txBody>
      </p:sp>
      <p:sp>
        <p:nvSpPr>
          <p:cNvPr id="1048646"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37" name="Vertical Title 1"/>
          <p:cNvSpPr>
            <a:spLocks noGrp="1"/>
          </p:cNvSpPr>
          <p:nvPr>
            <p:ph type="title" orient="vert"/>
          </p:nvPr>
        </p:nvSpPr>
        <p:spPr>
          <a:xfrm>
            <a:off x="6543675" y="365125"/>
            <a:ext cx="1971675" cy="5811838"/>
          </a:xfrm>
        </p:spPr>
        <p:txBody>
          <a:bodyPr vert="eaVert"/>
          <a:lstStyle/>
          <a:p>
            <a:r>
              <a:rPr lang="en-US" altLang="zh-CN" smtClean="0"/>
              <a:t>Click to edit Master title style</a:t>
            </a:r>
            <a:endParaRPr lang="en-US" dirty="0"/>
          </a:p>
        </p:txBody>
      </p:sp>
      <p:sp>
        <p:nvSpPr>
          <p:cNvPr id="1048638" name="Vertical Text Placeholder 2"/>
          <p:cNvSpPr>
            <a:spLocks noGrp="1"/>
          </p:cNvSpPr>
          <p:nvPr>
            <p:ph type="body" orient="vert" idx="1"/>
          </p:nvPr>
        </p:nvSpPr>
        <p:spPr>
          <a:xfrm>
            <a:off x="628650" y="365125"/>
            <a:ext cx="5800725" cy="5811838"/>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39" name="Date Placeholder 3"/>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640" name="Footer Placeholder 4"/>
          <p:cNvSpPr>
            <a:spLocks noGrp="1"/>
          </p:cNvSpPr>
          <p:nvPr>
            <p:ph type="ftr" sz="quarter" idx="11"/>
          </p:nvPr>
        </p:nvSpPr>
        <p:spPr/>
        <p:txBody>
          <a:bodyPr/>
          <a:lstStyle/>
          <a:p>
            <a:endParaRPr lang="zh-CN" altLang="en-US"/>
          </a:p>
        </p:txBody>
      </p:sp>
      <p:sp>
        <p:nvSpPr>
          <p:cNvPr id="1048641"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1" name="Title 1"/>
          <p:cNvSpPr>
            <a:spLocks noGrp="1"/>
          </p:cNvSpPr>
          <p:nvPr>
            <p:ph type="title"/>
          </p:nvPr>
        </p:nvSpPr>
        <p:spPr/>
        <p:txBody>
          <a:bodyPr/>
          <a:lstStyle/>
          <a:p>
            <a:r>
              <a:rPr lang="en-US" altLang="zh-CN" smtClean="0"/>
              <a:t>Click to edit Master title style</a:t>
            </a:r>
            <a:endParaRPr lang="en-US" dirty="0"/>
          </a:p>
        </p:txBody>
      </p:sp>
      <p:sp>
        <p:nvSpPr>
          <p:cNvPr id="1048582"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83" name="Date Placeholder 3"/>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584" name="Footer Placeholder 4"/>
          <p:cNvSpPr>
            <a:spLocks noGrp="1"/>
          </p:cNvSpPr>
          <p:nvPr>
            <p:ph type="ftr" sz="quarter" idx="11"/>
          </p:nvPr>
        </p:nvSpPr>
        <p:spPr/>
        <p:txBody>
          <a:bodyPr/>
          <a:lstStyle/>
          <a:p>
            <a:endParaRPr lang="zh-CN" altLang="en-US"/>
          </a:p>
        </p:txBody>
      </p:sp>
      <p:sp>
        <p:nvSpPr>
          <p:cNvPr id="1048585"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47" name="Title 1"/>
          <p:cNvSpPr>
            <a:spLocks noGrp="1"/>
          </p:cNvSpPr>
          <p:nvPr>
            <p:ph type="title"/>
          </p:nvPr>
        </p:nvSpPr>
        <p:spPr>
          <a:xfrm>
            <a:off x="623888" y="1709739"/>
            <a:ext cx="7886700" cy="2852737"/>
          </a:xfrm>
        </p:spPr>
        <p:txBody>
          <a:bodyPr anchor="b"/>
          <a:lstStyle>
            <a:lvl1pPr>
              <a:defRPr sz="6000"/>
            </a:lvl1pPr>
          </a:lstStyle>
          <a:p>
            <a:r>
              <a:rPr lang="en-US" altLang="zh-CN" smtClean="0"/>
              <a:t>Click to edit Master title style</a:t>
            </a:r>
            <a:endParaRPr lang="en-US" dirty="0"/>
          </a:p>
        </p:txBody>
      </p:sp>
      <p:sp>
        <p:nvSpPr>
          <p:cNvPr id="1048648"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smtClean="0"/>
              <a:t>Click to edit Master text styles</a:t>
            </a:r>
          </a:p>
        </p:txBody>
      </p:sp>
      <p:sp>
        <p:nvSpPr>
          <p:cNvPr id="1048649" name="Date Placeholder 3"/>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650" name="Footer Placeholder 4"/>
          <p:cNvSpPr>
            <a:spLocks noGrp="1"/>
          </p:cNvSpPr>
          <p:nvPr>
            <p:ph type="ftr" sz="quarter" idx="11"/>
          </p:nvPr>
        </p:nvSpPr>
        <p:spPr/>
        <p:txBody>
          <a:bodyPr/>
          <a:lstStyle/>
          <a:p>
            <a:endParaRPr lang="zh-CN" altLang="en-US"/>
          </a:p>
        </p:txBody>
      </p:sp>
      <p:sp>
        <p:nvSpPr>
          <p:cNvPr id="1048651"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22" name="Title 1"/>
          <p:cNvSpPr>
            <a:spLocks noGrp="1"/>
          </p:cNvSpPr>
          <p:nvPr>
            <p:ph type="title"/>
          </p:nvPr>
        </p:nvSpPr>
        <p:spPr/>
        <p:txBody>
          <a:bodyPr/>
          <a:lstStyle/>
          <a:p>
            <a:r>
              <a:rPr lang="en-US" altLang="zh-CN" smtClean="0"/>
              <a:t>Click to edit Master title style</a:t>
            </a:r>
            <a:endParaRPr lang="en-US" dirty="0"/>
          </a:p>
        </p:txBody>
      </p:sp>
      <p:sp>
        <p:nvSpPr>
          <p:cNvPr id="1048623" name="Content Placeholder 2"/>
          <p:cNvSpPr>
            <a:spLocks noGrp="1"/>
          </p:cNvSpPr>
          <p:nvPr>
            <p:ph sz="half" idx="1"/>
          </p:nvPr>
        </p:nvSpPr>
        <p:spPr>
          <a:xfrm>
            <a:off x="6286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4" name="Content Placeholder 3"/>
          <p:cNvSpPr>
            <a:spLocks noGrp="1"/>
          </p:cNvSpPr>
          <p:nvPr>
            <p:ph sz="half" idx="2"/>
          </p:nvPr>
        </p:nvSpPr>
        <p:spPr>
          <a:xfrm>
            <a:off x="46291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5" name="Date Placeholder 4"/>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626" name="Footer Placeholder 5"/>
          <p:cNvSpPr>
            <a:spLocks noGrp="1"/>
          </p:cNvSpPr>
          <p:nvPr>
            <p:ph type="ftr" sz="quarter" idx="11"/>
          </p:nvPr>
        </p:nvSpPr>
        <p:spPr/>
        <p:txBody>
          <a:bodyPr/>
          <a:lstStyle/>
          <a:p>
            <a:endParaRPr lang="zh-CN" altLang="en-US"/>
          </a:p>
        </p:txBody>
      </p:sp>
      <p:sp>
        <p:nvSpPr>
          <p:cNvPr id="1048627"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52" name="Title 1"/>
          <p:cNvSpPr>
            <a:spLocks noGrp="1"/>
          </p:cNvSpPr>
          <p:nvPr>
            <p:ph type="title"/>
          </p:nvPr>
        </p:nvSpPr>
        <p:spPr>
          <a:xfrm>
            <a:off x="629841" y="365126"/>
            <a:ext cx="7886700" cy="1325563"/>
          </a:xfrm>
        </p:spPr>
        <p:txBody>
          <a:bodyPr/>
          <a:lstStyle/>
          <a:p>
            <a:r>
              <a:rPr lang="en-US" altLang="zh-CN" smtClean="0"/>
              <a:t>Click to edit Master title style</a:t>
            </a:r>
            <a:endParaRPr lang="en-US" dirty="0"/>
          </a:p>
        </p:txBody>
      </p:sp>
      <p:sp>
        <p:nvSpPr>
          <p:cNvPr id="104865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54" name="Content Placeholder 3"/>
          <p:cNvSpPr>
            <a:spLocks noGrp="1"/>
          </p:cNvSpPr>
          <p:nvPr>
            <p:ph sz="half" idx="2"/>
          </p:nvPr>
        </p:nvSpPr>
        <p:spPr>
          <a:xfrm>
            <a:off x="629842" y="2505075"/>
            <a:ext cx="3868340"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5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56" name="Content Placeholder 5"/>
          <p:cNvSpPr>
            <a:spLocks noGrp="1"/>
          </p:cNvSpPr>
          <p:nvPr>
            <p:ph sz="quarter" idx="4"/>
          </p:nvPr>
        </p:nvSpPr>
        <p:spPr>
          <a:xfrm>
            <a:off x="4629150" y="2505075"/>
            <a:ext cx="3887391"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57" name="Date Placeholder 6"/>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658" name="Footer Placeholder 7"/>
          <p:cNvSpPr>
            <a:spLocks noGrp="1"/>
          </p:cNvSpPr>
          <p:nvPr>
            <p:ph type="ftr" sz="quarter" idx="11"/>
          </p:nvPr>
        </p:nvSpPr>
        <p:spPr/>
        <p:txBody>
          <a:bodyPr/>
          <a:lstStyle/>
          <a:p>
            <a:endParaRPr lang="zh-CN" altLang="en-US"/>
          </a:p>
        </p:txBody>
      </p:sp>
      <p:sp>
        <p:nvSpPr>
          <p:cNvPr id="1048659" name="Slide Number Placeholder 8"/>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33" name="Title 1"/>
          <p:cNvSpPr>
            <a:spLocks noGrp="1"/>
          </p:cNvSpPr>
          <p:nvPr>
            <p:ph type="title"/>
          </p:nvPr>
        </p:nvSpPr>
        <p:spPr/>
        <p:txBody>
          <a:bodyPr/>
          <a:lstStyle/>
          <a:p>
            <a:r>
              <a:rPr lang="en-US" altLang="zh-CN" smtClean="0"/>
              <a:t>Click to edit Master title style</a:t>
            </a:r>
            <a:endParaRPr lang="en-US" dirty="0"/>
          </a:p>
        </p:txBody>
      </p:sp>
      <p:sp>
        <p:nvSpPr>
          <p:cNvPr id="1048634" name="Date Placeholder 2"/>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635" name="Footer Placeholder 3"/>
          <p:cNvSpPr>
            <a:spLocks noGrp="1"/>
          </p:cNvSpPr>
          <p:nvPr>
            <p:ph type="ftr" sz="quarter" idx="11"/>
          </p:nvPr>
        </p:nvSpPr>
        <p:spPr/>
        <p:txBody>
          <a:bodyPr/>
          <a:lstStyle/>
          <a:p>
            <a:endParaRPr lang="zh-CN" altLang="en-US"/>
          </a:p>
        </p:txBody>
      </p:sp>
      <p:sp>
        <p:nvSpPr>
          <p:cNvPr id="1048636" name="Slide Number Placeholder 4"/>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60" name="Date Placeholder 1"/>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661" name="Footer Placeholder 2"/>
          <p:cNvSpPr>
            <a:spLocks noGrp="1"/>
          </p:cNvSpPr>
          <p:nvPr>
            <p:ph type="ftr" sz="quarter" idx="11"/>
          </p:nvPr>
        </p:nvSpPr>
        <p:spPr/>
        <p:txBody>
          <a:bodyPr/>
          <a:lstStyle/>
          <a:p>
            <a:endParaRPr lang="zh-CN" altLang="en-US"/>
          </a:p>
        </p:txBody>
      </p:sp>
      <p:sp>
        <p:nvSpPr>
          <p:cNvPr id="1048662" name="Slide Number Placeholder 3"/>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63"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64"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65"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66" name="Date Placeholder 4"/>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667" name="Footer Placeholder 5"/>
          <p:cNvSpPr>
            <a:spLocks noGrp="1"/>
          </p:cNvSpPr>
          <p:nvPr>
            <p:ph type="ftr" sz="quarter" idx="11"/>
          </p:nvPr>
        </p:nvSpPr>
        <p:spPr/>
        <p:txBody>
          <a:bodyPr/>
          <a:lstStyle/>
          <a:p>
            <a:endParaRPr lang="zh-CN" altLang="en-US"/>
          </a:p>
        </p:txBody>
      </p:sp>
      <p:sp>
        <p:nvSpPr>
          <p:cNvPr id="1048668"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592"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59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zh-CN" smtClean="0"/>
              <a:t>Click icon to add picture</a:t>
            </a:r>
            <a:endParaRPr lang="en-US" dirty="0"/>
          </a:p>
        </p:txBody>
      </p:sp>
      <p:sp>
        <p:nvSpPr>
          <p:cNvPr id="104859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595" name="Date Placeholder 4"/>
          <p:cNvSpPr>
            <a:spLocks noGrp="1"/>
          </p:cNvSpPr>
          <p:nvPr>
            <p:ph type="dt" sz="half" idx="10"/>
          </p:nvPr>
        </p:nvSpPr>
        <p:spPr/>
        <p:txBody>
          <a:bodyPr/>
          <a:lstStyle/>
          <a:p>
            <a:fld id="{70BC1078-46ED-40F9-8930-935BAD7C2B02}" type="datetimeFigureOut">
              <a:rPr lang="zh-CN" altLang="en-US" smtClean="0"/>
              <a:t>2020/12/21</a:t>
            </a:fld>
            <a:endParaRPr lang="zh-CN" altLang="en-US"/>
          </a:p>
        </p:txBody>
      </p:sp>
      <p:sp>
        <p:nvSpPr>
          <p:cNvPr id="1048596" name="Footer Placeholder 5"/>
          <p:cNvSpPr>
            <a:spLocks noGrp="1"/>
          </p:cNvSpPr>
          <p:nvPr>
            <p:ph type="ftr" sz="quarter" idx="11"/>
          </p:nvPr>
        </p:nvSpPr>
        <p:spPr/>
        <p:txBody>
          <a:bodyPr/>
          <a:lstStyle/>
          <a:p>
            <a:endParaRPr lang="zh-CN" altLang="en-US"/>
          </a:p>
        </p:txBody>
      </p:sp>
      <p:sp>
        <p:nvSpPr>
          <p:cNvPr id="1048597"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ltLang="zh-CN" smtClean="0"/>
              <a:t>Click to edit Master title style</a:t>
            </a:r>
            <a:endParaRPr lang="en-US" dirty="0"/>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C1078-46ED-40F9-8930-935BAD7C2B02}" type="datetimeFigureOut">
              <a:rPr lang="zh-CN" altLang="en-US" smtClean="0"/>
              <a:t>2020/12/21</a:t>
            </a:fld>
            <a:endParaRPr lang="zh-CN" altLang="en-US"/>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52ADC-5BFA-4FBD-BEE2-16096B7F416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48609" name="Title 1"/>
          <p:cNvSpPr>
            <a:spLocks noGrp="1"/>
          </p:cNvSpPr>
          <p:nvPr>
            <p:ph type="ctrTitle"/>
          </p:nvPr>
        </p:nvSpPr>
        <p:spPr/>
        <p:txBody>
          <a:bodyPr/>
          <a:lstStyle/>
          <a:p>
            <a:r>
              <a:rPr lang="en-US" altLang="zh-CN">
                <a:solidFill>
                  <a:srgbClr val="FFFFFF"/>
                </a:solidFill>
              </a:rPr>
              <a:t>Poems about human rights</a:t>
            </a:r>
          </a:p>
        </p:txBody>
      </p:sp>
      <p:sp>
        <p:nvSpPr>
          <p:cNvPr id="1048610" name="Subtitle 2"/>
          <p:cNvSpPr>
            <a:spLocks noGrp="1"/>
          </p:cNvSpPr>
          <p:nvPr>
            <p:ph type="subTitle" idx="1"/>
          </p:nvPr>
        </p:nvSpPr>
        <p:spPr/>
        <p:txBody>
          <a:bodyPr/>
          <a:lstStyle/>
          <a:p>
            <a:endParaRPr lang="en-US" altLang="zh-CN"/>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399FF"/>
        </a:solidFill>
        <a:effectLst/>
      </p:bgPr>
    </p:bg>
    <p:spTree>
      <p:nvGrpSpPr>
        <p:cNvPr id="1" name=""/>
        <p:cNvGrpSpPr/>
        <p:nvPr/>
      </p:nvGrpSpPr>
      <p:grpSpPr>
        <a:xfrm>
          <a:off x="0" y="0"/>
          <a:ext cx="0" cy="0"/>
          <a:chOff x="0" y="0"/>
          <a:chExt cx="0" cy="0"/>
        </a:xfrm>
      </p:grpSpPr>
      <p:sp>
        <p:nvSpPr>
          <p:cNvPr id="1048613" name="Title 1048612"/>
          <p:cNvSpPr>
            <a:spLocks noGrp="1"/>
          </p:cNvSpPr>
          <p:nvPr>
            <p:ph type="title"/>
          </p:nvPr>
        </p:nvSpPr>
        <p:spPr>
          <a:xfrm>
            <a:off x="894966" y="0"/>
            <a:ext cx="2949178" cy="914467"/>
          </a:xfrm>
        </p:spPr>
        <p:txBody>
          <a:bodyPr/>
          <a:lstStyle/>
          <a:p>
            <a:r>
              <a:rPr lang="en-US"/>
              <a:t>Maya Angelou</a:t>
            </a:r>
            <a:endParaRPr lang="el-GR"/>
          </a:p>
        </p:txBody>
      </p:sp>
      <p:pic>
        <p:nvPicPr>
          <p:cNvPr id="2097154" name="Picture Placeholder 2097153"/>
          <p:cNvPicPr>
            <a:picLocks noGrp="1"/>
          </p:cNvPicPr>
          <p:nvPr>
            <p:ph type="pic" idx="1"/>
          </p:nvPr>
        </p:nvPicPr>
        <p:blipFill>
          <a:blip r:embed="rId2"/>
          <a:srcRect t="26778" b="26778"/>
          <a:stretch>
            <a:fillRect/>
          </a:stretch>
        </p:blipFill>
        <p:spPr>
          <a:xfrm>
            <a:off x="4571999" y="1523660"/>
            <a:ext cx="4630671" cy="5125525"/>
          </a:xfrm>
        </p:spPr>
      </p:pic>
      <p:sp>
        <p:nvSpPr>
          <p:cNvPr id="1048614" name="Text Placeholder 1048613"/>
          <p:cNvSpPr>
            <a:spLocks noGrp="1"/>
          </p:cNvSpPr>
          <p:nvPr>
            <p:ph type="body" sz="half" idx="2"/>
          </p:nvPr>
        </p:nvSpPr>
        <p:spPr>
          <a:xfrm rot="21600000">
            <a:off x="167112" y="1066425"/>
            <a:ext cx="4404887" cy="5548424"/>
          </a:xfrm>
        </p:spPr>
        <p:txBody>
          <a:bodyPr>
            <a:normAutofit/>
          </a:bodyPr>
          <a:lstStyle/>
          <a:p>
            <a:r>
              <a:rPr lang="el-GR"/>
              <a:t>Maya Angelou, original name Marguerite Annie Johnson, (born April 4, 1928, St. Louis</a:t>
            </a:r>
            <a:r>
              <a:rPr lang="en-US"/>
              <a:t>,</a:t>
            </a:r>
            <a:r>
              <a:rPr lang="el-GR"/>
              <a:t>U.S.—died May 28, 2014, Winston-Salem, North Carolina), American poet, memoirist, and actress whose several volumes of autobiography explore the themes of economic, racial, and sexual oppression.</a:t>
            </a:r>
          </a:p>
          <a:p>
            <a:endParaRPr lang="el-GR"/>
          </a:p>
          <a:p>
            <a:pPr marL="0" indent="0">
              <a:buNone/>
            </a:pPr>
            <a:r>
              <a:rPr lang="el-GR" sz="1600"/>
              <a:t>When she was not yet eight years old, she was raped by her mother’s boyfriend and told of it, after which he was murdered; the traumatic sequence of events left her almost completely mute for several years. This early life is the focus of her first autobiographical work, I Know Why the Caged Bird Sings (1969</a:t>
            </a:r>
            <a:r>
              <a:rPr lang="en-US" sz="1600"/>
              <a:t>)</a:t>
            </a:r>
            <a:endParaRPr lang="el-GR" sz="2800"/>
          </a:p>
          <a:p>
            <a:r>
              <a:rPr lang="en-US"/>
              <a:t>Presidential Medal Of Freedom (2011)</a:t>
            </a:r>
            <a:endParaRPr lang="el-GR"/>
          </a:p>
          <a:p>
            <a:r>
              <a:rPr lang="en-US"/>
              <a:t>Grammy Awards</a:t>
            </a:r>
            <a:endParaRPr lang="el-G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3399FF"/>
        </a:solidFill>
        <a:effectLst/>
      </p:bgPr>
    </p:bg>
    <p:spTree>
      <p:nvGrpSpPr>
        <p:cNvPr id="1" name=""/>
        <p:cNvGrpSpPr/>
        <p:nvPr/>
      </p:nvGrpSpPr>
      <p:grpSpPr>
        <a:xfrm>
          <a:off x="0" y="0"/>
          <a:ext cx="0" cy="0"/>
          <a:chOff x="0" y="0"/>
          <a:chExt cx="0" cy="0"/>
        </a:xfrm>
      </p:grpSpPr>
      <p:sp>
        <p:nvSpPr>
          <p:cNvPr id="1048615" name="Content Placeholder 1048614"/>
          <p:cNvSpPr>
            <a:spLocks noGrp="1"/>
          </p:cNvSpPr>
          <p:nvPr>
            <p:ph idx="1"/>
          </p:nvPr>
        </p:nvSpPr>
        <p:spPr>
          <a:xfrm>
            <a:off x="-377238" y="529833"/>
            <a:ext cx="9898477" cy="5280158"/>
          </a:xfrm>
        </p:spPr>
        <p:txBody>
          <a:bodyPr>
            <a:normAutofit/>
          </a:bodyPr>
          <a:lstStyle/>
          <a:p>
            <a:pPr marL="0" indent="0">
              <a:buNone/>
            </a:pPr>
            <a:endParaRPr lang="el-GR"/>
          </a:p>
          <a:p>
            <a:pPr marL="0" indent="0" algn="ctr">
              <a:buNone/>
            </a:pPr>
            <a:r>
              <a:rPr lang="en-US" sz="4000"/>
              <a:t>Notes</a:t>
            </a:r>
            <a:endParaRPr lang="el-GR" sz="4000"/>
          </a:p>
          <a:p>
            <a:pPr marL="0" indent="0">
              <a:buNone/>
            </a:pPr>
            <a:endParaRPr lang="el-GR"/>
          </a:p>
          <a:p>
            <a:pPr marL="0" indent="0">
              <a:buNone/>
            </a:pPr>
            <a:r>
              <a:rPr lang="el-GR"/>
              <a:t>The poem “I Know Why The Caged Bird Sings” contrasts the lives of two birds – one free and one caged. The free bird represents white society in America while the caged bird is the black American. With his wings clipped and feet tied, all the bird can do is sing:</a:t>
            </a: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399FF"/>
        </a:solidFill>
        <a:effectLst/>
      </p:bgPr>
    </p:bg>
    <p:spTree>
      <p:nvGrpSpPr>
        <p:cNvPr id="1" name=""/>
        <p:cNvGrpSpPr/>
        <p:nvPr/>
      </p:nvGrpSpPr>
      <p:grpSpPr>
        <a:xfrm>
          <a:off x="0" y="0"/>
          <a:ext cx="0" cy="0"/>
          <a:chOff x="0" y="0"/>
          <a:chExt cx="0" cy="0"/>
        </a:xfrm>
      </p:grpSpPr>
      <p:sp>
        <p:nvSpPr>
          <p:cNvPr id="1048616" name="Content Placeholder 1048615"/>
          <p:cNvSpPr>
            <a:spLocks noGrp="1"/>
          </p:cNvSpPr>
          <p:nvPr>
            <p:ph idx="1"/>
          </p:nvPr>
        </p:nvSpPr>
        <p:spPr>
          <a:xfrm>
            <a:off x="628650" y="1825625"/>
            <a:ext cx="7886700" cy="4744155"/>
          </a:xfrm>
        </p:spPr>
        <p:txBody>
          <a:bodyPr/>
          <a:lstStyle/>
          <a:p>
            <a:pPr marL="0" indent="0" algn="ctr">
              <a:buNone/>
            </a:pPr>
            <a:r>
              <a:rPr lang="el-GR"/>
              <a:t>The caged bird sings</a:t>
            </a:r>
          </a:p>
          <a:p>
            <a:pPr marL="0" indent="0" algn="ctr">
              <a:buNone/>
            </a:pPr>
            <a:r>
              <a:rPr lang="el-GR"/>
              <a:t>with a fearful trill</a:t>
            </a:r>
          </a:p>
          <a:p>
            <a:pPr marL="0" indent="0" algn="ctr">
              <a:buNone/>
            </a:pPr>
            <a:r>
              <a:rPr lang="el-GR"/>
              <a:t>of things unknown</a:t>
            </a:r>
          </a:p>
          <a:p>
            <a:pPr marL="0" indent="0" algn="ctr">
              <a:buNone/>
            </a:pPr>
            <a:r>
              <a:rPr lang="el-GR"/>
              <a:t>but longed for still</a:t>
            </a:r>
          </a:p>
          <a:p>
            <a:pPr marL="0" indent="0" algn="ctr">
              <a:buNone/>
            </a:pPr>
            <a:r>
              <a:rPr lang="el-GR"/>
              <a:t>and his tune is heard</a:t>
            </a:r>
          </a:p>
          <a:p>
            <a:pPr marL="0" indent="0" algn="ctr">
              <a:buNone/>
            </a:pPr>
            <a:r>
              <a:rPr lang="el-GR"/>
              <a:t>on the distant hill</a:t>
            </a:r>
          </a:p>
          <a:p>
            <a:pPr marL="0" indent="0" algn="ctr">
              <a:buNone/>
            </a:pPr>
            <a:r>
              <a:rPr lang="el-GR"/>
              <a:t>for the caged bird</a:t>
            </a:r>
          </a:p>
          <a:p>
            <a:pPr marL="0" indent="0" algn="ctr">
              <a:buNone/>
            </a:pPr>
            <a:r>
              <a:rPr lang="el-GR"/>
              <a:t>sings of freedom</a:t>
            </a:r>
          </a:p>
        </p:txBody>
      </p:sp>
      <p:sp>
        <p:nvSpPr>
          <p:cNvPr id="1048617" name="Title 1048616"/>
          <p:cNvSpPr>
            <a:spLocks noGrp="1"/>
          </p:cNvSpPr>
          <p:nvPr>
            <p:ph type="title"/>
          </p:nvPr>
        </p:nvSpPr>
        <p:spPr>
          <a:xfrm>
            <a:off x="-8832" y="195648"/>
            <a:ext cx="9161665" cy="132556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a:t>“I Know Why The Caged Bird Sings” – Maya Angelou</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CC99FF"/>
        </a:solidFill>
        <a:effectLst/>
      </p:bgPr>
    </p:bg>
    <p:spTree>
      <p:nvGrpSpPr>
        <p:cNvPr id="1" name=""/>
        <p:cNvGrpSpPr/>
        <p:nvPr/>
      </p:nvGrpSpPr>
      <p:grpSpPr>
        <a:xfrm>
          <a:off x="0" y="0"/>
          <a:ext cx="0" cy="0"/>
          <a:chOff x="0" y="0"/>
          <a:chExt cx="0" cy="0"/>
        </a:xfrm>
      </p:grpSpPr>
      <p:sp>
        <p:nvSpPr>
          <p:cNvPr id="1048618" name="Title 1048617"/>
          <p:cNvSpPr>
            <a:spLocks noGrp="1"/>
          </p:cNvSpPr>
          <p:nvPr>
            <p:ph type="title"/>
          </p:nvPr>
        </p:nvSpPr>
        <p:spPr>
          <a:xfrm>
            <a:off x="0" y="433154"/>
            <a:ext cx="4333828" cy="1108543"/>
          </a:xfrm>
        </p:spPr>
        <p:txBody>
          <a:bodyPr/>
          <a:lstStyle/>
          <a:p>
            <a:r>
              <a:rPr lang="en-US"/>
              <a:t>Naomi Shihab Nye</a:t>
            </a:r>
            <a:endParaRPr lang="el-GR"/>
          </a:p>
        </p:txBody>
      </p:sp>
      <p:pic>
        <p:nvPicPr>
          <p:cNvPr id="2097155" name="Picture Placeholder 2097154"/>
          <p:cNvPicPr>
            <a:picLocks noGrp="1"/>
          </p:cNvPicPr>
          <p:nvPr>
            <p:ph type="pic" idx="1"/>
          </p:nvPr>
        </p:nvPicPr>
        <p:blipFill>
          <a:blip r:embed="rId2"/>
          <a:srcRect l="18339" r="18339"/>
          <a:stretch>
            <a:fillRect/>
          </a:stretch>
        </p:blipFill>
        <p:spPr>
          <a:xfrm>
            <a:off x="3887391" y="987426"/>
            <a:ext cx="5096741" cy="5177603"/>
          </a:xfrm>
        </p:spPr>
      </p:pic>
      <p:sp>
        <p:nvSpPr>
          <p:cNvPr id="1048619" name="Text Placeholder 1048618"/>
          <p:cNvSpPr>
            <a:spLocks noGrp="1"/>
          </p:cNvSpPr>
          <p:nvPr>
            <p:ph type="body" sz="half" idx="2"/>
          </p:nvPr>
        </p:nvSpPr>
        <p:spPr>
          <a:xfrm>
            <a:off x="0" y="2057399"/>
            <a:ext cx="3846154" cy="4413222"/>
          </a:xfrm>
        </p:spPr>
        <p:txBody>
          <a:bodyPr>
            <a:normAutofit/>
          </a:bodyPr>
          <a:lstStyle/>
          <a:p>
            <a:r>
              <a:rPr lang="en-US"/>
              <a:t>Naomi Shihab Nye was born on March 12, 1952, in St. Louis, Missouri, to a Palestinian father and an American mother. During her high school years, she lived in Ramallah in Palestine, the Old City in Jerusalem, and San Antonio, Texas. Nye’s honors include many awards.</a:t>
            </a:r>
            <a:endParaRPr lang="el-GR"/>
          </a:p>
          <a:p>
            <a:r>
              <a:rPr lang="en-US"/>
              <a:t> Nye gives voice to her experience as an Arab-American through poems about heritage and peace that overflow with a humanitarian spirit. </a:t>
            </a:r>
            <a:endParaRPr lang="el-G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C99FF"/>
        </a:solidFill>
        <a:effectLst/>
      </p:bgPr>
    </p:bg>
    <p:spTree>
      <p:nvGrpSpPr>
        <p:cNvPr id="1" name=""/>
        <p:cNvGrpSpPr/>
        <p:nvPr/>
      </p:nvGrpSpPr>
      <p:grpSpPr>
        <a:xfrm>
          <a:off x="0" y="0"/>
          <a:ext cx="0" cy="0"/>
          <a:chOff x="0" y="0"/>
          <a:chExt cx="0" cy="0"/>
        </a:xfrm>
      </p:grpSpPr>
      <p:sp>
        <p:nvSpPr>
          <p:cNvPr id="1048620" name="Title 1048619"/>
          <p:cNvSpPr>
            <a:spLocks noGrp="1"/>
          </p:cNvSpPr>
          <p:nvPr>
            <p:ph type="title"/>
          </p:nvPr>
        </p:nvSpPr>
        <p:spPr>
          <a:noFill/>
        </p:spPr>
        <p:txBody>
          <a:bodyPr/>
          <a:lstStyle/>
          <a:p>
            <a:r>
              <a:rPr lang="en-US"/>
              <a:t>Before I was Gazan</a:t>
            </a:r>
            <a:endParaRPr lang="el-GR"/>
          </a:p>
        </p:txBody>
      </p:sp>
      <p:sp>
        <p:nvSpPr>
          <p:cNvPr id="1048621" name="Content Placeholder 1048620"/>
          <p:cNvSpPr>
            <a:spLocks noGrp="1"/>
          </p:cNvSpPr>
          <p:nvPr>
            <p:ph idx="1"/>
          </p:nvPr>
        </p:nvSpPr>
        <p:spPr>
          <a:xfrm>
            <a:off x="308971" y="1825625"/>
            <a:ext cx="8932034" cy="5028871"/>
          </a:xfrm>
        </p:spPr>
        <p:txBody>
          <a:bodyPr>
            <a:normAutofit fontScale="46429" lnSpcReduction="20000"/>
          </a:bodyPr>
          <a:lstStyle/>
          <a:p>
            <a:pPr marL="0" indent="0" algn="ctr">
              <a:buNone/>
            </a:pPr>
            <a:r>
              <a:rPr lang="el-GR"/>
              <a:t>I was a boy</a:t>
            </a:r>
          </a:p>
          <a:p>
            <a:pPr marL="0" indent="0" algn="ctr">
              <a:buNone/>
            </a:pPr>
            <a:r>
              <a:rPr lang="el-GR"/>
              <a:t>and my homework was missing,</a:t>
            </a:r>
          </a:p>
          <a:p>
            <a:pPr marL="0" indent="0" algn="ctr">
              <a:buNone/>
            </a:pPr>
            <a:r>
              <a:rPr lang="el-GR"/>
              <a:t>paper with numbers on it,</a:t>
            </a:r>
          </a:p>
          <a:p>
            <a:pPr marL="0" indent="0" algn="ctr">
              <a:buNone/>
            </a:pPr>
            <a:r>
              <a:rPr lang="el-GR"/>
              <a:t>stacked and lined,</a:t>
            </a:r>
          </a:p>
          <a:p>
            <a:pPr marL="0" indent="0" algn="ctr">
              <a:buNone/>
            </a:pPr>
            <a:r>
              <a:rPr lang="el-GR"/>
              <a:t>I was looking for my piece of paper,</a:t>
            </a:r>
          </a:p>
          <a:p>
            <a:pPr marL="0" indent="0" algn="ctr">
              <a:buNone/>
            </a:pPr>
            <a:r>
              <a:rPr lang="el-GR"/>
              <a:t>proud of this plus that, then multiplied,</a:t>
            </a:r>
          </a:p>
          <a:p>
            <a:pPr marL="0" indent="0" algn="ctr">
              <a:buNone/>
            </a:pPr>
            <a:r>
              <a:rPr lang="el-GR"/>
              <a:t>not remembering if I had left it</a:t>
            </a:r>
          </a:p>
          <a:p>
            <a:pPr marL="0" indent="0" algn="ctr">
              <a:buNone/>
            </a:pPr>
            <a:r>
              <a:rPr lang="el-GR"/>
              <a:t>on the table after showing to my uncle</a:t>
            </a:r>
          </a:p>
          <a:p>
            <a:pPr marL="0" indent="0" algn="ctr">
              <a:buNone/>
            </a:pPr>
            <a:r>
              <a:rPr lang="el-GR"/>
              <a:t>or the shelf after combing my hair</a:t>
            </a:r>
          </a:p>
          <a:p>
            <a:pPr marL="0" indent="0" algn="ctr">
              <a:buNone/>
            </a:pPr>
            <a:r>
              <a:rPr lang="el-GR"/>
              <a:t>but it was still somewhere</a:t>
            </a:r>
          </a:p>
          <a:p>
            <a:pPr marL="0" indent="0" algn="ctr">
              <a:buNone/>
            </a:pPr>
            <a:r>
              <a:rPr lang="el-GR"/>
              <a:t>and I was going to find it and turn it in,</a:t>
            </a:r>
          </a:p>
          <a:p>
            <a:pPr marL="0" indent="0" algn="ctr">
              <a:buNone/>
            </a:pPr>
            <a:r>
              <a:rPr lang="el-GR"/>
              <a:t>make my teacher happy,</a:t>
            </a:r>
          </a:p>
          <a:p>
            <a:pPr marL="0" indent="0" algn="ctr">
              <a:buNone/>
            </a:pPr>
            <a:r>
              <a:rPr lang="el-GR"/>
              <a:t>make her say my name to the whole class,</a:t>
            </a:r>
          </a:p>
          <a:p>
            <a:pPr marL="0" indent="0" algn="ctr">
              <a:buNone/>
            </a:pPr>
            <a:r>
              <a:rPr lang="el-GR"/>
              <a:t>before everything got subtracted</a:t>
            </a:r>
          </a:p>
          <a:p>
            <a:pPr marL="0" indent="0" algn="ctr">
              <a:buNone/>
            </a:pPr>
            <a:r>
              <a:rPr lang="el-GR"/>
              <a:t>in a minute</a:t>
            </a:r>
          </a:p>
          <a:p>
            <a:pPr marL="0" indent="0" algn="ctr">
              <a:buNone/>
            </a:pPr>
            <a:r>
              <a:rPr lang="el-GR"/>
              <a:t>even my uncle</a:t>
            </a:r>
          </a:p>
          <a:p>
            <a:pPr marL="0" indent="0" algn="ctr">
              <a:buNone/>
            </a:pPr>
            <a:r>
              <a:rPr lang="el-GR"/>
              <a:t>even my teacher</a:t>
            </a:r>
          </a:p>
          <a:p>
            <a:pPr marL="0" indent="0" algn="ctr">
              <a:buNone/>
            </a:pPr>
            <a:r>
              <a:rPr lang="el-GR"/>
              <a:t>even the best math student and his baby sister</a:t>
            </a:r>
          </a:p>
          <a:p>
            <a:pPr marL="0" indent="0" algn="ctr">
              <a:buNone/>
            </a:pPr>
            <a:r>
              <a:rPr lang="el-GR"/>
              <a:t>who couldn’t talk yet.</a:t>
            </a:r>
          </a:p>
          <a:p>
            <a:pPr marL="0" indent="0" algn="ctr">
              <a:buNone/>
            </a:pPr>
            <a:r>
              <a:rPr lang="el-GR"/>
              <a:t>And now I would do anything</a:t>
            </a:r>
          </a:p>
          <a:p>
            <a:pPr marL="0" indent="0" algn="ctr">
              <a:buNone/>
            </a:pPr>
            <a:r>
              <a:rPr lang="el-GR"/>
              <a:t>for a problem I could solve</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D5CD"/>
        </a:solidFill>
        <a:effectLst/>
      </p:bgPr>
    </p:bg>
    <p:spTree>
      <p:nvGrpSpPr>
        <p:cNvPr id="1" name=""/>
        <p:cNvGrpSpPr/>
        <p:nvPr/>
      </p:nvGrpSpPr>
      <p:grpSpPr>
        <a:xfrm>
          <a:off x="0" y="0"/>
          <a:ext cx="0" cy="0"/>
          <a:chOff x="0" y="0"/>
          <a:chExt cx="0" cy="0"/>
        </a:xfrm>
      </p:grpSpPr>
      <p:sp>
        <p:nvSpPr>
          <p:cNvPr id="1048628" name="Title 1048627"/>
          <p:cNvSpPr>
            <a:spLocks noGrp="1"/>
          </p:cNvSpPr>
          <p:nvPr>
            <p:ph type="title"/>
          </p:nvPr>
        </p:nvSpPr>
        <p:spPr/>
        <p:txBody>
          <a:bodyPr/>
          <a:lstStyle/>
          <a:p>
            <a:r>
              <a:rPr lang="en-US"/>
              <a:t>Nikki Rosa</a:t>
            </a:r>
            <a:endParaRPr lang="el-GR"/>
          </a:p>
        </p:txBody>
      </p:sp>
      <p:sp>
        <p:nvSpPr>
          <p:cNvPr id="1048629" name="Content Placeholder 1048628"/>
          <p:cNvSpPr>
            <a:spLocks noGrp="1"/>
          </p:cNvSpPr>
          <p:nvPr>
            <p:ph sz="half" idx="2"/>
          </p:nvPr>
        </p:nvSpPr>
        <p:spPr>
          <a:xfrm>
            <a:off x="4514849" y="1825625"/>
            <a:ext cx="3886200" cy="4351338"/>
          </a:xfrm>
        </p:spPr>
        <p:txBody>
          <a:bodyPr>
            <a:normAutofit fontScale="46429" lnSpcReduction="20000"/>
          </a:bodyPr>
          <a:lstStyle/>
          <a:p>
            <a:pPr marL="0" indent="0" algn="ctr">
              <a:buNone/>
            </a:pPr>
            <a:r>
              <a:rPr lang="el-GR" sz="2800"/>
              <a:t>your biographers never understand</a:t>
            </a:r>
          </a:p>
          <a:p>
            <a:pPr marL="0" indent="0" algn="ctr">
              <a:buNone/>
            </a:pPr>
            <a:r>
              <a:rPr lang="el-GR" sz="2800"/>
              <a:t>your father’s pain as he sells his stock   </a:t>
            </a:r>
          </a:p>
          <a:p>
            <a:pPr marL="0" indent="0" algn="ctr">
              <a:buNone/>
            </a:pPr>
            <a:r>
              <a:rPr lang="el-GR" sz="2800"/>
              <a:t>and another dream goes</a:t>
            </a:r>
          </a:p>
          <a:p>
            <a:pPr marL="0" indent="0" algn="ctr">
              <a:buNone/>
            </a:pPr>
            <a:r>
              <a:rPr lang="el-GR" sz="2800"/>
              <a:t>And though you’re poor it isn’t poverty that</a:t>
            </a:r>
          </a:p>
          <a:p>
            <a:pPr marL="0" indent="0" algn="ctr">
              <a:buNone/>
            </a:pPr>
            <a:r>
              <a:rPr lang="el-GR" sz="2800"/>
              <a:t>concerns you</a:t>
            </a:r>
            <a:endParaRPr lang="el-GR"/>
          </a:p>
          <a:p>
            <a:pPr marL="0" indent="0" algn="ctr">
              <a:buNone/>
            </a:pPr>
            <a:r>
              <a:rPr lang="el-GR"/>
              <a:t>and though they fought a lot</a:t>
            </a:r>
          </a:p>
          <a:p>
            <a:pPr marL="0" indent="0" algn="ctr">
              <a:buNone/>
            </a:pPr>
            <a:r>
              <a:rPr lang="el-GR"/>
              <a:t>it isn’t your father’s drinking that makes any difference   </a:t>
            </a:r>
          </a:p>
          <a:p>
            <a:pPr marL="0" indent="0" algn="ctr">
              <a:buNone/>
            </a:pPr>
            <a:r>
              <a:rPr lang="el-GR"/>
              <a:t>but only that everybody is together and you</a:t>
            </a:r>
          </a:p>
          <a:p>
            <a:pPr marL="0" indent="0" algn="ctr">
              <a:buNone/>
            </a:pPr>
            <a:r>
              <a:rPr lang="el-GR"/>
              <a:t>and your sister have happy birthdays and very good   </a:t>
            </a:r>
          </a:p>
          <a:p>
            <a:pPr marL="0" indent="0" algn="ctr">
              <a:buNone/>
            </a:pPr>
            <a:r>
              <a:rPr lang="el-GR"/>
              <a:t>Christmases</a:t>
            </a:r>
          </a:p>
          <a:p>
            <a:pPr marL="0" indent="0" algn="ctr">
              <a:buNone/>
            </a:pPr>
            <a:r>
              <a:rPr lang="el-GR"/>
              <a:t>and I really hope no white person ever has cause   </a:t>
            </a:r>
          </a:p>
          <a:p>
            <a:pPr marL="0" indent="0" algn="ctr">
              <a:buNone/>
            </a:pPr>
            <a:r>
              <a:rPr lang="el-GR"/>
              <a:t>to write about me</a:t>
            </a:r>
          </a:p>
          <a:p>
            <a:pPr marL="0" indent="0" algn="ctr">
              <a:buNone/>
            </a:pPr>
            <a:r>
              <a:rPr lang="el-GR"/>
              <a:t>because they never understand</a:t>
            </a:r>
          </a:p>
          <a:p>
            <a:pPr marL="0" indent="0" algn="ctr">
              <a:buNone/>
            </a:pPr>
            <a:r>
              <a:rPr lang="el-GR"/>
              <a:t>Black love is Black wealth and they’ll</a:t>
            </a:r>
          </a:p>
          <a:p>
            <a:pPr marL="0" indent="0" algn="ctr">
              <a:buNone/>
            </a:pPr>
            <a:r>
              <a:rPr lang="el-GR"/>
              <a:t>probably talk about my hard childhood</a:t>
            </a:r>
          </a:p>
          <a:p>
            <a:pPr marL="0" indent="0" algn="ctr">
              <a:buNone/>
            </a:pPr>
            <a:r>
              <a:rPr lang="el-GR"/>
              <a:t>and never understand that</a:t>
            </a:r>
          </a:p>
          <a:p>
            <a:pPr marL="0" indent="0" algn="ctr">
              <a:buNone/>
            </a:pPr>
            <a:r>
              <a:rPr lang="el-GR"/>
              <a:t>all the while I was quite happy</a:t>
            </a:r>
          </a:p>
        </p:txBody>
      </p:sp>
      <p:sp>
        <p:nvSpPr>
          <p:cNvPr id="1048630" name="Content Placeholder 1048629"/>
          <p:cNvSpPr>
            <a:spLocks noGrp="1"/>
          </p:cNvSpPr>
          <p:nvPr>
            <p:ph sz="half" idx="1"/>
          </p:nvPr>
        </p:nvSpPr>
        <p:spPr/>
        <p:txBody>
          <a:bodyPr anchor="ctr" anchorCtr="1">
            <a:normAutofit fontScale="46429" lnSpcReduction="20000"/>
          </a:bodyPr>
          <a:lstStyle/>
          <a:p>
            <a:pPr marL="0" indent="0" algn="ctr">
              <a:buNone/>
            </a:pPr>
            <a:r>
              <a:rPr lang="el-GR"/>
              <a:t>childhood remembrances are always a drag   </a:t>
            </a:r>
          </a:p>
          <a:p>
            <a:pPr marL="0" indent="0" algn="ctr">
              <a:buNone/>
            </a:pPr>
            <a:r>
              <a:rPr lang="el-GR"/>
              <a:t>if you’re Black</a:t>
            </a:r>
          </a:p>
          <a:p>
            <a:pPr marL="0" indent="0" algn="ctr">
              <a:buNone/>
            </a:pPr>
            <a:r>
              <a:rPr lang="el-GR"/>
              <a:t>you always remember things like living in Woodlawn   </a:t>
            </a:r>
          </a:p>
          <a:p>
            <a:pPr marL="0" indent="0" algn="ctr">
              <a:buNone/>
            </a:pPr>
            <a:r>
              <a:rPr lang="el-GR"/>
              <a:t>with no inside toilet</a:t>
            </a:r>
          </a:p>
          <a:p>
            <a:pPr marL="0" indent="0" algn="ctr">
              <a:buNone/>
            </a:pPr>
            <a:r>
              <a:rPr lang="el-GR"/>
              <a:t>and if you become famous or something</a:t>
            </a:r>
          </a:p>
          <a:p>
            <a:pPr marL="0" indent="0" algn="ctr">
              <a:buNone/>
            </a:pPr>
            <a:r>
              <a:rPr lang="el-GR"/>
              <a:t>they never talk about how happy you were to have   </a:t>
            </a:r>
          </a:p>
          <a:p>
            <a:pPr marL="0" indent="0" algn="ctr">
              <a:buNone/>
            </a:pPr>
            <a:r>
              <a:rPr lang="el-GR"/>
              <a:t>your mother</a:t>
            </a:r>
          </a:p>
          <a:p>
            <a:pPr marL="0" indent="0" algn="ctr">
              <a:buNone/>
            </a:pPr>
            <a:r>
              <a:rPr lang="el-GR"/>
              <a:t>all to yourself and</a:t>
            </a:r>
          </a:p>
          <a:p>
            <a:pPr marL="0" indent="0" algn="ctr">
              <a:buNone/>
            </a:pPr>
            <a:r>
              <a:rPr lang="el-GR"/>
              <a:t>how good the water felt when you got your bath   </a:t>
            </a:r>
          </a:p>
          <a:p>
            <a:pPr marL="0" indent="0" algn="ctr">
              <a:buNone/>
            </a:pPr>
            <a:r>
              <a:rPr lang="el-GR"/>
              <a:t>from one of those</a:t>
            </a:r>
          </a:p>
          <a:p>
            <a:pPr marL="0" indent="0" algn="ctr">
              <a:buNone/>
            </a:pPr>
            <a:r>
              <a:rPr lang="el-GR"/>
              <a:t>big tubs that folk in chicago barbecue in   </a:t>
            </a:r>
          </a:p>
          <a:p>
            <a:pPr marL="0" indent="0" algn="ctr">
              <a:buNone/>
            </a:pPr>
            <a:r>
              <a:rPr lang="el-GR"/>
              <a:t>and somehow when you talk about home   </a:t>
            </a:r>
          </a:p>
          <a:p>
            <a:pPr marL="0" indent="0" algn="ctr">
              <a:buNone/>
            </a:pPr>
            <a:r>
              <a:rPr lang="el-GR"/>
              <a:t>it never gets across how much you</a:t>
            </a:r>
          </a:p>
          <a:p>
            <a:pPr marL="0" indent="0" algn="ctr">
              <a:buNone/>
            </a:pPr>
            <a:r>
              <a:rPr lang="el-GR"/>
              <a:t>understood their feelings</a:t>
            </a:r>
          </a:p>
          <a:p>
            <a:pPr marL="0" indent="0" algn="ctr">
              <a:buNone/>
            </a:pPr>
            <a:r>
              <a:rPr lang="el-GR"/>
              <a:t>as the whole family attended meetings about Hollydale</a:t>
            </a:r>
          </a:p>
          <a:p>
            <a:pPr marL="0" indent="0" algn="ctr">
              <a:buNone/>
            </a:pPr>
            <a:r>
              <a:rPr lang="el-GR"/>
              <a:t>and even though you remember</a:t>
            </a: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D5CD"/>
        </a:solidFill>
        <a:effectLst/>
      </p:bgPr>
    </p:bg>
    <p:spTree>
      <p:nvGrpSpPr>
        <p:cNvPr id="1" name=""/>
        <p:cNvGrpSpPr/>
        <p:nvPr/>
      </p:nvGrpSpPr>
      <p:grpSpPr>
        <a:xfrm>
          <a:off x="0" y="0"/>
          <a:ext cx="0" cy="0"/>
          <a:chOff x="0" y="0"/>
          <a:chExt cx="0" cy="0"/>
        </a:xfrm>
      </p:grpSpPr>
      <p:sp>
        <p:nvSpPr>
          <p:cNvPr id="1048631" name="Title 1048630"/>
          <p:cNvSpPr>
            <a:spLocks noGrp="1"/>
          </p:cNvSpPr>
          <p:nvPr>
            <p:ph type="title"/>
          </p:nvPr>
        </p:nvSpPr>
        <p:spPr>
          <a:xfrm>
            <a:off x="178440" y="164759"/>
            <a:ext cx="4949427" cy="1124920"/>
          </a:xfrm>
        </p:spPr>
        <p:txBody>
          <a:bodyPr/>
          <a:lstStyle/>
          <a:p>
            <a:r>
              <a:rPr lang="en-US"/>
              <a:t>Nikki Giovanni</a:t>
            </a:r>
            <a:endParaRPr lang="el-GR"/>
          </a:p>
        </p:txBody>
      </p:sp>
      <p:pic>
        <p:nvPicPr>
          <p:cNvPr id="2097156" name="Picture Placeholder 2097155"/>
          <p:cNvPicPr>
            <a:picLocks noGrp="1"/>
          </p:cNvPicPr>
          <p:nvPr>
            <p:ph type="pic" idx="1"/>
          </p:nvPr>
        </p:nvPicPr>
        <p:blipFill>
          <a:blip r:embed="rId2"/>
          <a:srcRect l="14381" r="14381"/>
          <a:stretch>
            <a:fillRect/>
          </a:stretch>
        </p:blipFill>
        <p:spPr>
          <a:xfrm>
            <a:off x="4869966" y="1110319"/>
            <a:ext cx="4764321" cy="5030495"/>
          </a:xfrm>
        </p:spPr>
      </p:pic>
      <p:sp>
        <p:nvSpPr>
          <p:cNvPr id="1048632" name="TextBox 1048631"/>
          <p:cNvSpPr txBox="1"/>
          <p:nvPr/>
        </p:nvSpPr>
        <p:spPr>
          <a:xfrm>
            <a:off x="0" y="1862886"/>
            <a:ext cx="4784844" cy="3863340"/>
          </a:xfrm>
          <a:prstGeom prst="rect">
            <a:avLst/>
          </a:prstGeom>
        </p:spPr>
        <p:txBody>
          <a:bodyPr wrap="square" rtlCol="0">
            <a:spAutoFit/>
          </a:bodyPr>
          <a:lstStyle/>
          <a:p>
            <a:r>
              <a:rPr lang="el-GR" sz="2800">
                <a:solidFill>
                  <a:srgbClr val="000000"/>
                </a:solidFill>
              </a:rPr>
              <a:t>Nikki Giovanni, byname of Yolande Cornelia Giovanni, Jr., (born June 7, 1943, Knoxville, Tennessee, U.S.), American poet whose writings ranged from calls for black power to poems for children and intimate personal statements.</a:t>
            </a: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65FF65"/>
        </a:solidFill>
        <a:effectLst/>
      </p:bgPr>
    </p:bg>
    <p:spTree>
      <p:nvGrpSpPr>
        <p:cNvPr id="1" name=""/>
        <p:cNvGrpSpPr/>
        <p:nvPr/>
      </p:nvGrpSpPr>
      <p:grpSpPr>
        <a:xfrm>
          <a:off x="0" y="0"/>
          <a:ext cx="0" cy="0"/>
          <a:chOff x="0" y="0"/>
          <a:chExt cx="0" cy="0"/>
        </a:xfrm>
      </p:grpSpPr>
      <p:sp>
        <p:nvSpPr>
          <p:cNvPr id="1048603" name="Title 1048602"/>
          <p:cNvSpPr>
            <a:spLocks noGrp="1"/>
          </p:cNvSpPr>
          <p:nvPr>
            <p:ph type="title"/>
          </p:nvPr>
        </p:nvSpPr>
        <p:spPr>
          <a:xfrm>
            <a:off x="-192093" y="2624137"/>
            <a:ext cx="3933469" cy="1600200"/>
          </a:xfrm>
        </p:spPr>
        <p:txBody>
          <a:bodyPr anchor="ctr" anchorCtr="1"/>
          <a:lstStyle/>
          <a:p>
            <a:r>
              <a:rPr lang="en-US"/>
              <a:t>Gwendolyn Brooks</a:t>
            </a:r>
            <a:endParaRPr lang="el-GR"/>
          </a:p>
        </p:txBody>
      </p:sp>
      <p:pic>
        <p:nvPicPr>
          <p:cNvPr id="2097153" name="Picture Placeholder 2097152"/>
          <p:cNvPicPr>
            <a:picLocks noGrp="1"/>
          </p:cNvPicPr>
          <p:nvPr>
            <p:ph type="pic" idx="1"/>
          </p:nvPr>
        </p:nvPicPr>
        <p:blipFill>
          <a:blip r:embed="rId2"/>
          <a:srcRect l="18408" r="18408"/>
          <a:stretch>
            <a:fillRect/>
          </a:stretch>
        </p:blipFill>
        <p:spPr/>
      </p:pic>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65FF65"/>
        </a:solidFill>
        <a:effectLst/>
      </p:bgPr>
    </p:bg>
    <p:spTree>
      <p:nvGrpSpPr>
        <p:cNvPr id="1" name=""/>
        <p:cNvGrpSpPr/>
        <p:nvPr/>
      </p:nvGrpSpPr>
      <p:grpSpPr>
        <a:xfrm>
          <a:off x="0" y="0"/>
          <a:ext cx="0" cy="0"/>
          <a:chOff x="0" y="0"/>
          <a:chExt cx="0" cy="0"/>
        </a:xfrm>
      </p:grpSpPr>
      <p:sp>
        <p:nvSpPr>
          <p:cNvPr id="1048599" name="Title 1048598"/>
          <p:cNvSpPr>
            <a:spLocks noGrp="1"/>
          </p:cNvSpPr>
          <p:nvPr>
            <p:ph type="title"/>
          </p:nvPr>
        </p:nvSpPr>
        <p:spPr>
          <a:xfrm>
            <a:off x="629841" y="457200"/>
            <a:ext cx="5332389" cy="545723"/>
          </a:xfrm>
        </p:spPr>
        <p:txBody>
          <a:bodyPr/>
          <a:lstStyle/>
          <a:p>
            <a:r>
              <a:rPr lang="en-US"/>
              <a:t>Gwendolyn Brooks</a:t>
            </a:r>
            <a:endParaRPr lang="el-GR"/>
          </a:p>
        </p:txBody>
      </p:sp>
      <p:sp>
        <p:nvSpPr>
          <p:cNvPr id="1048600" name="TextBox 1048599"/>
          <p:cNvSpPr txBox="1"/>
          <p:nvPr/>
        </p:nvSpPr>
        <p:spPr>
          <a:xfrm>
            <a:off x="337910" y="1423550"/>
            <a:ext cx="8468179" cy="5120639"/>
          </a:xfrm>
          <a:prstGeom prst="rect">
            <a:avLst/>
          </a:prstGeom>
        </p:spPr>
        <p:txBody>
          <a:bodyPr wrap="square" rtlCol="0">
            <a:spAutoFit/>
          </a:bodyPr>
          <a:lstStyle/>
          <a:p>
            <a:r>
              <a:rPr lang="el-GR" sz="2800">
                <a:solidFill>
                  <a:srgbClr val="000000"/>
                </a:solidFill>
              </a:rPr>
              <a:t>Gwendolyn Brooks is one of the most highly regarded, influential, and widely read poets of 20th-century American poetry. She was a much-honored poet, even in her lifetime, with the distinction of being the first Black author to win the Pulitzer Prize.</a:t>
            </a:r>
          </a:p>
          <a:p>
            <a:endParaRPr lang="el-GR" sz="2800">
              <a:solidFill>
                <a:srgbClr val="000000"/>
              </a:solidFill>
            </a:endParaRPr>
          </a:p>
          <a:p>
            <a:r>
              <a:rPr lang="el-GR" sz="2800">
                <a:solidFill>
                  <a:srgbClr val="000000"/>
                </a:solidFill>
              </a:rPr>
              <a:t>Brooks was born in Topeka, Kansas, but her family moved to Chicago when she was young. Her father was a janitor who had hoped to become a doctor</a:t>
            </a:r>
            <a:r>
              <a:rPr lang="en-US" sz="2800">
                <a:solidFill>
                  <a:srgbClr val="000000"/>
                </a:solidFill>
              </a:rPr>
              <a:t> and mother was a schoolteacher and classically trained pianist. They were supportive of their daughter’s passion for reading and writing. </a:t>
            </a:r>
            <a:endParaRPr lang="el-GR" sz="2800">
              <a:solidFill>
                <a:srgbClr val="000000"/>
              </a:solidFill>
            </a:endParaRP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5FF65"/>
        </a:solidFill>
        <a:effectLst/>
      </p:bgPr>
    </p:bg>
    <p:spTree>
      <p:nvGrpSpPr>
        <p:cNvPr id="1" name=""/>
        <p:cNvGrpSpPr/>
        <p:nvPr/>
      </p:nvGrpSpPr>
      <p:grpSpPr>
        <a:xfrm>
          <a:off x="0" y="0"/>
          <a:ext cx="0" cy="0"/>
          <a:chOff x="0" y="0"/>
          <a:chExt cx="0" cy="0"/>
        </a:xfrm>
      </p:grpSpPr>
      <p:sp>
        <p:nvSpPr>
          <p:cNvPr id="1048590" name="Title 1048589"/>
          <p:cNvSpPr>
            <a:spLocks noGrp="1"/>
          </p:cNvSpPr>
          <p:nvPr>
            <p:ph type="title"/>
          </p:nvPr>
        </p:nvSpPr>
        <p:spPr/>
        <p:txBody>
          <a:bodyPr/>
          <a:lstStyle/>
          <a:p>
            <a:r>
              <a:rPr lang="en-US"/>
              <a:t>We real cool</a:t>
            </a:r>
            <a:endParaRPr lang="el-GR"/>
          </a:p>
        </p:txBody>
      </p:sp>
      <p:sp>
        <p:nvSpPr>
          <p:cNvPr id="1048591" name="Content Placeholder 1048590"/>
          <p:cNvSpPr>
            <a:spLocks noGrp="1"/>
          </p:cNvSpPr>
          <p:nvPr>
            <p:ph idx="1"/>
          </p:nvPr>
        </p:nvSpPr>
        <p:spPr>
          <a:xfrm>
            <a:off x="122164" y="1722117"/>
            <a:ext cx="9136576" cy="5215486"/>
          </a:xfrm>
        </p:spPr>
        <p:txBody>
          <a:bodyPr>
            <a:normAutofit fontScale="64286" lnSpcReduction="20000"/>
          </a:bodyPr>
          <a:lstStyle/>
          <a:p>
            <a:r>
              <a:rPr lang="el-GR"/>
              <a:t>As for black aesthetic of the civil rights period, Gwendolyn exudes a loud and proud voice to let the black youth of this time period be heard. With her poem “We Real Cool,” published in her book The Bean Eaters, Brooks talks about seven young teens who go out at night to have fun and enjoy life. The political consciousness of this poem is where civil rights is alluded to. The last line of the poem, after speaking of fun times, says, “we die soon,” (8).</a:t>
            </a:r>
          </a:p>
          <a:p>
            <a:pPr marL="0" indent="0">
              <a:buNone/>
            </a:pPr>
            <a:r>
              <a:rPr lang="el-GR"/>
              <a:t>“We real cool. </a:t>
            </a:r>
          </a:p>
          <a:p>
            <a:pPr marL="0" indent="0">
              <a:buNone/>
            </a:pPr>
            <a:r>
              <a:rPr lang="el-GR"/>
              <a:t>We</a:t>
            </a:r>
            <a:r>
              <a:rPr lang="en-US"/>
              <a:t> </a:t>
            </a:r>
            <a:r>
              <a:rPr lang="el-GR"/>
              <a:t>Left school.</a:t>
            </a:r>
          </a:p>
          <a:p>
            <a:pPr marL="0" indent="0">
              <a:buNone/>
            </a:pPr>
            <a:r>
              <a:rPr lang="el-GR"/>
              <a:t> We Lurk late. </a:t>
            </a:r>
          </a:p>
          <a:p>
            <a:pPr marL="0" indent="0">
              <a:buNone/>
            </a:pPr>
            <a:r>
              <a:rPr lang="el-GR"/>
              <a:t>We</a:t>
            </a:r>
            <a:r>
              <a:rPr lang="en-US"/>
              <a:t> </a:t>
            </a:r>
            <a:r>
              <a:rPr lang="el-GR"/>
              <a:t>Strike straight. </a:t>
            </a:r>
          </a:p>
          <a:p>
            <a:pPr marL="0" indent="0">
              <a:buNone/>
            </a:pPr>
            <a:r>
              <a:rPr lang="el-GR"/>
              <a:t>We Sing sin. </a:t>
            </a:r>
          </a:p>
          <a:p>
            <a:pPr marL="0" indent="0">
              <a:buNone/>
            </a:pPr>
            <a:r>
              <a:rPr lang="el-GR"/>
              <a:t>WeThin gin.</a:t>
            </a:r>
          </a:p>
          <a:p>
            <a:pPr marL="0" indent="0">
              <a:buNone/>
            </a:pPr>
            <a:r>
              <a:rPr lang="el-GR"/>
              <a:t> We Jazz June.</a:t>
            </a:r>
          </a:p>
          <a:p>
            <a:pPr marL="0" indent="0">
              <a:buNone/>
            </a:pPr>
            <a:r>
              <a:rPr lang="el-GR"/>
              <a:t>We</a:t>
            </a:r>
            <a:r>
              <a:rPr lang="en-US"/>
              <a:t> </a:t>
            </a:r>
            <a:r>
              <a:rPr lang="el-GR"/>
              <a:t>Die soon.” (1-8)</a:t>
            </a:r>
          </a:p>
          <a:p>
            <a:r>
              <a:rPr lang="el-GR"/>
              <a:t>    The youth being young held a different meaning in 1960 when the peak of the civil rights movement occurred. The last line is very significant because young black people were killed for having fun. Killed for “lurking late,” killed for “singing sin,” killed for being themselves, the black youth lived in perpetual fear. </a:t>
            </a: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5FF65"/>
        </a:solidFill>
        <a:effectLst/>
      </p:bgPr>
    </p:bg>
    <p:spTree>
      <p:nvGrpSpPr>
        <p:cNvPr id="1" name=""/>
        <p:cNvGrpSpPr/>
        <p:nvPr/>
      </p:nvGrpSpPr>
      <p:grpSpPr>
        <a:xfrm>
          <a:off x="0" y="0"/>
          <a:ext cx="0" cy="0"/>
          <a:chOff x="0" y="0"/>
          <a:chExt cx="0" cy="0"/>
        </a:xfrm>
      </p:grpSpPr>
      <p:sp>
        <p:nvSpPr>
          <p:cNvPr id="1048586" name="Title 1048585"/>
          <p:cNvSpPr>
            <a:spLocks noGrp="1"/>
          </p:cNvSpPr>
          <p:nvPr>
            <p:ph type="title"/>
          </p:nvPr>
        </p:nvSpPr>
        <p:spPr/>
        <p:txBody>
          <a:bodyPr anchor="ctr"/>
          <a:lstStyle/>
          <a:p>
            <a:r>
              <a:rPr lang="en-US"/>
              <a:t>Notes</a:t>
            </a:r>
            <a:endParaRPr lang="el-GR"/>
          </a:p>
        </p:txBody>
      </p:sp>
      <p:sp>
        <p:nvSpPr>
          <p:cNvPr id="1048587" name="Content Placeholder 1048586"/>
          <p:cNvSpPr>
            <a:spLocks noGrp="1"/>
          </p:cNvSpPr>
          <p:nvPr>
            <p:ph idx="1"/>
          </p:nvPr>
        </p:nvSpPr>
        <p:spPr>
          <a:xfrm>
            <a:off x="-104773" y="1825625"/>
            <a:ext cx="9178635" cy="4998256"/>
          </a:xfrm>
        </p:spPr>
        <p:txBody>
          <a:bodyPr>
            <a:normAutofit fontScale="85714" lnSpcReduction="20000"/>
          </a:bodyPr>
          <a:lstStyle/>
          <a:p>
            <a:r>
              <a:rPr lang="el-GR" sz="2800"/>
              <a:t>   Perhaps her poem, “RIOT,” also mentions fear. But, the fear isn’t from the perspective of black America. This poem shows the fear of rich, privileged white people. Essentially, the subject John Cabot forgets all of his materialistic goods and is immediately shocked when face to face with blacks walking toward him on the street. He screams, “Don’t let It touch me! the blackness! Lord!” (19). The free blacks who crowd the streets tie together in unity and display their prideful voice, too loud to care about racist John Cabot.</a:t>
            </a:r>
          </a:p>
          <a:p>
            <a:r>
              <a:rPr lang="el-GR" sz="2800"/>
              <a:t>In this poem, Brooks discusses the double standard of what’s left said in private or not said at all.The riot mentioned in the title of the poem is the fight for rights exhibited every day by the unification of the black population</a:t>
            </a:r>
            <a:r>
              <a:rPr lang="en-US" sz="2800"/>
              <a:t>.</a:t>
            </a:r>
            <a:r>
              <a:rPr lang="el-GR" sz="2800"/>
              <a:t>The fear in Brooks’ poetry unifies the black youth fighting for their rights in this time period.</a:t>
            </a:r>
            <a:endParaRPr lang="el-G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65FF65"/>
        </a:solidFill>
        <a:effectLst/>
      </p:bgPr>
    </p:bg>
    <p:spTree>
      <p:nvGrpSpPr>
        <p:cNvPr id="1" name=""/>
        <p:cNvGrpSpPr/>
        <p:nvPr/>
      </p:nvGrpSpPr>
      <p:grpSpPr>
        <a:xfrm>
          <a:off x="0" y="0"/>
          <a:ext cx="0" cy="0"/>
          <a:chOff x="0" y="0"/>
          <a:chExt cx="0" cy="0"/>
        </a:xfrm>
      </p:grpSpPr>
      <p:sp>
        <p:nvSpPr>
          <p:cNvPr id="1048588" name="Title 1048587"/>
          <p:cNvSpPr>
            <a:spLocks noGrp="1"/>
          </p:cNvSpPr>
          <p:nvPr>
            <p:ph type="title"/>
          </p:nvPr>
        </p:nvSpPr>
        <p:spPr/>
        <p:txBody>
          <a:bodyPr anchor="t" anchorCtr="1"/>
          <a:lstStyle/>
          <a:p>
            <a:r>
              <a:rPr lang="en-US" sz="5400"/>
              <a:t>Riot</a:t>
            </a:r>
            <a:endParaRPr lang="el-GR" sz="5400"/>
          </a:p>
        </p:txBody>
      </p:sp>
      <p:sp>
        <p:nvSpPr>
          <p:cNvPr id="1048589" name="Content Placeholder 1048588"/>
          <p:cNvSpPr>
            <a:spLocks noGrp="1"/>
          </p:cNvSpPr>
          <p:nvPr>
            <p:ph idx="1"/>
          </p:nvPr>
        </p:nvSpPr>
        <p:spPr>
          <a:xfrm>
            <a:off x="224228" y="1825625"/>
            <a:ext cx="8705534" cy="5050760"/>
          </a:xfrm>
        </p:spPr>
        <p:txBody>
          <a:bodyPr>
            <a:normAutofit fontScale="64286" lnSpcReduction="20000"/>
          </a:bodyPr>
          <a:lstStyle/>
          <a:p>
            <a:pPr marL="0" indent="0" algn="ctr">
              <a:buNone/>
            </a:pPr>
            <a:r>
              <a:rPr lang="el-GR"/>
              <a:t>John Cabot, out of Wilma, once a Wycliffe,</a:t>
            </a:r>
          </a:p>
          <a:p>
            <a:pPr marL="0" indent="0" algn="ctr">
              <a:buNone/>
            </a:pPr>
            <a:r>
              <a:rPr lang="el-GR"/>
              <a:t>all whitebluerose below his golden hair,</a:t>
            </a:r>
          </a:p>
          <a:p>
            <a:pPr marL="0" indent="0" algn="ctr">
              <a:buNone/>
            </a:pPr>
            <a:r>
              <a:rPr lang="el-GR"/>
              <a:t>wrapped richly in right linen and right wool,</a:t>
            </a:r>
          </a:p>
          <a:p>
            <a:pPr marL="0" indent="0" algn="ctr">
              <a:buNone/>
            </a:pPr>
            <a:r>
              <a:rPr lang="el-GR"/>
              <a:t>almost forgot his Jaguar and Lake Bluff;</a:t>
            </a:r>
          </a:p>
          <a:p>
            <a:pPr marL="0" indent="0" algn="ctr">
              <a:buNone/>
            </a:pPr>
            <a:r>
              <a:rPr lang="el-GR"/>
              <a:t>almost forgot Grandtully (which is The</a:t>
            </a:r>
          </a:p>
          <a:p>
            <a:pPr marL="0" indent="0" algn="ctr">
              <a:buNone/>
            </a:pPr>
            <a:r>
              <a:rPr lang="el-GR"/>
              <a:t>Best Thing That Ever Happened To Scotch); almost</a:t>
            </a:r>
          </a:p>
          <a:p>
            <a:pPr marL="0" indent="0" algn="ctr">
              <a:buNone/>
            </a:pPr>
            <a:r>
              <a:rPr lang="el-GR"/>
              <a:t>forgot the sculpture at the Richard Gray</a:t>
            </a:r>
          </a:p>
          <a:p>
            <a:pPr marL="0" indent="0" algn="ctr">
              <a:buNone/>
            </a:pPr>
            <a:r>
              <a:rPr lang="el-GR"/>
              <a:t>and Distelheim; the kidney pie at Maxim’s,</a:t>
            </a:r>
          </a:p>
          <a:p>
            <a:pPr marL="0" indent="0" algn="ctr">
              <a:buNone/>
            </a:pPr>
            <a:r>
              <a:rPr lang="el-GR"/>
              <a:t>the Grenadine de Boeuf at Maison Henri.</a:t>
            </a:r>
          </a:p>
          <a:p>
            <a:pPr marL="0" indent="0" algn="ctr">
              <a:buNone/>
            </a:pPr>
            <a:r>
              <a:rPr lang="el-GR"/>
              <a:t>Because the Negroes were coming down the street.</a:t>
            </a:r>
          </a:p>
          <a:p>
            <a:pPr marL="0" indent="0" algn="ctr">
              <a:buNone/>
            </a:pPr>
            <a:r>
              <a:rPr lang="el-GR"/>
              <a:t>Because the Poor were sweaty and unpretty</a:t>
            </a:r>
          </a:p>
          <a:p>
            <a:pPr marL="0" indent="0" algn="ctr">
              <a:buNone/>
            </a:pPr>
            <a:r>
              <a:rPr lang="el-GR"/>
              <a:t>(not like Two Dainty Negroes in Winnetka)</a:t>
            </a:r>
          </a:p>
          <a:p>
            <a:pPr marL="0" indent="0" algn="ctr">
              <a:buNone/>
            </a:pPr>
            <a:r>
              <a:rPr lang="el-GR"/>
              <a:t>and they were coming toward him in rough ranks.</a:t>
            </a:r>
          </a:p>
          <a:p>
            <a:pPr marL="0" indent="0" algn="ctr">
              <a:buNone/>
            </a:pPr>
            <a:r>
              <a:rPr lang="el-GR"/>
              <a:t>In seas. In windsweep. They were black and loud.</a:t>
            </a:r>
          </a:p>
          <a:p>
            <a:pPr marL="0" indent="0" algn="ctr">
              <a:buNone/>
            </a:pPr>
            <a:r>
              <a:rPr lang="el-GR"/>
              <a:t>And not detainable. And not discreet</a:t>
            </a: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73B50"/>
        </a:solidFill>
        <a:effectLst/>
      </p:bgPr>
    </p:bg>
    <p:spTree>
      <p:nvGrpSpPr>
        <p:cNvPr id="1" name=""/>
        <p:cNvGrpSpPr/>
        <p:nvPr/>
      </p:nvGrpSpPr>
      <p:grpSpPr>
        <a:xfrm>
          <a:off x="0" y="0"/>
          <a:ext cx="0" cy="0"/>
          <a:chOff x="0" y="0"/>
          <a:chExt cx="0" cy="0"/>
        </a:xfrm>
      </p:grpSpPr>
      <p:sp>
        <p:nvSpPr>
          <p:cNvPr id="1048598" name="Title 1048597"/>
          <p:cNvSpPr>
            <a:spLocks noGrp="1"/>
          </p:cNvSpPr>
          <p:nvPr>
            <p:ph type="title"/>
          </p:nvPr>
        </p:nvSpPr>
        <p:spPr>
          <a:xfrm>
            <a:off x="6388541" y="1445911"/>
            <a:ext cx="2949178" cy="2282740"/>
          </a:xfrm>
        </p:spPr>
        <p:txBody>
          <a:bodyPr vert="horz" anchor="ctr" anchorCtr="1"/>
          <a:lstStyle/>
          <a:p>
            <a:r>
              <a:rPr lang="en-US"/>
              <a:t>June Jorndan</a:t>
            </a:r>
            <a:endParaRPr lang="el-GR"/>
          </a:p>
        </p:txBody>
      </p:sp>
      <p:pic>
        <p:nvPicPr>
          <p:cNvPr id="2097152" name="Picture Placeholder 2097151"/>
          <p:cNvPicPr>
            <a:picLocks noGrp="1"/>
          </p:cNvPicPr>
          <p:nvPr>
            <p:ph type="pic" idx="1"/>
          </p:nvPr>
        </p:nvPicPr>
        <p:blipFill>
          <a:blip r:embed="rId2"/>
          <a:srcRect l="13429" r="13429"/>
          <a:stretch>
            <a:fillRect/>
          </a:stretch>
        </p:blipFill>
        <p:spPr>
          <a:xfrm>
            <a:off x="0" y="0"/>
            <a:ext cx="6564881" cy="6673583"/>
          </a:xfrm>
        </p:spPr>
      </p:pic>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73B50"/>
        </a:solidFill>
        <a:effectLst/>
      </p:bgPr>
    </p:bg>
    <p:spTree>
      <p:nvGrpSpPr>
        <p:cNvPr id="1" name=""/>
        <p:cNvGrpSpPr/>
        <p:nvPr/>
      </p:nvGrpSpPr>
      <p:grpSpPr>
        <a:xfrm>
          <a:off x="0" y="0"/>
          <a:ext cx="0" cy="0"/>
          <a:chOff x="0" y="0"/>
          <a:chExt cx="0" cy="0"/>
        </a:xfrm>
      </p:grpSpPr>
      <p:sp>
        <p:nvSpPr>
          <p:cNvPr id="1048601" name="Title 1048600"/>
          <p:cNvSpPr>
            <a:spLocks noGrp="1"/>
          </p:cNvSpPr>
          <p:nvPr>
            <p:ph type="title"/>
          </p:nvPr>
        </p:nvSpPr>
        <p:spPr/>
        <p:txBody>
          <a:bodyPr/>
          <a:lstStyle/>
          <a:p>
            <a:r>
              <a:rPr lang="en-US"/>
              <a:t>June Jordan</a:t>
            </a:r>
            <a:endParaRPr lang="el-GR"/>
          </a:p>
        </p:txBody>
      </p:sp>
      <p:sp>
        <p:nvSpPr>
          <p:cNvPr id="1048602" name="Content Placeholder 1048601"/>
          <p:cNvSpPr>
            <a:spLocks noGrp="1"/>
          </p:cNvSpPr>
          <p:nvPr>
            <p:ph idx="1"/>
          </p:nvPr>
        </p:nvSpPr>
        <p:spPr/>
        <p:txBody>
          <a:bodyPr>
            <a:normAutofit/>
          </a:bodyPr>
          <a:lstStyle/>
          <a:p>
            <a:pPr marL="0" indent="0">
              <a:buNone/>
            </a:pPr>
            <a:r>
              <a:rPr lang="el-GR"/>
              <a:t>One of the most widely-published and highly-acclaimed</a:t>
            </a:r>
            <a:r>
              <a:rPr lang="en-US"/>
              <a:t> bisexual</a:t>
            </a:r>
            <a:r>
              <a:rPr lang="el-GR"/>
              <a:t> Jamaican American writers of her generation, poet, playwright and essayist June Jordan was known for her fierce commitment to human rights and political activism. </a:t>
            </a:r>
          </a:p>
          <a:p>
            <a:r>
              <a:rPr lang="en-US"/>
              <a:t>Born July 9, 1936, in Harlem, New York, Jordan had a difficult childhood and an especially fraught relationship with her father. Her parents were both Jamaican immigrants. </a:t>
            </a:r>
            <a:endParaRPr lang="el-G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73B50"/>
        </a:solidFill>
        <a:effectLst/>
      </p:bgPr>
    </p:bg>
    <p:spTree>
      <p:nvGrpSpPr>
        <p:cNvPr id="1" name=""/>
        <p:cNvGrpSpPr/>
        <p:nvPr/>
      </p:nvGrpSpPr>
      <p:grpSpPr>
        <a:xfrm>
          <a:off x="0" y="0"/>
          <a:ext cx="0" cy="0"/>
          <a:chOff x="0" y="0"/>
          <a:chExt cx="0" cy="0"/>
        </a:xfrm>
      </p:grpSpPr>
      <p:sp>
        <p:nvSpPr>
          <p:cNvPr id="1048611" name="Title 1048610"/>
          <p:cNvSpPr>
            <a:spLocks noGrp="1"/>
          </p:cNvSpPr>
          <p:nvPr>
            <p:ph type="title"/>
          </p:nvPr>
        </p:nvSpPr>
        <p:spPr>
          <a:xfrm>
            <a:off x="3434210" y="0"/>
            <a:ext cx="4003745" cy="481431"/>
          </a:xfrm>
        </p:spPr>
        <p:txBody>
          <a:bodyPr anchor="ctr">
            <a:noAutofit/>
          </a:bodyPr>
          <a:lstStyle/>
          <a:p>
            <a:pPr algn="l"/>
            <a:r>
              <a:rPr lang="el-GR" sz="2400"/>
              <a:t/>
            </a:r>
            <a:br>
              <a:rPr lang="el-GR" sz="2400"/>
            </a:br>
            <a:r>
              <a:rPr lang="en-US" sz="2000"/>
              <a:t>Poem about My Rights</a:t>
            </a:r>
            <a:br>
              <a:rPr lang="en-US" sz="2000"/>
            </a:br>
            <a:r>
              <a:rPr lang="en-US" sz="2000"/>
              <a:t>BY JUNE JORDAN</a:t>
            </a:r>
            <a:endParaRPr lang="el-GR" sz="2000"/>
          </a:p>
        </p:txBody>
      </p:sp>
      <p:sp>
        <p:nvSpPr>
          <p:cNvPr id="1048612" name="Content Placeholder 1048611"/>
          <p:cNvSpPr>
            <a:spLocks noGrp="1"/>
          </p:cNvSpPr>
          <p:nvPr>
            <p:ph idx="1"/>
          </p:nvPr>
        </p:nvSpPr>
        <p:spPr>
          <a:xfrm>
            <a:off x="802348" y="779416"/>
            <a:ext cx="7797217" cy="6118960"/>
          </a:xfrm>
        </p:spPr>
        <p:txBody>
          <a:bodyPr>
            <a:noAutofit/>
          </a:bodyPr>
          <a:lstStyle/>
          <a:p>
            <a:pPr marL="0" indent="0" algn="ctr">
              <a:buNone/>
            </a:pPr>
            <a:r>
              <a:rPr lang="en-US" sz="1600"/>
              <a:t>I am very</a:t>
            </a:r>
            <a:endParaRPr lang="el-GR" sz="1600"/>
          </a:p>
          <a:p>
            <a:pPr marL="0" indent="0" algn="ctr">
              <a:buNone/>
            </a:pPr>
            <a:r>
              <a:rPr lang="en-US" sz="1600"/>
              <a:t>familiar with the problems because the problems</a:t>
            </a:r>
            <a:endParaRPr lang="el-GR" sz="1600"/>
          </a:p>
          <a:p>
            <a:pPr marL="0" indent="0" algn="ctr">
              <a:buNone/>
            </a:pPr>
            <a:r>
              <a:rPr lang="en-US" sz="1600"/>
              <a:t>turn out to be</a:t>
            </a:r>
            <a:endParaRPr lang="el-GR" sz="1600"/>
          </a:p>
          <a:p>
            <a:pPr marL="0" indent="0" algn="ctr">
              <a:buNone/>
            </a:pPr>
            <a:r>
              <a:rPr lang="en-US" sz="1600"/>
              <a:t>me</a:t>
            </a:r>
            <a:endParaRPr lang="el-GR" sz="1600"/>
          </a:p>
          <a:p>
            <a:pPr marL="0" indent="0" algn="ctr">
              <a:buNone/>
            </a:pPr>
            <a:r>
              <a:rPr lang="en-US" sz="1600"/>
              <a:t>I am the history of rape</a:t>
            </a:r>
            <a:endParaRPr lang="el-GR" sz="1600"/>
          </a:p>
          <a:p>
            <a:pPr marL="0" indent="0" algn="ctr">
              <a:buNone/>
            </a:pPr>
            <a:r>
              <a:rPr lang="en-US" sz="1600"/>
              <a:t>I am the history of the rejection of who I am</a:t>
            </a:r>
            <a:endParaRPr lang="el-GR" sz="1600"/>
          </a:p>
          <a:p>
            <a:pPr marL="0" indent="0" algn="ctr">
              <a:buNone/>
            </a:pPr>
            <a:r>
              <a:rPr lang="en-US" sz="1600"/>
              <a:t>I am the history of the terrorized incarceration of</a:t>
            </a:r>
            <a:endParaRPr lang="el-GR" sz="1600"/>
          </a:p>
          <a:p>
            <a:pPr marL="0" indent="0" algn="ctr">
              <a:buNone/>
            </a:pPr>
            <a:r>
              <a:rPr lang="en-US" sz="1600"/>
              <a:t>myself</a:t>
            </a:r>
            <a:endParaRPr lang="el-GR" sz="1600"/>
          </a:p>
          <a:p>
            <a:pPr marL="0" indent="0" algn="ctr">
              <a:buNone/>
            </a:pPr>
            <a:r>
              <a:rPr lang="en-US" sz="1600"/>
              <a:t>I am the history of battery assault and limitless</a:t>
            </a:r>
            <a:endParaRPr lang="el-GR" sz="1600"/>
          </a:p>
          <a:p>
            <a:pPr marL="0" indent="0" algn="ctr">
              <a:buNone/>
            </a:pPr>
            <a:r>
              <a:rPr lang="en-US" sz="1600"/>
              <a:t>armies against whatever I want to do with my mind</a:t>
            </a:r>
            <a:endParaRPr lang="el-GR" sz="1600"/>
          </a:p>
          <a:p>
            <a:pPr marL="0" indent="0" algn="ctr">
              <a:buNone/>
            </a:pPr>
            <a:r>
              <a:rPr lang="en-US" sz="1600"/>
              <a:t>and my body and my soul and</a:t>
            </a:r>
            <a:endParaRPr lang="el-GR" sz="1600"/>
          </a:p>
          <a:p>
            <a:pPr marL="0" indent="0" algn="ctr">
              <a:buNone/>
            </a:pPr>
            <a:r>
              <a:rPr lang="en-US" sz="1600"/>
              <a:t>whether it’s about walking out at night</a:t>
            </a:r>
            <a:endParaRPr lang="el-GR" sz="1600"/>
          </a:p>
          <a:p>
            <a:pPr marL="0" indent="0" algn="ctr">
              <a:buNone/>
            </a:pPr>
            <a:r>
              <a:rPr lang="en-US" sz="1600"/>
              <a:t>or whether it’s about the love that I feel{...}</a:t>
            </a:r>
            <a:endParaRPr lang="el-GR" sz="1600"/>
          </a:p>
          <a:p>
            <a:pPr marL="0" indent="0" algn="ctr">
              <a:buNone/>
            </a:pPr>
            <a:r>
              <a:rPr lang="en-US" sz="1600"/>
              <a:t>I have been raped</a:t>
            </a:r>
            <a:endParaRPr lang="el-GR" sz="1600"/>
          </a:p>
          <a:p>
            <a:pPr marL="0" indent="0" algn="ctr">
              <a:buNone/>
            </a:pPr>
            <a:r>
              <a:rPr lang="en-US" sz="1600"/>
              <a:t>because I have been wrong the wrong sex the wrong age</a:t>
            </a:r>
            <a:endParaRPr lang="el-GR" sz="1600"/>
          </a:p>
          <a:p>
            <a:pPr marL="0" indent="0" algn="ctr">
              <a:buNone/>
            </a:pPr>
            <a:r>
              <a:rPr lang="en-US" sz="1600"/>
              <a:t>the wrong skin the wrong nose the wrong hair the</a:t>
            </a:r>
            <a:endParaRPr lang="el-GR" sz="1600"/>
          </a:p>
          <a:p>
            <a:pPr marL="0" indent="0" algn="ctr">
              <a:buNone/>
            </a:pPr>
            <a:r>
              <a:rPr lang="en-US" sz="1600"/>
              <a:t>wrong need the wrong dream the wrong geographic</a:t>
            </a:r>
            <a:endParaRPr lang="el-GR" sz="1600"/>
          </a:p>
          <a:p>
            <a:pPr marL="0" indent="0" algn="ctr">
              <a:buNone/>
            </a:pPr>
            <a:r>
              <a:rPr lang="en-US" sz="1600"/>
              <a:t>the wrong sartorial </a:t>
            </a:r>
            <a:endParaRPr lang="el-GR" sz="1600"/>
          </a:p>
          <a:p>
            <a:pPr marL="0" indent="0" algn="ctr">
              <a:buNone/>
            </a:pPr>
            <a:endParaRPr lang="el-GR" sz="1600"/>
          </a:p>
        </p:txBody>
      </p:sp>
    </p:spTree>
  </p:cSld>
  <p:clrMapOvr>
    <a:masterClrMapping/>
  </p:clrMapOvr>
  <p:transition spd="med">
    <p:fade/>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1510</Words>
  <Application>Microsoft Office PowerPoint</Application>
  <PresentationFormat>On-screen Show (4:3)</PresentationFormat>
  <Paragraphs>139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宋体</vt:lpstr>
      <vt:lpstr>Arial</vt:lpstr>
      <vt:lpstr>Calibri</vt:lpstr>
      <vt:lpstr>Calibri Light</vt:lpstr>
      <vt:lpstr>Office Theme</vt:lpstr>
      <vt:lpstr>Poems about human rights</vt:lpstr>
      <vt:lpstr>Gwendolyn Brooks</vt:lpstr>
      <vt:lpstr>Gwendolyn Brooks</vt:lpstr>
      <vt:lpstr>We real cool</vt:lpstr>
      <vt:lpstr>Notes</vt:lpstr>
      <vt:lpstr>Riot</vt:lpstr>
      <vt:lpstr>June Jorndan</vt:lpstr>
      <vt:lpstr>June Jordan</vt:lpstr>
      <vt:lpstr> Poem about My Rights BY JUNE JORDAN</vt:lpstr>
      <vt:lpstr>Maya Angelou</vt:lpstr>
      <vt:lpstr>PowerPoint Presentation</vt:lpstr>
      <vt:lpstr>“I Know Why The Caged Bird Sings” – Maya Angelou</vt:lpstr>
      <vt:lpstr>Naomi Shihab Nye</vt:lpstr>
      <vt:lpstr>Before I was Gazan</vt:lpstr>
      <vt:lpstr>Nikki Rosa</vt:lpstr>
      <vt:lpstr>Nikki Giovanni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Poems about human rights</dc:title>
  <dc:creator>Redmi 8A</dc:creator>
  <cp:lastModifiedBy>1lykeiolaptop@gmail.com</cp:lastModifiedBy>
  <cp:revision>1</cp:revision>
  <dcterms:created xsi:type="dcterms:W3CDTF">2015-05-09T03:30:45Z</dcterms:created>
  <dcterms:modified xsi:type="dcterms:W3CDTF">2020-12-21T06:22:06Z</dcterms:modified>
</cp:coreProperties>
</file>