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1" r:id="rId2"/>
  </p:sldMasterIdLst>
  <p:notesMasterIdLst>
    <p:notesMasterId r:id="rId18"/>
  </p:notesMasterIdLst>
  <p:sldIdLst>
    <p:sldId id="256" r:id="rId3"/>
    <p:sldId id="279" r:id="rId4"/>
    <p:sldId id="278" r:id="rId5"/>
    <p:sldId id="280" r:id="rId6"/>
    <p:sldId id="286" r:id="rId7"/>
    <p:sldId id="287" r:id="rId8"/>
    <p:sldId id="288" r:id="rId9"/>
    <p:sldId id="289" r:id="rId10"/>
    <p:sldId id="290" r:id="rId11"/>
    <p:sldId id="291" r:id="rId12"/>
    <p:sldId id="281" r:id="rId13"/>
    <p:sldId id="284" r:id="rId14"/>
    <p:sldId id="282" r:id="rId15"/>
    <p:sldId id="285" r:id="rId16"/>
    <p:sldId id="28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79396" autoAdjust="0"/>
  </p:normalViewPr>
  <p:slideViewPr>
    <p:cSldViewPr>
      <p:cViewPr>
        <p:scale>
          <a:sx n="70" d="100"/>
          <a:sy n="70" d="100"/>
        </p:scale>
        <p:origin x="-1398"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F85B576-167C-471A-B8C6-977F74EC42AC}" type="datetimeFigureOut">
              <a:rPr lang="en-US"/>
              <a:pPr>
                <a:defRPr/>
              </a:pPr>
              <a:t>1/25/2013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92104C8-671E-4B78-84F7-F28DCE3B995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ratch.mit.edu/"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Scratch is not completely object-oriented by definition, but it does require an object-oriented approach/mindset. Scratch is not only interpreted, it’s interpreted on the fly! This means that the source code can be changed during execution and the changes will be effective immediately.</a:t>
            </a:r>
            <a:r>
              <a:rPr lang="el-GR" smtClean="0"/>
              <a:t> </a:t>
            </a:r>
            <a:endParaRPr lang="en-US" smtClean="0"/>
          </a:p>
          <a:p>
            <a:pPr eaLnBrk="1" hangingPunct="1">
              <a:spcBef>
                <a:spcPct val="0"/>
              </a:spcBef>
            </a:pPr>
            <a:endParaRPr lang="en-US" smtClean="0"/>
          </a:p>
          <a:p>
            <a:pPr eaLnBrk="1" hangingPunct="1">
              <a:spcBef>
                <a:spcPct val="0"/>
              </a:spcBef>
            </a:pPr>
            <a:r>
              <a:rPr lang="el-GR" smtClean="0"/>
              <a:t>Ενδεικτικά μπορούμε να αναφέρουμε ότι στην ιστοσελίδα του </a:t>
            </a:r>
            <a:r>
              <a:rPr lang="en-US" smtClean="0"/>
              <a:t>Scratch </a:t>
            </a:r>
            <a:r>
              <a:rPr lang="el-GR" smtClean="0"/>
              <a:t>(</a:t>
            </a:r>
            <a:r>
              <a:rPr lang="el-GR" u="sng" smtClean="0">
                <a:hlinkClick r:id="rId3"/>
              </a:rPr>
              <a:t>http://scratch.mit.edu/</a:t>
            </a:r>
            <a:r>
              <a:rPr lang="el-GR" smtClean="0"/>
              <a:t>) υπάρχουν γύρω στα 700.000 εγγεγραμμένα μέλη και γύρω στους 200.000 προγραμματιστές που δημοσιεύουν τα προγράμματά τους στον συγκεκριμένο ιστοχώρο!</a:t>
            </a:r>
          </a:p>
          <a:p>
            <a:pPr eaLnBrk="1" hangingPunct="1">
              <a:spcBef>
                <a:spcPct val="0"/>
              </a:spcBef>
            </a:pPr>
            <a:endParaRPr lang="en-US" smtClean="0"/>
          </a:p>
        </p:txBody>
      </p:sp>
      <p:sp>
        <p:nvSpPr>
          <p:cNvPr id="19460"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47D10F28-FF3C-4F08-A6B4-195648593DA8}" type="slidenum">
              <a:rPr lang="en-US" smtClean="0">
                <a:latin typeface="Calibri" pitchFamily="34" charset="0"/>
              </a:rPr>
              <a:pPr fontAlgn="base">
                <a:spcBef>
                  <a:spcPct val="0"/>
                </a:spcBef>
                <a:spcAft>
                  <a:spcPct val="0"/>
                </a:spcAft>
                <a:defRPr/>
              </a:pPr>
              <a:t>2</a:t>
            </a:fld>
            <a:endParaRPr lang="en-US"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Θέση εικόνας διαφάνειας 1"/>
          <p:cNvSpPr>
            <a:spLocks noGrp="1" noRot="1" noChangeAspect="1" noTextEdit="1"/>
          </p:cNvSpPr>
          <p:nvPr>
            <p:ph type="sldImg"/>
          </p:nvPr>
        </p:nvSpPr>
        <p:spPr bwMode="auto">
          <a:noFill/>
          <a:ln>
            <a:solidFill>
              <a:srgbClr val="000000"/>
            </a:solidFill>
            <a:miter lim="800000"/>
            <a:headEnd/>
            <a:tailEnd/>
          </a:ln>
        </p:spPr>
      </p:sp>
      <p:sp>
        <p:nvSpPr>
          <p:cNvPr id="37891"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l-GR" smtClean="0"/>
              <a:t>Με το </a:t>
            </a:r>
            <a:r>
              <a:rPr lang="el-GR" i="1" u="sng" smtClean="0"/>
              <a:t>εικονίδιο γλώσσας</a:t>
            </a:r>
            <a:r>
              <a:rPr lang="el-GR" smtClean="0"/>
              <a:t> (το πρώτο από αριστερά) αλλάζετε τη γλώσσα της επιφάνειας εργασίας του Scratch.</a:t>
            </a:r>
          </a:p>
          <a:p>
            <a:pPr eaLnBrk="1" hangingPunct="1"/>
            <a:r>
              <a:rPr lang="el-GR" smtClean="0"/>
              <a:t>Με το </a:t>
            </a:r>
            <a:r>
              <a:rPr lang="el-GR" i="1" u="sng" smtClean="0"/>
              <a:t>εικονίδιο αποθήκευσης</a:t>
            </a:r>
            <a:r>
              <a:rPr lang="el-GR" smtClean="0"/>
              <a:t> (το δεύτερο από αριστερά) αποθηκεύετε το έργο σας.</a:t>
            </a:r>
          </a:p>
          <a:p>
            <a:pPr eaLnBrk="1" hangingPunct="1"/>
            <a:r>
              <a:rPr lang="el-GR" smtClean="0"/>
              <a:t>Με </a:t>
            </a:r>
            <a:r>
              <a:rPr lang="el-GR" i="1" smtClean="0"/>
              <a:t>το </a:t>
            </a:r>
            <a:r>
              <a:rPr lang="el-GR" i="1" u="sng" smtClean="0"/>
              <a:t>εικονίδιο μοιράσματος</a:t>
            </a:r>
            <a:r>
              <a:rPr lang="el-GR" smtClean="0"/>
              <a:t> (το τρίτο από αριστερά) ανεβάζετε το έργο σας στον ιστοχώρο του Scratch και το δημοσιοποιείτε στο διαδίκτυο.</a:t>
            </a:r>
          </a:p>
          <a:p>
            <a:pPr eaLnBrk="1" hangingPunct="1"/>
            <a:r>
              <a:rPr lang="el-GR" smtClean="0"/>
              <a:t>Από το </a:t>
            </a:r>
            <a:r>
              <a:rPr lang="el-GR" i="1" u="sng" smtClean="0"/>
              <a:t>μενού Αρχείο</a:t>
            </a:r>
            <a:r>
              <a:rPr lang="el-GR" smtClean="0"/>
              <a:t> μπορείτε να δημιουργήσετε ένα νέο έργο, να ανοίξετε ένα αποθηκευμένο έργο και να αποθηκεύσετε το τρέχον έργο σας.</a:t>
            </a:r>
          </a:p>
          <a:p>
            <a:pPr eaLnBrk="1" hangingPunct="1"/>
            <a:r>
              <a:rPr lang="el-GR" i="1" u="sng" smtClean="0"/>
              <a:t>Εισαγωγή έργου</a:t>
            </a:r>
            <a:r>
              <a:rPr lang="el-GR" smtClean="0"/>
              <a:t>: εισάγει όλες τις μορφές και τα υπόβαθρα </a:t>
            </a:r>
          </a:p>
        </p:txBody>
      </p:sp>
      <p:sp>
        <p:nvSpPr>
          <p:cNvPr id="4" name="Θέση αριθμού διαφάνειας 3"/>
          <p:cNvSpPr>
            <a:spLocks noGrp="1"/>
          </p:cNvSpPr>
          <p:nvPr>
            <p:ph type="sldNum" sz="quarter" idx="5"/>
          </p:nvPr>
        </p:nvSpPr>
        <p:spPr/>
        <p:txBody>
          <a:bodyPr/>
          <a:lstStyle/>
          <a:p>
            <a:pPr>
              <a:defRPr/>
            </a:pPr>
            <a:fld id="{EF4EAB47-44B7-4C65-840F-C3F4931EEB3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7"/>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8"/>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19"/>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20"/>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23"/>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24"/>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25"/>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Rectangle 26"/>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Rectangle 27"/>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96F1B55A-08C7-4806-A9D3-D3E2B87928EB}" type="datetimeFigureOut">
              <a:rPr lang="en-US"/>
              <a:pPr>
                <a:defRPr/>
              </a:pPr>
              <a:t>1/25/2013</a:t>
            </a:fld>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18430882-8E54-410F-B39B-A2B85013FD8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700CCF3-02F3-4AB9-8878-5B495D02BE61}" type="datetimeFigureOut">
              <a:rPr lang="en-US"/>
              <a:pPr>
                <a:defRPr/>
              </a:pPr>
              <a:t>1/25/2013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8CB4B66-A36D-41AC-86E6-C49529C853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C28E231-FD9E-45E0-9A6C-FA9530009E49}" type="datetimeFigureOut">
              <a:rPr lang="en-US"/>
              <a:pPr>
                <a:defRPr/>
              </a:pPr>
              <a:t>1/25/2013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21982C8-5E36-477A-AD4F-26200DB1E43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cs typeface="Arial" charset="0"/>
              </a:defRPr>
            </a:lvl1pPr>
          </a:lstStyle>
          <a:p>
            <a:pPr>
              <a:defRPr/>
            </a:pPr>
            <a:fld id="{1013AEC8-0931-4427-BE01-ACB0FEAE4DEA}" type="datetimeFigureOut">
              <a:rPr lang="en-US"/>
              <a:pPr>
                <a:defRPr/>
              </a:pPr>
              <a:t>1/25/2013</a:t>
            </a:fld>
            <a:endParaRPr lang="en-US"/>
          </a:p>
        </p:txBody>
      </p:sp>
      <p:sp>
        <p:nvSpPr>
          <p:cNvPr id="5"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cs typeface="Arial" charset="0"/>
              </a:defRPr>
            </a:lvl1pPr>
          </a:lstStyle>
          <a:p>
            <a:pPr>
              <a:defRPr/>
            </a:pPr>
            <a:fld id="{614A059A-5022-452F-84BE-F4F710FDB268}"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cs typeface="Arial" charset="0"/>
              </a:defRPr>
            </a:lvl1pPr>
          </a:lstStyle>
          <a:p>
            <a:pPr>
              <a:defRPr/>
            </a:pPr>
            <a:fld id="{7A7C1BE7-A9B4-467B-895A-4B5AD58A5A83}" type="datetimeFigureOut">
              <a:rPr lang="en-US"/>
              <a:pPr>
                <a:defRPr/>
              </a:pPr>
              <a:t>1/25/2013</a:t>
            </a:fld>
            <a:endParaRPr lang="en-US"/>
          </a:p>
        </p:txBody>
      </p:sp>
      <p:sp>
        <p:nvSpPr>
          <p:cNvPr id="5"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cs typeface="Arial" charset="0"/>
              </a:defRPr>
            </a:lvl1pPr>
          </a:lstStyle>
          <a:p>
            <a:pPr>
              <a:defRPr/>
            </a:pPr>
            <a:fld id="{EC2ED047-CFE4-44A6-8C5B-E507E5C254B4}"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cs typeface="Arial" charset="0"/>
              </a:defRPr>
            </a:lvl1pPr>
          </a:lstStyle>
          <a:p>
            <a:pPr>
              <a:defRPr/>
            </a:pPr>
            <a:fld id="{5D6F5F2B-76D7-4497-BDE1-722A01E2A5EC}" type="datetimeFigureOut">
              <a:rPr lang="en-US"/>
              <a:pPr>
                <a:defRPr/>
              </a:pPr>
              <a:t>1/25/2013</a:t>
            </a:fld>
            <a:endParaRPr lang="en-US"/>
          </a:p>
        </p:txBody>
      </p:sp>
      <p:sp>
        <p:nvSpPr>
          <p:cNvPr id="5"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cs typeface="Arial" charset="0"/>
              </a:defRPr>
            </a:lvl1pPr>
          </a:lstStyle>
          <a:p>
            <a:pPr>
              <a:defRPr/>
            </a:pPr>
            <a:fld id="{1855A612-D08C-407F-A553-E68C0A4FEC1A}"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cs typeface="Arial" charset="0"/>
              </a:defRPr>
            </a:lvl1pPr>
          </a:lstStyle>
          <a:p>
            <a:pPr>
              <a:defRPr/>
            </a:pPr>
            <a:fld id="{49F2B129-0598-4582-8C9D-739EEEB619FC}" type="datetimeFigureOut">
              <a:rPr lang="en-US"/>
              <a:pPr>
                <a:defRPr/>
              </a:pPr>
              <a:t>1/25/2013</a:t>
            </a:fld>
            <a:endParaRPr lang="en-US"/>
          </a:p>
        </p:txBody>
      </p:sp>
      <p:sp>
        <p:nvSpPr>
          <p:cNvPr id="6"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cs typeface="Arial" charset="0"/>
              </a:defRPr>
            </a:lvl1pPr>
          </a:lstStyle>
          <a:p>
            <a:pPr>
              <a:defRPr/>
            </a:pPr>
            <a:fld id="{DB6FD4BB-0139-4B5E-9110-C0BDB6319222}" type="slidenum">
              <a:rPr lang="en-US"/>
              <a:pPr>
                <a:defRPr/>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cs typeface="Arial" charset="0"/>
              </a:defRPr>
            </a:lvl1pPr>
          </a:lstStyle>
          <a:p>
            <a:pPr>
              <a:defRPr/>
            </a:pPr>
            <a:fld id="{F34A02B7-5794-4D4B-9B9E-93B3AB538B6C}" type="datetimeFigureOut">
              <a:rPr lang="en-US"/>
              <a:pPr>
                <a:defRPr/>
              </a:pPr>
              <a:t>1/25/2013</a:t>
            </a:fld>
            <a:endParaRPr lang="en-US"/>
          </a:p>
        </p:txBody>
      </p:sp>
      <p:sp>
        <p:nvSpPr>
          <p:cNvPr id="8"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9" name="Slide Number Placeholder 5"/>
          <p:cNvSpPr>
            <a:spLocks noGrp="1"/>
          </p:cNvSpPr>
          <p:nvPr>
            <p:ph type="sldNum" sz="quarter" idx="12"/>
          </p:nvPr>
        </p:nvSpPr>
        <p:spPr/>
        <p:txBody>
          <a:bodyPr/>
          <a:lstStyle>
            <a:lvl1pPr>
              <a:defRPr>
                <a:cs typeface="Arial" charset="0"/>
              </a:defRPr>
            </a:lvl1pPr>
          </a:lstStyle>
          <a:p>
            <a:pPr>
              <a:defRPr/>
            </a:pPr>
            <a:fld id="{245296A3-5202-4517-808D-749C69CE5526}" type="slidenum">
              <a:rPr lang="en-US"/>
              <a:pPr>
                <a:defRPr/>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cs typeface="Arial" charset="0"/>
              </a:defRPr>
            </a:lvl1pPr>
          </a:lstStyle>
          <a:p>
            <a:pPr>
              <a:defRPr/>
            </a:pPr>
            <a:fld id="{4AE24DB0-66C7-4D05-AB68-0AD9305C4A8C}" type="datetimeFigureOut">
              <a:rPr lang="en-US"/>
              <a:pPr>
                <a:defRPr/>
              </a:pPr>
              <a:t>1/25/2013</a:t>
            </a:fld>
            <a:endParaRPr lang="en-US"/>
          </a:p>
        </p:txBody>
      </p:sp>
      <p:sp>
        <p:nvSpPr>
          <p:cNvPr id="4"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5" name="Slide Number Placeholder 5"/>
          <p:cNvSpPr>
            <a:spLocks noGrp="1"/>
          </p:cNvSpPr>
          <p:nvPr>
            <p:ph type="sldNum" sz="quarter" idx="12"/>
          </p:nvPr>
        </p:nvSpPr>
        <p:spPr/>
        <p:txBody>
          <a:bodyPr/>
          <a:lstStyle>
            <a:lvl1pPr>
              <a:defRPr>
                <a:cs typeface="Arial" charset="0"/>
              </a:defRPr>
            </a:lvl1pPr>
          </a:lstStyle>
          <a:p>
            <a:pPr>
              <a:defRPr/>
            </a:pPr>
            <a:fld id="{390A8187-D56B-4330-9869-242168487869}" type="slidenum">
              <a:rPr lang="en-US"/>
              <a:pPr>
                <a:defRPr/>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cs typeface="Arial" charset="0"/>
              </a:defRPr>
            </a:lvl1pPr>
          </a:lstStyle>
          <a:p>
            <a:pPr>
              <a:defRPr/>
            </a:pPr>
            <a:fld id="{08AB41EC-5EA2-4387-8CEB-BFD8A0FA5787}" type="datetimeFigureOut">
              <a:rPr lang="en-US"/>
              <a:pPr>
                <a:defRPr/>
              </a:pPr>
              <a:t>1/25/2013</a:t>
            </a:fld>
            <a:endParaRPr lang="en-US"/>
          </a:p>
        </p:txBody>
      </p:sp>
      <p:sp>
        <p:nvSpPr>
          <p:cNvPr id="3"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cs typeface="Arial" charset="0"/>
              </a:defRPr>
            </a:lvl1pPr>
          </a:lstStyle>
          <a:p>
            <a:pPr>
              <a:defRPr/>
            </a:pPr>
            <a:fld id="{4032453C-B641-4382-BCA1-DD0E43FF34C2}" type="slidenum">
              <a:rPr lang="en-US"/>
              <a:pPr>
                <a:defRPr/>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cs typeface="Arial" charset="0"/>
              </a:defRPr>
            </a:lvl1pPr>
          </a:lstStyle>
          <a:p>
            <a:pPr>
              <a:defRPr/>
            </a:pPr>
            <a:fld id="{DEA1225D-728A-40D8-A2E7-DAAB7100C55B}" type="datetimeFigureOut">
              <a:rPr lang="en-US"/>
              <a:pPr>
                <a:defRPr/>
              </a:pPr>
              <a:t>1/25/2013</a:t>
            </a:fld>
            <a:endParaRPr lang="en-US"/>
          </a:p>
        </p:txBody>
      </p:sp>
      <p:sp>
        <p:nvSpPr>
          <p:cNvPr id="6"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cs typeface="Arial" charset="0"/>
              </a:defRPr>
            </a:lvl1pPr>
          </a:lstStyle>
          <a:p>
            <a:pPr>
              <a:defRPr/>
            </a:pPr>
            <a:fld id="{44D70758-B344-4170-AD70-800A8B7EC2B0}"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85B4E7A-D423-43FF-971B-C669A5553E23}" type="datetimeFigureOut">
              <a:rPr lang="en-US"/>
              <a:pPr>
                <a:defRPr/>
              </a:pPr>
              <a:t>1/25/2013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876CF84-AE18-4747-BD54-94589DE0946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cs typeface="Arial" charset="0"/>
              </a:defRPr>
            </a:lvl1pPr>
          </a:lstStyle>
          <a:p>
            <a:pPr>
              <a:defRPr/>
            </a:pPr>
            <a:fld id="{D07F8A22-8F2D-4B46-978C-C24825E3EC10}" type="datetimeFigureOut">
              <a:rPr lang="en-US"/>
              <a:pPr>
                <a:defRPr/>
              </a:pPr>
              <a:t>1/25/2013</a:t>
            </a:fld>
            <a:endParaRPr lang="en-US"/>
          </a:p>
        </p:txBody>
      </p:sp>
      <p:sp>
        <p:nvSpPr>
          <p:cNvPr id="6"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7" name="Slide Number Placeholder 5"/>
          <p:cNvSpPr>
            <a:spLocks noGrp="1"/>
          </p:cNvSpPr>
          <p:nvPr>
            <p:ph type="sldNum" sz="quarter" idx="12"/>
          </p:nvPr>
        </p:nvSpPr>
        <p:spPr/>
        <p:txBody>
          <a:bodyPr/>
          <a:lstStyle>
            <a:lvl1pPr>
              <a:defRPr>
                <a:cs typeface="Arial" charset="0"/>
              </a:defRPr>
            </a:lvl1pPr>
          </a:lstStyle>
          <a:p>
            <a:pPr>
              <a:defRPr/>
            </a:pPr>
            <a:fld id="{4548AC3E-68CF-4E64-9119-D8EFE5DA8F74}" type="slidenum">
              <a:rPr lang="en-US"/>
              <a:pPr>
                <a:defRPr/>
              </a:pPr>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cs typeface="Arial" charset="0"/>
              </a:defRPr>
            </a:lvl1pPr>
          </a:lstStyle>
          <a:p>
            <a:pPr>
              <a:defRPr/>
            </a:pPr>
            <a:fld id="{BEF0F33A-5EC8-43E0-827B-B82C71BD85E7}" type="datetimeFigureOut">
              <a:rPr lang="en-US"/>
              <a:pPr>
                <a:defRPr/>
              </a:pPr>
              <a:t>1/25/2013</a:t>
            </a:fld>
            <a:endParaRPr lang="en-US"/>
          </a:p>
        </p:txBody>
      </p:sp>
      <p:sp>
        <p:nvSpPr>
          <p:cNvPr id="5"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cs typeface="Arial" charset="0"/>
              </a:defRPr>
            </a:lvl1pPr>
          </a:lstStyle>
          <a:p>
            <a:pPr>
              <a:defRPr/>
            </a:pPr>
            <a:fld id="{71E3F406-7B65-4941-9248-A56C0782E6DA}" type="slidenum">
              <a:rPr lang="en-US"/>
              <a:pPr>
                <a:defRPr/>
              </a:pPr>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cs typeface="Arial" charset="0"/>
              </a:defRPr>
            </a:lvl1pPr>
          </a:lstStyle>
          <a:p>
            <a:pPr>
              <a:defRPr/>
            </a:pPr>
            <a:fld id="{22B799D0-6BE3-46BE-8187-42C4CE31C572}" type="datetimeFigureOut">
              <a:rPr lang="en-US"/>
              <a:pPr>
                <a:defRPr/>
              </a:pPr>
              <a:t>1/25/2013</a:t>
            </a:fld>
            <a:endParaRPr lang="en-US"/>
          </a:p>
        </p:txBody>
      </p:sp>
      <p:sp>
        <p:nvSpPr>
          <p:cNvPr id="5" name="Footer Placeholder 4"/>
          <p:cNvSpPr>
            <a:spLocks noGrp="1"/>
          </p:cNvSpPr>
          <p:nvPr>
            <p:ph type="ftr" sz="quarter" idx="11"/>
          </p:nvPr>
        </p:nvSpPr>
        <p:spPr/>
        <p:txBody>
          <a:bodyPr/>
          <a:lstStyle>
            <a:lvl1pPr>
              <a:defRPr>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cs typeface="Arial" charset="0"/>
              </a:defRPr>
            </a:lvl1pPr>
          </a:lstStyle>
          <a:p>
            <a:pPr>
              <a:defRPr/>
            </a:pPr>
            <a:fld id="{FA600033-5496-4B41-9AB8-0E2A8500216D}"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7"/>
          <p:cNvSpPr>
            <a:spLocks/>
          </p:cNvSpPr>
          <p:nvPr/>
        </p:nvSpPr>
        <p:spPr bwMode="auto">
          <a:xfrm>
            <a:off x="4829175" y="1073150"/>
            <a:ext cx="4321175" cy="5791200"/>
          </a:xfrm>
          <a:custGeom>
            <a:avLst/>
            <a:gdLst>
              <a:gd name="T0" fmla="*/ 0 w 2736"/>
              <a:gd name="T1" fmla="*/ 3648 h 3648"/>
              <a:gd name="T2" fmla="*/ 720 w 2736"/>
              <a:gd name="T3" fmla="*/ 2016 h 3648"/>
              <a:gd name="T4" fmla="*/ 2736 w 2736"/>
              <a:gd name="T5" fmla="*/ 0 h 3648"/>
              <a:gd name="T6" fmla="*/ 2736 w 2736"/>
              <a:gd name="T7" fmla="*/ 96 h 3648"/>
              <a:gd name="T8" fmla="*/ 744 w 2736"/>
              <a:gd name="T9" fmla="*/ 2038 h 3648"/>
              <a:gd name="T10" fmla="*/ 48 w 2736"/>
              <a:gd name="T11" fmla="*/ 3648 h 3648"/>
              <a:gd name="T12" fmla="*/ 0 w 2736"/>
              <a:gd name="T13" fmla="*/ 3648 h 3648"/>
              <a:gd name="T14" fmla="*/ 0 60000 65536"/>
              <a:gd name="T15" fmla="*/ 0 60000 65536"/>
              <a:gd name="T16" fmla="*/ 0 60000 65536"/>
              <a:gd name="T17" fmla="*/ 0 60000 65536"/>
              <a:gd name="T18" fmla="*/ 0 60000 65536"/>
              <a:gd name="T19" fmla="*/ 0 60000 65536"/>
              <a:gd name="T20" fmla="*/ 0 60000 65536"/>
              <a:gd name="T21" fmla="*/ 0 w 2736"/>
              <a:gd name="T22" fmla="*/ 0 h 3648"/>
              <a:gd name="T23" fmla="*/ 2736 w 2736"/>
              <a:gd name="T24" fmla="*/ 3648 h 36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36" h="3648">
                <a:moveTo>
                  <a:pt x="0" y="3648"/>
                </a:moveTo>
                <a:lnTo>
                  <a:pt x="720" y="2016"/>
                </a:lnTo>
                <a:lnTo>
                  <a:pt x="2736" y="672"/>
                </a:lnTo>
                <a:lnTo>
                  <a:pt x="2736" y="720"/>
                </a:lnTo>
                <a:lnTo>
                  <a:pt x="744" y="2038"/>
                </a:lnTo>
                <a:lnTo>
                  <a:pt x="48" y="3648"/>
                </a:lnTo>
                <a:lnTo>
                  <a:pt x="0" y="3648"/>
                </a:lnTo>
                <a:close/>
              </a:path>
            </a:pathLst>
          </a:custGeom>
          <a:noFill/>
          <a:ln w="3175" cap="flat" cmpd="sng" algn="ctr">
            <a:solidFill>
              <a:schemeClr val="accent2">
                <a:alpha val="52940"/>
              </a:schemeClr>
            </a:solidFill>
            <a:prstDash val="solid"/>
            <a:round/>
            <a:headEnd type="none" w="med" len="med"/>
            <a:tailEnd type="none" w="med" len="med"/>
          </a:ln>
        </p:spPr>
        <p:txBody>
          <a:bodyPr/>
          <a:lstStyle/>
          <a:p>
            <a:endParaRPr lang="el-GR"/>
          </a:p>
        </p:txBody>
      </p:sp>
      <p:sp>
        <p:nvSpPr>
          <p:cNvPr id="5" name="Freeform 18"/>
          <p:cNvSpPr>
            <a:spLocks/>
          </p:cNvSpPr>
          <p:nvPr/>
        </p:nvSpPr>
        <p:spPr bwMode="auto">
          <a:xfrm>
            <a:off x="374650" y="0"/>
            <a:ext cx="5513388" cy="6615113"/>
          </a:xfrm>
          <a:custGeom>
            <a:avLst/>
            <a:gdLst>
              <a:gd name="T0" fmla="*/ 0 w 3504"/>
              <a:gd name="T1" fmla="*/ 4080 h 4128"/>
              <a:gd name="T2" fmla="*/ 0 w 3504"/>
              <a:gd name="T3" fmla="*/ 4128 h 4128"/>
              <a:gd name="T4" fmla="*/ 3504 w 3504"/>
              <a:gd name="T5" fmla="*/ 2640 h 4128"/>
              <a:gd name="T6" fmla="*/ 2880 w 3504"/>
              <a:gd name="T7" fmla="*/ 0 h 4128"/>
              <a:gd name="T8" fmla="*/ 2832 w 3504"/>
              <a:gd name="T9" fmla="*/ 0 h 4128"/>
              <a:gd name="T10" fmla="*/ 3465 w 3504"/>
              <a:gd name="T11" fmla="*/ 2619 h 4128"/>
              <a:gd name="T12" fmla="*/ 0 w 3504"/>
              <a:gd name="T13" fmla="*/ 4080 h 4128"/>
              <a:gd name="T14" fmla="*/ 0 60000 65536"/>
              <a:gd name="T15" fmla="*/ 0 60000 65536"/>
              <a:gd name="T16" fmla="*/ 0 60000 65536"/>
              <a:gd name="T17" fmla="*/ 0 60000 65536"/>
              <a:gd name="T18" fmla="*/ 0 60000 65536"/>
              <a:gd name="T19" fmla="*/ 0 60000 65536"/>
              <a:gd name="T20" fmla="*/ 0 60000 65536"/>
              <a:gd name="T21" fmla="*/ 0 w 3504"/>
              <a:gd name="T22" fmla="*/ 0 h 4128"/>
              <a:gd name="T23" fmla="*/ 3504 w 3504"/>
              <a:gd name="T24" fmla="*/ 4128 h 41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2940"/>
              </a:schemeClr>
            </a:solidFill>
            <a:prstDash val="solid"/>
            <a:round/>
            <a:headEnd type="none" w="med" len="med"/>
            <a:tailEnd type="none" w="med" len="med"/>
          </a:ln>
        </p:spPr>
        <p:txBody>
          <a:bodyPr/>
          <a:lstStyle/>
          <a:p>
            <a:endParaRPr lang="el-GR"/>
          </a:p>
        </p:txBody>
      </p:sp>
      <p:sp>
        <p:nvSpPr>
          <p:cNvPr id="6" name="Freeform 19"/>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20"/>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23"/>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 name="Freeform 24"/>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0" name="Freeform 25"/>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1" name="Freeform 26"/>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27"/>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3" name="Freeform 28"/>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Freeform 29"/>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5" name="Freeform 30"/>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6" name="Freeform 31"/>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7" name="Freeform 32"/>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8" name="Freeform 33"/>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9" name="Rectangle 34"/>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0" name="Rectangle 35"/>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1" name="Rectangle 36"/>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Rectangle 37"/>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3" name="Rectangle 38"/>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4" name="Rectangle 39"/>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99527E4D-23ED-4EB1-B655-B8F9A7650226}" type="datetimeFigureOut">
              <a:rPr lang="en-US"/>
              <a:pPr>
                <a:defRPr/>
              </a:pPr>
              <a:t>1/25/2013</a:t>
            </a:fld>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958C8202-570F-4B9D-A0F6-4DECD14E419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D2F2CD0-3999-4B78-BE4F-2F856758D161}" type="datetimeFigureOut">
              <a:rPr lang="en-US"/>
              <a:pPr>
                <a:defRPr/>
              </a:pPr>
              <a:t>1/25/2013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E4FD7276-EC04-4092-B3DE-ACD106E0364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17"/>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18"/>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19"/>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20"/>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23"/>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24"/>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25"/>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26"/>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5" name="Rectangle 27"/>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28"/>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63BDC723-08F5-4BC4-9BFD-8E90CC860DD8}" type="datetimeFigureOut">
              <a:rPr lang="en-US"/>
              <a:pPr>
                <a:defRPr/>
              </a:pPr>
              <a:t>1/25/2013</a:t>
            </a:fld>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CF25C1EC-687A-4A1E-B53D-EC7BE40E8C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E3CF8C16-CB18-427E-AA0F-5F3B8265541B}" type="datetimeFigureOut">
              <a:rPr lang="en-US"/>
              <a:pPr>
                <a:defRPr/>
              </a:pPr>
              <a:t>1/25/2013</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E3F8890-E040-4DC2-A298-FCBDDB4E91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AEF09A3C-C56F-47CB-A9BA-05E7B79E26C5}" type="datetimeFigureOut">
              <a:rPr lang="en-US"/>
              <a:pPr>
                <a:defRPr/>
              </a:pPr>
              <a:t>1/25/2013</a:t>
            </a:fld>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9BAE486D-3F1D-4A98-8696-495072BC3CB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3454039-3CA6-4255-ABA6-5679E46771A3}" type="datetimeFigureOut">
              <a:rPr lang="en-US"/>
              <a:pPr>
                <a:defRPr/>
              </a:pPr>
              <a:t>1/25/2013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6ED18ED-0091-407A-A91C-CD5131E10A4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6" name="Straight Connector 1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20"/>
            <p:cNvCxnSpPr/>
            <p:nvPr/>
          </p:nvCxnSpPr>
          <p:spPr>
            <a:xfrm rot="16200000">
              <a:off x="6663593" y="1298375"/>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23"/>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24"/>
            <p:cNvCxnSpPr/>
            <p:nvPr/>
          </p:nvCxnSpPr>
          <p:spPr>
            <a:xfrm rot="5400000" flipH="1">
              <a:off x="6744513" y="1297400"/>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26"/>
            <p:cNvCxnSpPr/>
            <p:nvPr/>
          </p:nvCxnSpPr>
          <p:spPr>
            <a:xfrm rot="16200000">
              <a:off x="6663593" y="1298375"/>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27"/>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28"/>
            <p:cNvCxnSpPr/>
            <p:nvPr/>
          </p:nvCxnSpPr>
          <p:spPr>
            <a:xfrm rot="5400000" flipH="1">
              <a:off x="6744513" y="1297400"/>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30"/>
            <p:cNvCxnSpPr/>
            <p:nvPr/>
          </p:nvCxnSpPr>
          <p:spPr>
            <a:xfrm rot="16200000">
              <a:off x="6663592" y="1298373"/>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31"/>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32"/>
            <p:cNvCxnSpPr/>
            <p:nvPr/>
          </p:nvCxnSpPr>
          <p:spPr>
            <a:xfrm rot="5400000" flipH="1">
              <a:off x="6744512" y="1297398"/>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BE9AC846-A7D7-414D-9BAA-67A88479911B}" type="datetimeFigureOut">
              <a:rPr lang="en-US"/>
              <a:pPr>
                <a:defRPr/>
              </a:pPr>
              <a:t>1/25/2013</a:t>
            </a:fld>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D20598DE-6D57-4027-86D9-405F660244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fontAlgn="auto" latinLnBrk="0" hangingPunct="1">
              <a:spcBef>
                <a:spcPts val="0"/>
              </a:spcBef>
              <a:spcAft>
                <a:spcPts val="0"/>
              </a:spcAft>
              <a:defRPr kumimoji="0" sz="1100">
                <a:solidFill>
                  <a:schemeClr val="tx2"/>
                </a:solidFill>
                <a:latin typeface="+mn-lt"/>
                <a:cs typeface="+mn-cs"/>
              </a:defRPr>
            </a:lvl1pPr>
            <a:extLst/>
          </a:lstStyle>
          <a:p>
            <a:pPr>
              <a:defRPr/>
            </a:pPr>
            <a:fld id="{89B878E3-E0C7-427F-B89E-245EAD1ACE38}" type="datetimeFigureOut">
              <a:rPr lang="en-US"/>
              <a:pPr>
                <a:defRPr/>
              </a:pPr>
              <a:t>1/25/2013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fontAlgn="auto" latinLnBrk="0" hangingPunct="1">
              <a:spcBef>
                <a:spcPts val="0"/>
              </a:spcBef>
              <a:spcAft>
                <a:spcPts val="0"/>
              </a:spcAft>
              <a:defRPr kumimoji="0" sz="1100">
                <a:solidFill>
                  <a:schemeClr val="tx2"/>
                </a:solidFill>
                <a:latin typeface="+mn-lt"/>
                <a:cs typeface="+mn-cs"/>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fontAlgn="auto" latinLnBrk="0" hangingPunct="1">
              <a:spcBef>
                <a:spcPts val="0"/>
              </a:spcBef>
              <a:spcAft>
                <a:spcPts val="0"/>
              </a:spcAft>
              <a:defRPr kumimoji="0" sz="1200">
                <a:solidFill>
                  <a:schemeClr val="tx2"/>
                </a:solidFill>
                <a:latin typeface="+mn-lt"/>
                <a:cs typeface="+mn-cs"/>
              </a:defRPr>
            </a:lvl1pPr>
            <a:extLst/>
          </a:lstStyle>
          <a:p>
            <a:pPr>
              <a:defRPr/>
            </a:pPr>
            <a:fld id="{5BAAC8CB-45DE-4ABB-8033-8D5E31CD47B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5" r:id="rId1"/>
    <p:sldLayoutId id="2147483730" r:id="rId2"/>
    <p:sldLayoutId id="2147483736" r:id="rId3"/>
    <p:sldLayoutId id="2147483737" r:id="rId4"/>
    <p:sldLayoutId id="2147483738" r:id="rId5"/>
    <p:sldLayoutId id="2147483731" r:id="rId6"/>
    <p:sldLayoutId id="2147483739" r:id="rId7"/>
    <p:sldLayoutId id="2147483732" r:id="rId8"/>
    <p:sldLayoutId id="2147483740" r:id="rId9"/>
    <p:sldLayoutId id="2147483733" r:id="rId10"/>
    <p:sldLayoutId id="2147483734"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cs typeface="+mn-cs"/>
              </a:defRPr>
            </a:lvl1pPr>
          </a:lstStyle>
          <a:p>
            <a:pPr>
              <a:defRPr/>
            </a:pPr>
            <a:fld id="{A2A10D66-95EE-4D09-B06C-2C96A86A8E26}" type="datetimeFigureOut">
              <a:rPr lang="en-US"/>
              <a:pPr>
                <a:defRPr/>
              </a:pPr>
              <a:t>1/25/2013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cs typeface="+mn-cs"/>
              </a:defRPr>
            </a:lvl1pPr>
          </a:lstStyle>
          <a:p>
            <a:pPr>
              <a:defRPr/>
            </a:pPr>
            <a:fld id="{9997812C-7C42-4CC5-8BE9-8B2626F5F25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ratch.mit.edu/"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772400" cy="1975104"/>
          </a:xfrm>
        </p:spPr>
        <p:txBody>
          <a:bodyPr/>
          <a:lstStyle/>
          <a:p>
            <a:pPr algn="ctr" eaLnBrk="1" fontAlgn="auto" hangingPunct="1">
              <a:spcAft>
                <a:spcPts val="0"/>
              </a:spcAft>
              <a:defRPr/>
            </a:pPr>
            <a:r>
              <a:rPr lang="el-GR" sz="3600" cap="none" dirty="0" smtClean="0">
                <a:solidFill>
                  <a:schemeClr val="tx2">
                    <a:satMod val="200000"/>
                  </a:schemeClr>
                </a:solidFill>
                <a:latin typeface="+mn-lt"/>
              </a:rPr>
              <a:t>ΠΡΟΓΡΑΜΜΑΤ</a:t>
            </a:r>
            <a:r>
              <a:rPr lang="en-US" sz="3600" cap="none" dirty="0" smtClean="0">
                <a:solidFill>
                  <a:schemeClr val="tx2">
                    <a:satMod val="200000"/>
                  </a:schemeClr>
                </a:solidFill>
                <a:latin typeface="+mn-lt"/>
              </a:rPr>
              <a:t>I</a:t>
            </a:r>
            <a:r>
              <a:rPr lang="el-GR" sz="3600" cap="none" dirty="0" smtClean="0">
                <a:solidFill>
                  <a:schemeClr val="tx2">
                    <a:satMod val="200000"/>
                  </a:schemeClr>
                </a:solidFill>
                <a:latin typeface="+mn-lt"/>
              </a:rPr>
              <a:t>ΖΟΝΤΑΣ </a:t>
            </a:r>
            <a:r>
              <a:rPr lang="el-GR" sz="3600" dirty="0" smtClean="0">
                <a:solidFill>
                  <a:schemeClr val="tx2">
                    <a:satMod val="200000"/>
                  </a:schemeClr>
                </a:solidFill>
                <a:latin typeface="+mn-lt"/>
              </a:rPr>
              <a:t>με το </a:t>
            </a:r>
            <a:r>
              <a:rPr lang="en-US" sz="3600" dirty="0" smtClean="0">
                <a:solidFill>
                  <a:schemeClr val="tx2">
                    <a:satMod val="200000"/>
                  </a:schemeClr>
                </a:solidFill>
                <a:latin typeface="+mn-lt"/>
              </a:rPr>
              <a:t>scratch</a:t>
            </a:r>
            <a:endParaRPr lang="en-US" sz="3600" dirty="0">
              <a:solidFill>
                <a:schemeClr val="tx2">
                  <a:satMod val="200000"/>
                </a:schemeClr>
              </a:solidFill>
              <a:latin typeface="+mn-lt"/>
            </a:endParaRPr>
          </a:p>
        </p:txBody>
      </p:sp>
      <p:sp>
        <p:nvSpPr>
          <p:cNvPr id="20483" name="Subtitle 2"/>
          <p:cNvSpPr txBox="1">
            <a:spLocks/>
          </p:cNvSpPr>
          <p:nvPr/>
        </p:nvSpPr>
        <p:spPr bwMode="auto">
          <a:xfrm>
            <a:off x="762000" y="4054475"/>
            <a:ext cx="7772400" cy="1508125"/>
          </a:xfrm>
          <a:prstGeom prst="rect">
            <a:avLst/>
          </a:prstGeom>
          <a:noFill/>
          <a:ln w="9525">
            <a:noFill/>
            <a:miter lim="800000"/>
            <a:headEnd/>
            <a:tailEnd/>
          </a:ln>
        </p:spPr>
        <p:txBody>
          <a:bodyPr lIns="100584" anchor="b"/>
          <a:lstStyle/>
          <a:p>
            <a:pPr algn="ctr">
              <a:buClr>
                <a:schemeClr val="tx2"/>
              </a:buClr>
              <a:buSzPct val="95000"/>
              <a:buFont typeface="Wingdings" pitchFamily="2" charset="2"/>
              <a:buNone/>
            </a:pPr>
            <a:r>
              <a:rPr lang="el-GR" sz="2700" b="1" dirty="0" smtClean="0">
                <a:latin typeface="Corbel" pitchFamily="34" charset="0"/>
              </a:rPr>
              <a:t>ΒΙΚΥ ΜΥΡΩΝΗ</a:t>
            </a:r>
            <a:endParaRPr lang="el-GR" sz="2700" b="1" dirty="0">
              <a:latin typeface="Corbel" pitchFamily="34" charset="0"/>
            </a:endParaRPr>
          </a:p>
          <a:p>
            <a:pPr algn="ctr">
              <a:buClr>
                <a:schemeClr val="tx2"/>
              </a:buClr>
              <a:buSzPct val="95000"/>
              <a:buFont typeface="Wingdings" pitchFamily="2" charset="2"/>
              <a:buNone/>
            </a:pPr>
            <a:r>
              <a:rPr lang="en-US" sz="2700" b="1" dirty="0" smtClean="0">
                <a:latin typeface="Corbel" pitchFamily="34" charset="0"/>
              </a:rPr>
              <a:t>myroni@csd.auth.gr</a:t>
            </a:r>
            <a:endParaRPr lang="en-US" sz="2700" b="1" dirty="0">
              <a:latin typeface="Corbel" pitchFamily="34" charset="0"/>
            </a:endParaRPr>
          </a:p>
          <a:p>
            <a:pPr algn="ctr">
              <a:buClr>
                <a:schemeClr val="tx2"/>
              </a:buClr>
              <a:buSzPct val="95000"/>
              <a:buFont typeface="Wingdings" pitchFamily="2" charset="2"/>
              <a:buNone/>
            </a:pPr>
            <a:endParaRPr lang="en-US" sz="2700" b="1" dirty="0">
              <a:latin typeface="Corbel"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solidFill>
                  <a:schemeClr val="bg1"/>
                </a:solidFill>
              </a:rPr>
              <a:t>Day 3</a:t>
            </a:r>
          </a:p>
        </p:txBody>
      </p:sp>
      <p:sp>
        <p:nvSpPr>
          <p:cNvPr id="29699" name="Content Placeholder 2"/>
          <p:cNvSpPr>
            <a:spLocks noGrp="1"/>
          </p:cNvSpPr>
          <p:nvPr>
            <p:ph idx="1"/>
          </p:nvPr>
        </p:nvSpPr>
        <p:spPr/>
        <p:txBody>
          <a:bodyPr/>
          <a:lstStyle/>
          <a:p>
            <a:pPr eaLnBrk="1" hangingPunct="1"/>
            <a:r>
              <a:rPr lang="en-US" smtClean="0">
                <a:solidFill>
                  <a:schemeClr val="bg1"/>
                </a:solidFill>
              </a:rPr>
              <a:t>Explore </a:t>
            </a:r>
            <a:r>
              <a:rPr lang="en-US" smtClean="0">
                <a:solidFill>
                  <a:schemeClr val="bg1"/>
                </a:solidFill>
                <a:hlinkClick r:id="rId2"/>
              </a:rPr>
              <a:t>http://scratch.mit.edu</a:t>
            </a:r>
            <a:endParaRPr lang="en-US" smtClean="0">
              <a:solidFill>
                <a:schemeClr val="bg1"/>
              </a:solidFill>
            </a:endParaRPr>
          </a:p>
          <a:p>
            <a:pPr eaLnBrk="1" hangingPunct="1"/>
            <a:r>
              <a:rPr lang="en-US" smtClean="0">
                <a:solidFill>
                  <a:schemeClr val="bg1"/>
                </a:solidFill>
              </a:rPr>
              <a:t>Set up an account.</a:t>
            </a:r>
          </a:p>
          <a:p>
            <a:pPr eaLnBrk="1" hangingPunct="1"/>
            <a:r>
              <a:rPr lang="en-US" smtClean="0">
                <a:solidFill>
                  <a:schemeClr val="bg1"/>
                </a:solidFill>
              </a:rPr>
              <a:t>Download three games that are similar to the ones that you want to create.</a:t>
            </a:r>
          </a:p>
          <a:p>
            <a:pPr eaLnBrk="1" hangingPunct="1"/>
            <a:r>
              <a:rPr lang="en-US" smtClean="0">
                <a:solidFill>
                  <a:schemeClr val="bg1"/>
                </a:solidFill>
              </a:rPr>
              <a:t>See how these games are coded.</a:t>
            </a:r>
          </a:p>
          <a:p>
            <a:pPr eaLnBrk="1" hangingPunct="1"/>
            <a:r>
              <a:rPr lang="en-US" smtClean="0">
                <a:solidFill>
                  <a:schemeClr val="bg1"/>
                </a:solidFill>
              </a:rPr>
              <a:t>Save a game to your web account.</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First Program</a:t>
            </a:r>
            <a:endParaRPr lang="en-US" sz="3600" dirty="0">
              <a:solidFill>
                <a:schemeClr val="tx2">
                  <a:satMod val="200000"/>
                </a:schemeClr>
              </a:solidFill>
              <a:latin typeface="+mn-lt"/>
            </a:endParaRPr>
          </a:p>
        </p:txBody>
      </p:sp>
      <p:sp>
        <p:nvSpPr>
          <p:cNvPr id="30723" name="TextBox 4"/>
          <p:cNvSpPr txBox="1">
            <a:spLocks noChangeArrowheads="1"/>
          </p:cNvSpPr>
          <p:nvPr/>
        </p:nvSpPr>
        <p:spPr bwMode="auto">
          <a:xfrm>
            <a:off x="685800" y="1371600"/>
            <a:ext cx="7696200" cy="5078413"/>
          </a:xfrm>
          <a:prstGeom prst="rect">
            <a:avLst/>
          </a:prstGeom>
          <a:noFill/>
          <a:ln w="9525">
            <a:noFill/>
            <a:miter lim="800000"/>
            <a:headEnd/>
            <a:tailEnd/>
          </a:ln>
        </p:spPr>
        <p:txBody>
          <a:bodyPr>
            <a:spAutoFit/>
          </a:bodyPr>
          <a:lstStyle/>
          <a:p>
            <a:pPr marL="342900" indent="-182563">
              <a:buFont typeface="Wingdings" pitchFamily="2" charset="2"/>
              <a:buChar char="§"/>
            </a:pPr>
            <a:r>
              <a:rPr lang="en-US">
                <a:latin typeface="Corbel" pitchFamily="34" charset="0"/>
              </a:rPr>
              <a:t>Enough talk, let’s start programming!</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Select the only sprite in the lower right corner and make sure the scripts area is being displayed</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Click the “Control” blocks category and drag a	             to the script area. This block is used in most programs and serves as a starting point for the other blocks and/or scripts</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Click the “Motion” category and place the	                  block directly underneath the other block already in the scripts area. The two blocks will join which means they will be executed one right after the other. Connected blocks such as these are called scripts. Blocks are the most basic element of a Scratch script</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Click the green flag near the stage and watch the sprite!</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That’s it! You have written your first scratch program!</a:t>
            </a:r>
          </a:p>
        </p:txBody>
      </p:sp>
      <p:pic>
        <p:nvPicPr>
          <p:cNvPr id="30724" name="Picture 3" descr="1.1.gif"/>
          <p:cNvPicPr>
            <a:picLocks noChangeAspect="1"/>
          </p:cNvPicPr>
          <p:nvPr/>
        </p:nvPicPr>
        <p:blipFill>
          <a:blip r:embed="rId2" cstate="print"/>
          <a:srcRect/>
          <a:stretch>
            <a:fillRect/>
          </a:stretch>
        </p:blipFill>
        <p:spPr bwMode="auto">
          <a:xfrm>
            <a:off x="5486400" y="2667000"/>
            <a:ext cx="1276350" cy="409575"/>
          </a:xfrm>
          <a:prstGeom prst="rect">
            <a:avLst/>
          </a:prstGeom>
          <a:noFill/>
          <a:ln w="9525">
            <a:noFill/>
            <a:miter lim="800000"/>
            <a:headEnd/>
            <a:tailEnd/>
          </a:ln>
        </p:spPr>
      </p:pic>
      <p:pic>
        <p:nvPicPr>
          <p:cNvPr id="30725" name="Picture 5" descr="1.2.gif"/>
          <p:cNvPicPr>
            <a:picLocks noChangeAspect="1"/>
          </p:cNvPicPr>
          <p:nvPr/>
        </p:nvPicPr>
        <p:blipFill>
          <a:blip r:embed="rId3" cstate="print"/>
          <a:srcRect/>
          <a:stretch>
            <a:fillRect/>
          </a:stretch>
        </p:blipFill>
        <p:spPr bwMode="auto">
          <a:xfrm>
            <a:off x="5105400" y="3962400"/>
            <a:ext cx="981075" cy="22860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Digging a little deeper</a:t>
            </a:r>
            <a:endParaRPr lang="en-US" sz="3600" dirty="0">
              <a:solidFill>
                <a:schemeClr val="tx2">
                  <a:satMod val="200000"/>
                </a:schemeClr>
              </a:solidFill>
              <a:latin typeface="+mn-lt"/>
            </a:endParaRPr>
          </a:p>
        </p:txBody>
      </p:sp>
      <p:sp>
        <p:nvSpPr>
          <p:cNvPr id="31747" name="TextBox 4"/>
          <p:cNvSpPr txBox="1">
            <a:spLocks noChangeArrowheads="1"/>
          </p:cNvSpPr>
          <p:nvPr/>
        </p:nvSpPr>
        <p:spPr bwMode="auto">
          <a:xfrm>
            <a:off x="685800" y="1371600"/>
            <a:ext cx="7696200" cy="3694113"/>
          </a:xfrm>
          <a:prstGeom prst="rect">
            <a:avLst/>
          </a:prstGeom>
          <a:noFill/>
          <a:ln w="9525">
            <a:noFill/>
            <a:miter lim="800000"/>
            <a:headEnd/>
            <a:tailEnd/>
          </a:ln>
        </p:spPr>
        <p:txBody>
          <a:bodyPr>
            <a:spAutoFit/>
          </a:bodyPr>
          <a:lstStyle/>
          <a:p>
            <a:pPr marL="342900" indent="-182563">
              <a:buFont typeface="Wingdings" pitchFamily="2" charset="2"/>
              <a:buChar char="§"/>
            </a:pPr>
            <a:r>
              <a:rPr lang="en-US">
                <a:latin typeface="Corbel" pitchFamily="34" charset="0"/>
              </a:rPr>
              <a:t>Let’s take a closer look at what’s going on in the program we just made</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There are actually two objects that exist in the project, the cat named “Sprite1” and the stage</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The small script we created was placed in the scripts area of sprite1 which means that the move block in the script will affect sprite1 and only sprite1. This behavior is the foundation of object-oriented programming</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Sprites/objects in scratch are made up of two main elements: state (position, size, variables, current costume, etc.) and scripts. These two elements closely resemble the makeup of an object in other languages such as Java, C++ and even Alice</a:t>
            </a: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Double the excitement</a:t>
            </a:r>
            <a:endParaRPr lang="en-US" sz="3600" dirty="0">
              <a:solidFill>
                <a:schemeClr val="tx2">
                  <a:satMod val="200000"/>
                </a:schemeClr>
              </a:solidFill>
              <a:latin typeface="+mn-lt"/>
            </a:endParaRPr>
          </a:p>
        </p:txBody>
      </p:sp>
      <p:sp>
        <p:nvSpPr>
          <p:cNvPr id="32771" name="TextBox 4"/>
          <p:cNvSpPr txBox="1">
            <a:spLocks noChangeArrowheads="1"/>
          </p:cNvSpPr>
          <p:nvPr/>
        </p:nvSpPr>
        <p:spPr bwMode="auto">
          <a:xfrm>
            <a:off x="762000" y="1371600"/>
            <a:ext cx="7620000" cy="3970338"/>
          </a:xfrm>
          <a:prstGeom prst="rect">
            <a:avLst/>
          </a:prstGeom>
          <a:noFill/>
          <a:ln w="9525">
            <a:noFill/>
            <a:miter lim="800000"/>
            <a:headEnd/>
            <a:tailEnd/>
          </a:ln>
        </p:spPr>
        <p:txBody>
          <a:bodyPr>
            <a:spAutoFit/>
          </a:bodyPr>
          <a:lstStyle/>
          <a:p>
            <a:pPr marL="342900" indent="-182563">
              <a:buFont typeface="Wingdings" pitchFamily="2" charset="2"/>
              <a:buChar char="§"/>
            </a:pPr>
            <a:r>
              <a:rPr lang="en-US">
                <a:latin typeface="Corbel" pitchFamily="34" charset="0"/>
              </a:rPr>
              <a:t>Multi-threaded programs are easy to write in Scratch</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We moved one sprite in the last example. Now let’s try to move two sprites at the same time</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Copy the sprite by right clicking on it in the sprite list and selecting “duplicate.” You will notice that not only is the sprite copied, the scripts associated with that sprite are as well</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Reposition the sprites by dragging them until they are no longer touching (this is so we can see the movement more clearly)</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Click the green flag to test the program. If the sprites don’t appear to move, try increasing the number of steps in the move blocks</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A few things to consider</a:t>
            </a:r>
            <a:endParaRPr lang="en-US" sz="3600" dirty="0">
              <a:solidFill>
                <a:schemeClr val="tx2">
                  <a:satMod val="200000"/>
                </a:schemeClr>
              </a:solidFill>
              <a:latin typeface="+mn-lt"/>
            </a:endParaRPr>
          </a:p>
        </p:txBody>
      </p:sp>
      <p:sp>
        <p:nvSpPr>
          <p:cNvPr id="33795" name="TextBox 4"/>
          <p:cNvSpPr txBox="1">
            <a:spLocks noChangeArrowheads="1"/>
          </p:cNvSpPr>
          <p:nvPr/>
        </p:nvSpPr>
        <p:spPr bwMode="auto">
          <a:xfrm>
            <a:off x="762000" y="1371600"/>
            <a:ext cx="7620000" cy="5354638"/>
          </a:xfrm>
          <a:prstGeom prst="rect">
            <a:avLst/>
          </a:prstGeom>
          <a:noFill/>
          <a:ln w="9525">
            <a:noFill/>
            <a:miter lim="800000"/>
            <a:headEnd/>
            <a:tailEnd/>
          </a:ln>
        </p:spPr>
        <p:txBody>
          <a:bodyPr>
            <a:spAutoFit/>
          </a:bodyPr>
          <a:lstStyle/>
          <a:p>
            <a:pPr marL="342900" indent="-182563">
              <a:buFont typeface="Wingdings" pitchFamily="2" charset="2"/>
              <a:buChar char="§"/>
            </a:pPr>
            <a:r>
              <a:rPr lang="en-US">
                <a:latin typeface="Corbel" pitchFamily="34" charset="0"/>
              </a:rPr>
              <a:t>You might have noticed that each sprite had to have its own script in order to move. This may seem unnecessary at first, but this behavior is crucial if objects are to remain isolated from each other. If sprites need to communicate, Scratch has certain provisions, but it is left up to the programmer to determine when and where they should be used. We will cover this in greater depth in session 6.</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The two main elements of a Sprite/Object is it’s state such as costume, color, etc. and it’s scripts.</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r>
              <a:rPr lang="en-US">
                <a:latin typeface="Corbel" pitchFamily="34" charset="0"/>
              </a:rPr>
              <a:t>Object creation and deletion in Scratch and Alice is slightly different than in other languages. In Scratch, the programmer has to manually create or delete a sprite before the program is executed, but in other languages those tasks can be accomplished by the program while the program is running.</a:t>
            </a: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endParaRPr lang="en-US">
              <a:latin typeface="Corbel" pitchFamily="34" charset="0"/>
            </a:endParaRPr>
          </a:p>
          <a:p>
            <a:pPr marL="342900" indent="-182563">
              <a:buFont typeface="Wingdings" pitchFamily="2" charset="2"/>
              <a:buChar char="§"/>
            </a:pPr>
            <a:endParaRPr lang="en-US">
              <a:latin typeface="Corbel" pitchFamily="34" charset="0"/>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Session </a:t>
            </a:r>
            <a:r>
              <a:rPr lang="en-US" sz="3600" smtClean="0">
                <a:solidFill>
                  <a:schemeClr val="tx2">
                    <a:satMod val="200000"/>
                  </a:schemeClr>
                </a:solidFill>
                <a:latin typeface="+mn-lt"/>
              </a:rPr>
              <a:t>1 Questions</a:t>
            </a:r>
            <a:endParaRPr lang="en-US" sz="3600" dirty="0">
              <a:solidFill>
                <a:schemeClr val="tx2">
                  <a:satMod val="200000"/>
                </a:schemeClr>
              </a:solidFill>
              <a:latin typeface="+mn-lt"/>
            </a:endParaRPr>
          </a:p>
        </p:txBody>
      </p:sp>
      <p:sp>
        <p:nvSpPr>
          <p:cNvPr id="34819" name="TextBox 4"/>
          <p:cNvSpPr txBox="1">
            <a:spLocks noChangeArrowheads="1"/>
          </p:cNvSpPr>
          <p:nvPr/>
        </p:nvSpPr>
        <p:spPr bwMode="auto">
          <a:xfrm>
            <a:off x="762000" y="1371600"/>
            <a:ext cx="7620000" cy="5078413"/>
          </a:xfrm>
          <a:prstGeom prst="rect">
            <a:avLst/>
          </a:prstGeom>
          <a:noFill/>
          <a:ln w="9525">
            <a:noFill/>
            <a:miter lim="800000"/>
            <a:headEnd/>
            <a:tailEnd/>
          </a:ln>
        </p:spPr>
        <p:txBody>
          <a:bodyPr>
            <a:spAutoFit/>
          </a:bodyPr>
          <a:lstStyle/>
          <a:p>
            <a:pPr marL="342900" indent="-342900">
              <a:buFont typeface="Consolas" pitchFamily="49" charset="0"/>
              <a:buAutoNum type="arabicPeriod"/>
            </a:pPr>
            <a:r>
              <a:rPr lang="en-US">
                <a:latin typeface="Corbel" pitchFamily="34" charset="0"/>
              </a:rPr>
              <a:t>What is the most basic element of a scratch script?</a:t>
            </a: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r>
              <a:rPr lang="en-US">
                <a:latin typeface="Corbel" pitchFamily="34" charset="0"/>
              </a:rPr>
              <a:t>What are the two main elements of a(n) Sprite/Object?</a:t>
            </a: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r>
              <a:rPr lang="en-US">
                <a:latin typeface="Corbel" pitchFamily="34" charset="0"/>
              </a:rPr>
              <a:t>Can an object affect another object without you, the programmer, specifically allowing it?</a:t>
            </a: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r>
              <a:rPr lang="en-US">
                <a:latin typeface="Corbel" pitchFamily="34" charset="0"/>
              </a:rPr>
              <a:t> In a script, in what order are blocks executed?</a:t>
            </a: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r>
              <a:rPr lang="en-US">
                <a:latin typeface="Corbel" pitchFamily="34" charset="0"/>
              </a:rPr>
              <a:t>Can multiple scripts/methods run at the same time?</a:t>
            </a: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endParaRPr lang="en-US">
              <a:latin typeface="Corbel" pitchFamily="34" charset="0"/>
            </a:endParaRPr>
          </a:p>
          <a:p>
            <a:pPr marL="342900" indent="-342900">
              <a:buFont typeface="Consolas" pitchFamily="49" charset="0"/>
              <a:buAutoNum type="arabicPeriod"/>
            </a:pPr>
            <a:r>
              <a:rPr lang="en-US">
                <a:latin typeface="Corbel" pitchFamily="34" charset="0"/>
              </a:rPr>
              <a:t>In Scratch, can objects/sprites be created, destroyed, or deleted once the program has started?</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l-GR" sz="3600" dirty="0" smtClean="0">
                <a:solidFill>
                  <a:schemeClr val="tx2">
                    <a:satMod val="200000"/>
                  </a:schemeClr>
                </a:solidFill>
                <a:latin typeface="+mn-lt"/>
              </a:rPr>
              <a:t>Επισκόπηση του </a:t>
            </a:r>
            <a:r>
              <a:rPr lang="en-US" sz="3600" dirty="0" smtClean="0">
                <a:solidFill>
                  <a:schemeClr val="tx2">
                    <a:satMod val="200000"/>
                  </a:schemeClr>
                </a:solidFill>
                <a:latin typeface="+mn-lt"/>
              </a:rPr>
              <a:t>Scratch</a:t>
            </a:r>
            <a:endParaRPr lang="en-US" sz="3600" dirty="0">
              <a:solidFill>
                <a:schemeClr val="tx2">
                  <a:satMod val="200000"/>
                </a:schemeClr>
              </a:solidFill>
              <a:latin typeface="+mn-lt"/>
            </a:endParaRPr>
          </a:p>
        </p:txBody>
      </p:sp>
      <p:sp>
        <p:nvSpPr>
          <p:cNvPr id="21507" name="Content Placeholder 2"/>
          <p:cNvSpPr>
            <a:spLocks noGrp="1"/>
          </p:cNvSpPr>
          <p:nvPr>
            <p:ph idx="1"/>
          </p:nvPr>
        </p:nvSpPr>
        <p:spPr/>
        <p:txBody>
          <a:bodyPr/>
          <a:lstStyle/>
          <a:p>
            <a:pPr eaLnBrk="1" hangingPunct="1"/>
            <a:r>
              <a:rPr lang="el-GR" sz="2800" smtClean="0"/>
              <a:t>Δημιουργήθηκε από το </a:t>
            </a:r>
            <a:r>
              <a:rPr lang="en-US" sz="2800" smtClean="0"/>
              <a:t>MIT </a:t>
            </a:r>
            <a:r>
              <a:rPr lang="el-GR" sz="2800" smtClean="0"/>
              <a:t>το 2007</a:t>
            </a:r>
            <a:endParaRPr lang="en-US" sz="2800" smtClean="0"/>
          </a:p>
          <a:p>
            <a:pPr eaLnBrk="1" hangingPunct="1"/>
            <a:r>
              <a:rPr lang="el-GR" sz="2800" smtClean="0"/>
              <a:t>Γράφτηκε στη γλώσσα </a:t>
            </a:r>
            <a:r>
              <a:rPr lang="en-US" sz="2800" smtClean="0"/>
              <a:t>Squeak</a:t>
            </a:r>
          </a:p>
          <a:p>
            <a:pPr eaLnBrk="1" hangingPunct="1"/>
            <a:r>
              <a:rPr lang="en-US" sz="2800" smtClean="0"/>
              <a:t>100% GUI based programming environment</a:t>
            </a:r>
          </a:p>
          <a:p>
            <a:pPr eaLnBrk="1" hangingPunct="1"/>
            <a:r>
              <a:rPr lang="el-GR" sz="2800" smtClean="0"/>
              <a:t>Αντικειμενοστραφές περιβάλλον</a:t>
            </a:r>
            <a:endParaRPr lang="en-US" sz="2800" smtClean="0"/>
          </a:p>
          <a:p>
            <a:pPr eaLnBrk="1" hangingPunct="1"/>
            <a:r>
              <a:rPr lang="el-GR" sz="2800" smtClean="0"/>
              <a:t>Μεταγλωττισμένο</a:t>
            </a:r>
            <a:endParaRPr lang="en-US" sz="2800" smtClean="0"/>
          </a:p>
          <a:p>
            <a:pPr eaLnBrk="1" hangingPunct="1"/>
            <a:r>
              <a:rPr lang="en-US" sz="2800" smtClean="0"/>
              <a:t>Multi-threaded</a:t>
            </a:r>
          </a:p>
          <a:p>
            <a:pPr eaLnBrk="1" hangingPunct="1"/>
            <a:r>
              <a:rPr lang="en-US" sz="2800" smtClean="0"/>
              <a:t>Cross-System. </a:t>
            </a:r>
            <a:r>
              <a:rPr lang="el-GR" sz="2800" smtClean="0"/>
              <a:t>Τρέχει σε </a:t>
            </a:r>
            <a:r>
              <a:rPr lang="en-US" sz="2800" smtClean="0"/>
              <a:t>Windows, Mac, Linux</a:t>
            </a:r>
          </a:p>
          <a:p>
            <a:pPr eaLnBrk="1" hangingPunct="1"/>
            <a:r>
              <a:rPr lang="el-GR" sz="2800" smtClean="0"/>
              <a:t>Είναι δωρεάν!</a:t>
            </a:r>
            <a:endParaRPr lang="en-US" sz="2800" smtClean="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2667000"/>
            <a:ext cx="2743200" cy="914400"/>
          </a:xfrm>
        </p:spPr>
        <p:txBody>
          <a:bodyPr/>
          <a:lstStyle/>
          <a:p>
            <a:pPr eaLnBrk="1" fontAlgn="auto" hangingPunct="1">
              <a:spcAft>
                <a:spcPts val="0"/>
              </a:spcAft>
              <a:defRPr/>
            </a:pPr>
            <a:r>
              <a:rPr lang="en-US" dirty="0" smtClean="0">
                <a:solidFill>
                  <a:schemeClr val="tx2">
                    <a:satMod val="200000"/>
                  </a:schemeClr>
                </a:solidFill>
                <a:latin typeface="+mn-lt"/>
              </a:rPr>
              <a:t>Session 1</a:t>
            </a:r>
            <a:endParaRPr lang="en-US" dirty="0">
              <a:solidFill>
                <a:schemeClr val="tx2">
                  <a:satMod val="200000"/>
                </a:schemeClr>
              </a:solidFill>
              <a:latin typeface="+mn-lt"/>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smtClean="0">
                <a:solidFill>
                  <a:schemeClr val="tx2">
                    <a:satMod val="200000"/>
                  </a:schemeClr>
                </a:solidFill>
                <a:latin typeface="+mn-lt"/>
              </a:rPr>
              <a:t>Scratch Interface</a:t>
            </a:r>
            <a:endParaRPr lang="en-US" sz="3600" dirty="0">
              <a:solidFill>
                <a:schemeClr val="tx2">
                  <a:satMod val="200000"/>
                </a:schemeClr>
              </a:solidFill>
              <a:latin typeface="+mn-lt"/>
            </a:endParaRPr>
          </a:p>
        </p:txBody>
      </p:sp>
      <p:sp>
        <p:nvSpPr>
          <p:cNvPr id="12291" name="TextBox 4"/>
          <p:cNvSpPr txBox="1">
            <a:spLocks noChangeArrowheads="1"/>
          </p:cNvSpPr>
          <p:nvPr/>
        </p:nvSpPr>
        <p:spPr bwMode="auto">
          <a:xfrm>
            <a:off x="914400" y="1752600"/>
            <a:ext cx="7620000"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182563">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marL="446087" indent="-285750">
              <a:buFont typeface="Wingdings" pitchFamily="2" charset="2"/>
              <a:buChar char="Ø"/>
              <a:defRPr/>
            </a:pPr>
            <a:r>
              <a:rPr lang="el-GR" dirty="0" smtClean="0"/>
              <a:t>Η </a:t>
            </a:r>
            <a:r>
              <a:rPr lang="el-GR" dirty="0" err="1" smtClean="0"/>
              <a:t>διεπιφάνεια</a:t>
            </a:r>
            <a:r>
              <a:rPr lang="el-GR" dirty="0" smtClean="0"/>
              <a:t> του </a:t>
            </a:r>
            <a:r>
              <a:rPr lang="en-US" dirty="0" smtClean="0"/>
              <a:t>Scratch </a:t>
            </a:r>
            <a:r>
              <a:rPr lang="el-GR" dirty="0" smtClean="0"/>
              <a:t>χωρίζεται σε 4 μεγάλα τμήματα.</a:t>
            </a:r>
            <a:endParaRPr lang="en-US" dirty="0" smtClean="0"/>
          </a:p>
          <a:p>
            <a:pPr>
              <a:buFont typeface="Wingdings" pitchFamily="2" charset="2"/>
              <a:buChar char="§"/>
              <a:defRPr/>
            </a:pPr>
            <a:endParaRPr lang="en-US" dirty="0" smtClean="0"/>
          </a:p>
          <a:p>
            <a:pPr>
              <a:defRPr/>
            </a:pPr>
            <a:endParaRPr lang="en-US" dirty="0" smtClean="0"/>
          </a:p>
        </p:txBody>
      </p:sp>
      <p:pic>
        <p:nvPicPr>
          <p:cNvPr id="23556" name="Εικόνα 3" descr="C:\Users\maria\Documents\1.5.6.png"/>
          <p:cNvPicPr>
            <a:picLocks noChangeAspect="1" noChangeArrowheads="1"/>
          </p:cNvPicPr>
          <p:nvPr/>
        </p:nvPicPr>
        <p:blipFill>
          <a:blip r:embed="rId2" cstate="print"/>
          <a:srcRect/>
          <a:stretch>
            <a:fillRect/>
          </a:stretch>
        </p:blipFill>
        <p:spPr bwMode="auto">
          <a:xfrm>
            <a:off x="1828800" y="2327275"/>
            <a:ext cx="4548188" cy="2192338"/>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endParaRPr lang="el-GR" smtClean="0"/>
          </a:p>
        </p:txBody>
      </p:sp>
      <p:pic>
        <p:nvPicPr>
          <p:cNvPr id="24579" name="Content Placeholder 3" descr="Scratch Control.JPG"/>
          <p:cNvPicPr>
            <a:picLocks noGrp="1" noChangeAspect="1"/>
          </p:cNvPicPr>
          <p:nvPr>
            <p:ph idx="1"/>
          </p:nvPr>
        </p:nvPicPr>
        <p:blipFill>
          <a:blip r:embed="rId2" cstate="print"/>
          <a:srcRect/>
          <a:stretch>
            <a:fillRect/>
          </a:stretch>
        </p:blipFill>
        <p:spPr>
          <a:xfrm>
            <a:off x="-76200" y="568325"/>
            <a:ext cx="9220200" cy="5557838"/>
          </a:xfrm>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0" name="Rounded Rectangle 19"/>
          <p:cNvSpPr/>
          <p:nvPr/>
        </p:nvSpPr>
        <p:spPr>
          <a:xfrm>
            <a:off x="304800" y="304800"/>
            <a:ext cx="3733800" cy="8382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prstClr val="black"/>
                </a:solidFill>
              </a:rPr>
              <a:t>M</a:t>
            </a:r>
            <a:r>
              <a:rPr lang="el-GR" sz="2000" b="1" dirty="0">
                <a:solidFill>
                  <a:prstClr val="black"/>
                </a:solidFill>
              </a:rPr>
              <a:t>ε</a:t>
            </a:r>
            <a:r>
              <a:rPr lang="en-US" sz="2000" b="1" dirty="0">
                <a:solidFill>
                  <a:prstClr val="black"/>
                </a:solidFill>
              </a:rPr>
              <a:t>, Clone, </a:t>
            </a:r>
            <a:r>
              <a:rPr lang="en-US" sz="2000" b="1" dirty="0">
                <a:solidFill>
                  <a:prstClr val="black"/>
                </a:solidFill>
              </a:rPr>
              <a:t>Cut, Change Shape</a:t>
            </a:r>
          </a:p>
          <a:p>
            <a:pPr algn="ctr" fontAlgn="auto">
              <a:spcBef>
                <a:spcPts val="0"/>
              </a:spcBef>
              <a:spcAft>
                <a:spcPts val="0"/>
              </a:spcAft>
              <a:defRPr/>
            </a:pPr>
            <a:endParaRPr lang="en-US" sz="2000" b="1" dirty="0">
              <a:solidFill>
                <a:prstClr val="black"/>
              </a:solidFill>
            </a:endParaRPr>
          </a:p>
        </p:txBody>
      </p:sp>
      <p:sp>
        <p:nvSpPr>
          <p:cNvPr id="21" name="Rounded Rectangle 20"/>
          <p:cNvSpPr/>
          <p:nvPr/>
        </p:nvSpPr>
        <p:spPr>
          <a:xfrm>
            <a:off x="1905000" y="4876800"/>
            <a:ext cx="6705600" cy="17526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6000" b="1" dirty="0">
                <a:solidFill>
                  <a:prstClr val="black"/>
                </a:solidFill>
              </a:rPr>
              <a:t>Λίστα Χαρακτήρων</a:t>
            </a:r>
            <a:endParaRPr lang="en-US" sz="6000" b="1" dirty="0">
              <a:solidFill>
                <a:prstClr val="black"/>
              </a:solidFill>
            </a:endParaRPr>
          </a:p>
          <a:p>
            <a:pPr algn="ctr" fontAlgn="auto">
              <a:spcBef>
                <a:spcPts val="0"/>
              </a:spcBef>
              <a:spcAft>
                <a:spcPts val="0"/>
              </a:spcAft>
              <a:defRPr/>
            </a:pPr>
            <a:endParaRPr lang="en-US" sz="6000" b="1" dirty="0">
              <a:solidFill>
                <a:prstClr val="black"/>
              </a:solidFill>
            </a:endParaRPr>
          </a:p>
        </p:txBody>
      </p:sp>
      <p:sp>
        <p:nvSpPr>
          <p:cNvPr id="22" name="Rounded Rectangle 21"/>
          <p:cNvSpPr/>
          <p:nvPr/>
        </p:nvSpPr>
        <p:spPr>
          <a:xfrm>
            <a:off x="381000" y="1447800"/>
            <a:ext cx="8458200" cy="25908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3800" b="1" dirty="0" err="1">
                <a:solidFill>
                  <a:prstClr val="black"/>
                </a:solidFill>
              </a:rPr>
              <a:t>Διεπαφή</a:t>
            </a:r>
            <a:endParaRPr lang="en-US" sz="13800" b="1" dirty="0">
              <a:solidFill>
                <a:prstClr val="black"/>
              </a:solidFill>
            </a:endParaRPr>
          </a:p>
          <a:p>
            <a:pPr algn="ctr" fontAlgn="auto">
              <a:spcBef>
                <a:spcPts val="0"/>
              </a:spcBef>
              <a:spcAft>
                <a:spcPts val="0"/>
              </a:spcAft>
              <a:defRPr/>
            </a:pPr>
            <a:endParaRPr lang="en-US" sz="2000" b="1" dirty="0">
              <a:solidFill>
                <a:prstClr val="black"/>
              </a:solidFill>
            </a:endParaRPr>
          </a:p>
        </p:txBody>
      </p:sp>
      <p:sp>
        <p:nvSpPr>
          <p:cNvPr id="23" name="Rounded Rectangle 22"/>
          <p:cNvSpPr/>
          <p:nvPr/>
        </p:nvSpPr>
        <p:spPr>
          <a:xfrm>
            <a:off x="6781800" y="4191000"/>
            <a:ext cx="2209800" cy="6858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prstClr val="black"/>
                </a:solidFill>
              </a:rPr>
              <a:t>ΘΕΣΗ ΧΑΡΑΚΤΗΡΩΝ</a:t>
            </a:r>
            <a:endParaRPr lang="en-US" sz="2000" b="1" dirty="0">
              <a:solidFill>
                <a:prstClr val="black"/>
              </a:solidFill>
            </a:endParaRPr>
          </a:p>
        </p:txBody>
      </p:sp>
      <p:sp>
        <p:nvSpPr>
          <p:cNvPr id="24" name="Rounded Rectangle 23"/>
          <p:cNvSpPr/>
          <p:nvPr/>
        </p:nvSpPr>
        <p:spPr>
          <a:xfrm>
            <a:off x="304800" y="4343400"/>
            <a:ext cx="1524000" cy="5334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prstClr val="black"/>
                </a:solidFill>
              </a:rPr>
              <a:t>Full Screen</a:t>
            </a:r>
          </a:p>
        </p:txBody>
      </p:sp>
      <p:sp>
        <p:nvSpPr>
          <p:cNvPr id="25" name="Rounded Rectangle 24"/>
          <p:cNvSpPr/>
          <p:nvPr/>
        </p:nvSpPr>
        <p:spPr>
          <a:xfrm>
            <a:off x="533400" y="5181600"/>
            <a:ext cx="1066800" cy="8382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prstClr val="black"/>
                </a:solidFill>
              </a:rPr>
              <a:t>Stage</a:t>
            </a:r>
          </a:p>
        </p:txBody>
      </p:sp>
      <p:sp>
        <p:nvSpPr>
          <p:cNvPr id="26" name="Rounded Rectangle 25"/>
          <p:cNvSpPr/>
          <p:nvPr/>
        </p:nvSpPr>
        <p:spPr>
          <a:xfrm>
            <a:off x="2743200" y="4114800"/>
            <a:ext cx="3733800" cy="7620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sz="2000" b="1" dirty="0">
              <a:solidFill>
                <a:prstClr val="black"/>
              </a:solidFill>
            </a:endParaRPr>
          </a:p>
          <a:p>
            <a:pPr algn="ctr" fontAlgn="auto">
              <a:spcBef>
                <a:spcPts val="0"/>
              </a:spcBef>
              <a:spcAft>
                <a:spcPts val="0"/>
              </a:spcAft>
              <a:defRPr/>
            </a:pPr>
            <a:r>
              <a:rPr lang="el-GR" sz="2000" b="1" dirty="0">
                <a:solidFill>
                  <a:prstClr val="black"/>
                </a:solidFill>
              </a:rPr>
              <a:t>Δημιούργησε, βρες ή βάλε έναν χαρακτήρα έκπληξη</a:t>
            </a:r>
            <a:endParaRPr lang="en-US" sz="2000" b="1" dirty="0">
              <a:solidFill>
                <a:prstClr val="black"/>
              </a:solidFill>
            </a:endParaRPr>
          </a:p>
          <a:p>
            <a:pPr algn="ctr" fontAlgn="auto">
              <a:spcBef>
                <a:spcPts val="0"/>
              </a:spcBef>
              <a:spcAft>
                <a:spcPts val="0"/>
              </a:spcAft>
              <a:defRPr/>
            </a:pPr>
            <a:endParaRPr lang="en-US" sz="2000" b="1" dirty="0">
              <a:solidFill>
                <a:prstClr val="black"/>
              </a:solidFill>
            </a:endParaRPr>
          </a:p>
        </p:txBody>
      </p:sp>
      <p:sp>
        <p:nvSpPr>
          <p:cNvPr id="27" name="Rounded Rectangle 26"/>
          <p:cNvSpPr/>
          <p:nvPr/>
        </p:nvSpPr>
        <p:spPr>
          <a:xfrm>
            <a:off x="5867400" y="304800"/>
            <a:ext cx="3200400" cy="7620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500" b="1" dirty="0">
                <a:solidFill>
                  <a:prstClr val="black"/>
                </a:solidFill>
              </a:rPr>
              <a:t>Αρχή και Τέλος</a:t>
            </a:r>
            <a:endParaRPr lang="en-US" sz="2500" b="1" dirty="0">
              <a:solidFill>
                <a:prstClr val="black"/>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20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2000"/>
                                        <p:tgtEl>
                                          <p:spTgt spid="2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2000"/>
                                        <p:tgtEl>
                                          <p:spTgt spid="2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2000"/>
                                        <p:tgtEl>
                                          <p:spTgt spid="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2000"/>
                                        <p:tgtEl>
                                          <p:spTgt spid="2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6"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endParaRPr lang="el-GR" smtClean="0"/>
          </a:p>
        </p:txBody>
      </p:sp>
      <p:pic>
        <p:nvPicPr>
          <p:cNvPr id="26627" name="Content Placeholder 5" descr="scripts Area.bmp"/>
          <p:cNvPicPr>
            <a:picLocks noGrp="1" noChangeAspect="1"/>
          </p:cNvPicPr>
          <p:nvPr>
            <p:ph idx="1"/>
          </p:nvPr>
        </p:nvPicPr>
        <p:blipFill>
          <a:blip r:embed="rId2" cstate="print"/>
          <a:srcRect/>
          <a:stretch>
            <a:fillRect/>
          </a:stretch>
        </p:blipFill>
        <p:spPr>
          <a:xfrm>
            <a:off x="0" y="0"/>
            <a:ext cx="9144000" cy="6858000"/>
          </a:xfrm>
        </p:spPr>
      </p:pic>
      <p:sp>
        <p:nvSpPr>
          <p:cNvPr id="7" name="Rounded Rectangle 6"/>
          <p:cNvSpPr/>
          <p:nvPr/>
        </p:nvSpPr>
        <p:spPr>
          <a:xfrm>
            <a:off x="533400" y="1524000"/>
            <a:ext cx="8458200" cy="51054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3800" b="1" dirty="0">
                <a:solidFill>
                  <a:prstClr val="black"/>
                </a:solidFill>
              </a:rPr>
              <a:t>Περιοχή</a:t>
            </a:r>
          </a:p>
          <a:p>
            <a:pPr algn="ctr" fontAlgn="auto">
              <a:spcBef>
                <a:spcPts val="0"/>
              </a:spcBef>
              <a:spcAft>
                <a:spcPts val="0"/>
              </a:spcAft>
              <a:defRPr/>
            </a:pPr>
            <a:r>
              <a:rPr lang="el-GR" sz="13800" b="1" dirty="0">
                <a:solidFill>
                  <a:prstClr val="black"/>
                </a:solidFill>
              </a:rPr>
              <a:t>Εντολών</a:t>
            </a:r>
            <a:endParaRPr lang="en-US" sz="2000" b="1" dirty="0">
              <a:solidFill>
                <a:prstClr val="black"/>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endParaRPr lang="el-GR" smtClean="0"/>
          </a:p>
        </p:txBody>
      </p:sp>
      <p:pic>
        <p:nvPicPr>
          <p:cNvPr id="27651" name="Content Placeholder 3" descr="BlocksArea.bmp"/>
          <p:cNvPicPr>
            <a:picLocks noGrp="1" noChangeAspect="1"/>
          </p:cNvPicPr>
          <p:nvPr>
            <p:ph idx="1"/>
          </p:nvPr>
        </p:nvPicPr>
        <p:blipFill>
          <a:blip r:embed="rId2" cstate="print"/>
          <a:srcRect/>
          <a:stretch>
            <a:fillRect/>
          </a:stretch>
        </p:blipFill>
        <p:spPr>
          <a:xfrm>
            <a:off x="2057400" y="0"/>
            <a:ext cx="5334000" cy="6869113"/>
          </a:xfrm>
        </p:spPr>
      </p:pic>
      <p:sp>
        <p:nvSpPr>
          <p:cNvPr id="5" name="Rounded Rectangle 4"/>
          <p:cNvSpPr/>
          <p:nvPr/>
        </p:nvSpPr>
        <p:spPr>
          <a:xfrm>
            <a:off x="2286000" y="1828800"/>
            <a:ext cx="5105400" cy="4953000"/>
          </a:xfrm>
          <a:prstGeom prst="roundRect">
            <a:avLst/>
          </a:prstGeom>
          <a:solidFill>
            <a:srgbClr val="4F81BD">
              <a:alpha val="69804"/>
            </a:srgbClr>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1500" b="1" dirty="0">
                <a:solidFill>
                  <a:prstClr val="black"/>
                </a:solidFill>
              </a:rPr>
              <a:t>Blocks</a:t>
            </a:r>
          </a:p>
          <a:p>
            <a:pPr algn="ctr" fontAlgn="auto">
              <a:spcBef>
                <a:spcPts val="0"/>
              </a:spcBef>
              <a:spcAft>
                <a:spcPts val="0"/>
              </a:spcAft>
              <a:defRPr/>
            </a:pPr>
            <a:endParaRPr lang="en-US" sz="2000" b="1" dirty="0">
              <a:solidFill>
                <a:prstClr val="black"/>
              </a:solidFill>
            </a:endParaRPr>
          </a:p>
        </p:txBody>
      </p:sp>
      <p:pic>
        <p:nvPicPr>
          <p:cNvPr id="27653" name="Picture 2" descr="http://www.nd.edu/~lego/grp2/www/graphics/brckanim.gif"/>
          <p:cNvPicPr>
            <a:picLocks noChangeAspect="1" noChangeArrowheads="1" noCrop="1"/>
          </p:cNvPicPr>
          <p:nvPr/>
        </p:nvPicPr>
        <p:blipFill>
          <a:blip r:embed="rId3" cstate="print"/>
          <a:srcRect/>
          <a:stretch>
            <a:fillRect/>
          </a:stretch>
        </p:blipFill>
        <p:spPr bwMode="auto">
          <a:xfrm>
            <a:off x="-152400" y="2362200"/>
            <a:ext cx="2520950" cy="1143000"/>
          </a:xfrm>
          <a:prstGeom prst="rect">
            <a:avLst/>
          </a:prstGeom>
          <a:noFill/>
          <a:ln w="9525">
            <a:noFill/>
            <a:miter lim="800000"/>
            <a:headEnd/>
            <a:tailEnd/>
          </a:ln>
        </p:spPr>
      </p:pic>
      <p:pic>
        <p:nvPicPr>
          <p:cNvPr id="27654" name="Picture 2" descr="http://www.nd.edu/~lego/grp2/www/graphics/brckanim.gif"/>
          <p:cNvPicPr>
            <a:picLocks noChangeAspect="1" noChangeArrowheads="1" noCrop="1"/>
          </p:cNvPicPr>
          <p:nvPr/>
        </p:nvPicPr>
        <p:blipFill>
          <a:blip r:embed="rId3" cstate="print"/>
          <a:srcRect/>
          <a:stretch>
            <a:fillRect/>
          </a:stretch>
        </p:blipFill>
        <p:spPr bwMode="auto">
          <a:xfrm>
            <a:off x="7278688" y="2590800"/>
            <a:ext cx="2017712" cy="9144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l-GR" smtClean="0"/>
          </a:p>
        </p:txBody>
      </p:sp>
      <p:sp>
        <p:nvSpPr>
          <p:cNvPr id="28675" name="Θέση περιεχομένου 1"/>
          <p:cNvSpPr>
            <a:spLocks noGrp="1"/>
          </p:cNvSpPr>
          <p:nvPr>
            <p:ph idx="1"/>
          </p:nvPr>
        </p:nvSpPr>
        <p:spPr/>
        <p:txBody>
          <a:bodyPr/>
          <a:lstStyle/>
          <a:p>
            <a:endParaRPr lang="el-GR" smtClean="0"/>
          </a:p>
        </p:txBody>
      </p:sp>
      <p:pic>
        <p:nvPicPr>
          <p:cNvPr id="28676" name="Picture 5"/>
          <p:cNvPicPr>
            <a:picLocks noChangeAspect="1" noChangeArrowheads="1"/>
          </p:cNvPicPr>
          <p:nvPr/>
        </p:nvPicPr>
        <p:blipFill>
          <a:blip r:embed="rId3" cstate="print"/>
          <a:srcRect/>
          <a:stretch>
            <a:fillRect/>
          </a:stretch>
        </p:blipFill>
        <p:spPr bwMode="auto">
          <a:xfrm>
            <a:off x="0" y="-6350"/>
            <a:ext cx="9144000" cy="6864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lnDef>
      <a:spPr>
        <a:ln w="38100" cap="rnd" cmpd="sng">
          <a:round/>
          <a:headEnd type="none" w="sm" len="sm"/>
          <a:tailEnd type="arrow" w="lg"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1320</TotalTime>
  <Words>826</Words>
  <Application>Microsoft Office PowerPoint</Application>
  <PresentationFormat>Προβολή στην οθόνη (4:3)</PresentationFormat>
  <Paragraphs>98</Paragraphs>
  <Slides>15</Slides>
  <Notes>2</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15</vt:i4>
      </vt:variant>
    </vt:vector>
  </HeadingPairs>
  <TitlesOfParts>
    <vt:vector size="24" baseType="lpstr">
      <vt:lpstr>Arial</vt:lpstr>
      <vt:lpstr>Consolas</vt:lpstr>
      <vt:lpstr>Corbel</vt:lpstr>
      <vt:lpstr>Wingdings</vt:lpstr>
      <vt:lpstr>Wingdings 2</vt:lpstr>
      <vt:lpstr>Wingdings 3</vt:lpstr>
      <vt:lpstr>Calibri</vt:lpstr>
      <vt:lpstr>Metro</vt:lpstr>
      <vt:lpstr>Office Theme</vt:lpstr>
      <vt:lpstr>ΠΡΟΓΡΑΜΜΑΤIΖΟΝΤΑΣ με το scratch</vt:lpstr>
      <vt:lpstr>Επισκόπηση του Scratch</vt:lpstr>
      <vt:lpstr>Session 1</vt:lpstr>
      <vt:lpstr>Scratch Interface</vt:lpstr>
      <vt:lpstr>Διαφάνεια 5</vt:lpstr>
      <vt:lpstr>Διαφάνεια 6</vt:lpstr>
      <vt:lpstr>Διαφάνεια 7</vt:lpstr>
      <vt:lpstr>Διαφάνεια 8</vt:lpstr>
      <vt:lpstr>Διαφάνεια 9</vt:lpstr>
      <vt:lpstr>Day 3</vt:lpstr>
      <vt:lpstr>First Program</vt:lpstr>
      <vt:lpstr>Digging a little deeper</vt:lpstr>
      <vt:lpstr>Double the excitement</vt:lpstr>
      <vt:lpstr>A few things to consider</vt:lpstr>
      <vt:lpstr>Session 1 Questions</vt:lpstr>
    </vt:vector>
  </TitlesOfParts>
  <Company>Lamar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zdbarnett</dc:creator>
  <cp:lastModifiedBy>1ο ΠΕΙΡ. ΛΥΚΕΙΟ</cp:lastModifiedBy>
  <cp:revision>149</cp:revision>
  <dcterms:created xsi:type="dcterms:W3CDTF">2010-05-17T18:20:35Z</dcterms:created>
  <dcterms:modified xsi:type="dcterms:W3CDTF">2013-01-25T07:43:18Z</dcterms:modified>
</cp:coreProperties>
</file>