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851AE07-A765-43E7-BED6-C147D8C1F701}" type="datetimeFigureOut">
              <a:rPr lang="el-GR" smtClean="0"/>
              <a:t>14/2/2022</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4E14C4F3-791B-484C-A835-78E7838ACF66}" type="slidenum">
              <a:rPr lang="el-GR" smtClean="0"/>
              <a:t>‹#›</a:t>
            </a:fld>
            <a:endParaRPr lang="el-GR"/>
          </a:p>
        </p:txBody>
      </p:sp>
    </p:spTree>
    <p:extLst>
      <p:ext uri="{BB962C8B-B14F-4D97-AF65-F5344CB8AC3E}">
        <p14:creationId xmlns:p14="http://schemas.microsoft.com/office/powerpoint/2010/main" val="3199872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51AE07-A765-43E7-BED6-C147D8C1F701}" type="datetimeFigureOut">
              <a:rPr lang="el-GR" smtClean="0"/>
              <a:t>14/2/2022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E14C4F3-791B-484C-A835-78E7838ACF66}" type="slidenum">
              <a:rPr lang="el-GR" smtClean="0"/>
              <a:t>‹#›</a:t>
            </a:fld>
            <a:endParaRPr lang="el-GR"/>
          </a:p>
        </p:txBody>
      </p:sp>
    </p:spTree>
    <p:extLst>
      <p:ext uri="{BB962C8B-B14F-4D97-AF65-F5344CB8AC3E}">
        <p14:creationId xmlns:p14="http://schemas.microsoft.com/office/powerpoint/2010/main" val="319038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851AE07-A765-43E7-BED6-C147D8C1F701}" type="datetimeFigureOut">
              <a:rPr lang="el-GR" smtClean="0"/>
              <a:t>14/2/2022</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4E14C4F3-791B-484C-A835-78E7838ACF66}" type="slidenum">
              <a:rPr lang="el-GR" smtClean="0"/>
              <a:t>‹#›</a:t>
            </a:fld>
            <a:endParaRPr lang="el-GR"/>
          </a:p>
        </p:txBody>
      </p:sp>
    </p:spTree>
    <p:extLst>
      <p:ext uri="{BB962C8B-B14F-4D97-AF65-F5344CB8AC3E}">
        <p14:creationId xmlns:p14="http://schemas.microsoft.com/office/powerpoint/2010/main" val="907493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851AE07-A765-43E7-BED6-C147D8C1F701}" type="datetimeFigureOut">
              <a:rPr lang="el-GR" smtClean="0"/>
              <a:t>14/2/2022</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4E14C4F3-791B-484C-A835-78E7838ACF66}" type="slidenum">
              <a:rPr lang="el-GR" smtClean="0"/>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83809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851AE07-A765-43E7-BED6-C147D8C1F701}" type="datetimeFigureOut">
              <a:rPr lang="el-GR" smtClean="0"/>
              <a:t>14/2/2022</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4E14C4F3-791B-484C-A835-78E7838ACF66}" type="slidenum">
              <a:rPr lang="el-GR" smtClean="0"/>
              <a:t>‹#›</a:t>
            </a:fld>
            <a:endParaRPr lang="el-GR"/>
          </a:p>
        </p:txBody>
      </p:sp>
    </p:spTree>
    <p:extLst>
      <p:ext uri="{BB962C8B-B14F-4D97-AF65-F5344CB8AC3E}">
        <p14:creationId xmlns:p14="http://schemas.microsoft.com/office/powerpoint/2010/main" val="1815991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8851AE07-A765-43E7-BED6-C147D8C1F701}" type="datetimeFigureOut">
              <a:rPr lang="el-GR" smtClean="0"/>
              <a:t>14/2/2022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E14C4F3-791B-484C-A835-78E7838ACF66}" type="slidenum">
              <a:rPr lang="el-GR" smtClean="0"/>
              <a:t>‹#›</a:t>
            </a:fld>
            <a:endParaRPr lang="el-GR"/>
          </a:p>
        </p:txBody>
      </p:sp>
    </p:spTree>
    <p:extLst>
      <p:ext uri="{BB962C8B-B14F-4D97-AF65-F5344CB8AC3E}">
        <p14:creationId xmlns:p14="http://schemas.microsoft.com/office/powerpoint/2010/main" val="427080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8851AE07-A765-43E7-BED6-C147D8C1F701}" type="datetimeFigureOut">
              <a:rPr lang="el-GR" smtClean="0"/>
              <a:t>14/2/2022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E14C4F3-791B-484C-A835-78E7838ACF66}" type="slidenum">
              <a:rPr lang="el-GR" smtClean="0"/>
              <a:t>‹#›</a:t>
            </a:fld>
            <a:endParaRPr lang="el-GR"/>
          </a:p>
        </p:txBody>
      </p:sp>
    </p:spTree>
    <p:extLst>
      <p:ext uri="{BB962C8B-B14F-4D97-AF65-F5344CB8AC3E}">
        <p14:creationId xmlns:p14="http://schemas.microsoft.com/office/powerpoint/2010/main" val="1853949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51AE07-A765-43E7-BED6-C147D8C1F701}" type="datetimeFigureOut">
              <a:rPr lang="el-GR" smtClean="0"/>
              <a:t>14/2/2022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E14C4F3-791B-484C-A835-78E7838ACF66}" type="slidenum">
              <a:rPr lang="el-GR" smtClean="0"/>
              <a:t>‹#›</a:t>
            </a:fld>
            <a:endParaRPr lang="el-GR"/>
          </a:p>
        </p:txBody>
      </p:sp>
    </p:spTree>
    <p:extLst>
      <p:ext uri="{BB962C8B-B14F-4D97-AF65-F5344CB8AC3E}">
        <p14:creationId xmlns:p14="http://schemas.microsoft.com/office/powerpoint/2010/main" val="449208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851AE07-A765-43E7-BED6-C147D8C1F701}" type="datetimeFigureOut">
              <a:rPr lang="el-GR" smtClean="0"/>
              <a:t>14/2/2022</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4E14C4F3-791B-484C-A835-78E7838ACF66}" type="slidenum">
              <a:rPr lang="el-GR" smtClean="0"/>
              <a:t>‹#›</a:t>
            </a:fld>
            <a:endParaRPr lang="el-GR"/>
          </a:p>
        </p:txBody>
      </p:sp>
    </p:spTree>
    <p:extLst>
      <p:ext uri="{BB962C8B-B14F-4D97-AF65-F5344CB8AC3E}">
        <p14:creationId xmlns:p14="http://schemas.microsoft.com/office/powerpoint/2010/main" val="225228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51AE07-A765-43E7-BED6-C147D8C1F701}" type="datetimeFigureOut">
              <a:rPr lang="el-GR" smtClean="0"/>
              <a:t>14/2/2022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E14C4F3-791B-484C-A835-78E7838ACF66}" type="slidenum">
              <a:rPr lang="el-GR" smtClean="0"/>
              <a:t>‹#›</a:t>
            </a:fld>
            <a:endParaRPr lang="el-GR"/>
          </a:p>
        </p:txBody>
      </p:sp>
    </p:spTree>
    <p:extLst>
      <p:ext uri="{BB962C8B-B14F-4D97-AF65-F5344CB8AC3E}">
        <p14:creationId xmlns:p14="http://schemas.microsoft.com/office/powerpoint/2010/main" val="262116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smtClean="0"/>
              <a:t>Στυλ κύριου τίτλου</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851AE07-A765-43E7-BED6-C147D8C1F701}" type="datetimeFigureOut">
              <a:rPr lang="el-GR" smtClean="0"/>
              <a:t>14/2/2022</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4E14C4F3-791B-484C-A835-78E7838ACF66}" type="slidenum">
              <a:rPr lang="el-GR" smtClean="0"/>
              <a:t>‹#›</a:t>
            </a:fld>
            <a:endParaRPr lang="el-GR"/>
          </a:p>
        </p:txBody>
      </p:sp>
    </p:spTree>
    <p:extLst>
      <p:ext uri="{BB962C8B-B14F-4D97-AF65-F5344CB8AC3E}">
        <p14:creationId xmlns:p14="http://schemas.microsoft.com/office/powerpoint/2010/main" val="300844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851AE07-A765-43E7-BED6-C147D8C1F701}" type="datetimeFigureOut">
              <a:rPr lang="el-GR" smtClean="0"/>
              <a:t>14/2/2022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E14C4F3-791B-484C-A835-78E7838ACF66}" type="slidenum">
              <a:rPr lang="el-GR" smtClean="0"/>
              <a:t>‹#›</a:t>
            </a:fld>
            <a:endParaRPr lang="el-GR"/>
          </a:p>
        </p:txBody>
      </p:sp>
    </p:spTree>
    <p:extLst>
      <p:ext uri="{BB962C8B-B14F-4D97-AF65-F5344CB8AC3E}">
        <p14:creationId xmlns:p14="http://schemas.microsoft.com/office/powerpoint/2010/main" val="388591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5800" y="3132666"/>
            <a:ext cx="5311775" cy="308601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3132666"/>
            <a:ext cx="5334000" cy="308601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851AE07-A765-43E7-BED6-C147D8C1F701}" type="datetimeFigureOut">
              <a:rPr lang="el-GR" smtClean="0"/>
              <a:t>14/2/2022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E14C4F3-791B-484C-A835-78E7838ACF66}" type="slidenum">
              <a:rPr lang="el-GR" smtClean="0"/>
              <a:t>‹#›</a:t>
            </a:fld>
            <a:endParaRPr lang="el-GR"/>
          </a:p>
        </p:txBody>
      </p:sp>
    </p:spTree>
    <p:extLst>
      <p:ext uri="{BB962C8B-B14F-4D97-AF65-F5344CB8AC3E}">
        <p14:creationId xmlns:p14="http://schemas.microsoft.com/office/powerpoint/2010/main" val="108432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851AE07-A765-43E7-BED6-C147D8C1F701}" type="datetimeFigureOut">
              <a:rPr lang="el-GR" smtClean="0"/>
              <a:t>14/2/2022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E14C4F3-791B-484C-A835-78E7838ACF66}" type="slidenum">
              <a:rPr lang="el-GR" smtClean="0"/>
              <a:t>‹#›</a:t>
            </a:fld>
            <a:endParaRPr lang="el-GR"/>
          </a:p>
        </p:txBody>
      </p:sp>
    </p:spTree>
    <p:extLst>
      <p:ext uri="{BB962C8B-B14F-4D97-AF65-F5344CB8AC3E}">
        <p14:creationId xmlns:p14="http://schemas.microsoft.com/office/powerpoint/2010/main" val="125267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1AE07-A765-43E7-BED6-C147D8C1F701}" type="datetimeFigureOut">
              <a:rPr lang="el-GR" smtClean="0"/>
              <a:t>14/2/2022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E14C4F3-791B-484C-A835-78E7838ACF66}" type="slidenum">
              <a:rPr lang="el-GR" smtClean="0"/>
              <a:t>‹#›</a:t>
            </a:fld>
            <a:endParaRPr lang="el-GR"/>
          </a:p>
        </p:txBody>
      </p:sp>
    </p:spTree>
    <p:extLst>
      <p:ext uri="{BB962C8B-B14F-4D97-AF65-F5344CB8AC3E}">
        <p14:creationId xmlns:p14="http://schemas.microsoft.com/office/powerpoint/2010/main" val="72965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51AE07-A765-43E7-BED6-C147D8C1F701}" type="datetimeFigureOut">
              <a:rPr lang="el-GR" smtClean="0"/>
              <a:t>14/2/2022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E14C4F3-791B-484C-A835-78E7838ACF66}" type="slidenum">
              <a:rPr lang="el-GR" smtClean="0"/>
              <a:t>‹#›</a:t>
            </a:fld>
            <a:endParaRPr lang="el-GR"/>
          </a:p>
        </p:txBody>
      </p:sp>
    </p:spTree>
    <p:extLst>
      <p:ext uri="{BB962C8B-B14F-4D97-AF65-F5344CB8AC3E}">
        <p14:creationId xmlns:p14="http://schemas.microsoft.com/office/powerpoint/2010/main" val="17222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51AE07-A765-43E7-BED6-C147D8C1F701}" type="datetimeFigureOut">
              <a:rPr lang="el-GR" smtClean="0"/>
              <a:t>14/2/2022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E14C4F3-791B-484C-A835-78E7838ACF66}" type="slidenum">
              <a:rPr lang="el-GR" smtClean="0"/>
              <a:t>‹#›</a:t>
            </a:fld>
            <a:endParaRPr lang="el-GR"/>
          </a:p>
        </p:txBody>
      </p:sp>
    </p:spTree>
    <p:extLst>
      <p:ext uri="{BB962C8B-B14F-4D97-AF65-F5344CB8AC3E}">
        <p14:creationId xmlns:p14="http://schemas.microsoft.com/office/powerpoint/2010/main" val="230983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851AE07-A765-43E7-BED6-C147D8C1F701}" type="datetimeFigureOut">
              <a:rPr lang="el-GR" smtClean="0"/>
              <a:t>14/2/2022</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E14C4F3-791B-484C-A835-78E7838ACF66}" type="slidenum">
              <a:rPr lang="el-GR" smtClean="0"/>
              <a:t>‹#›</a:t>
            </a:fld>
            <a:endParaRPr lang="el-GR"/>
          </a:p>
        </p:txBody>
      </p:sp>
    </p:spTree>
    <p:extLst>
      <p:ext uri="{BB962C8B-B14F-4D97-AF65-F5344CB8AC3E}">
        <p14:creationId xmlns:p14="http://schemas.microsoft.com/office/powerpoint/2010/main" val="15556771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929180"/>
            <a:ext cx="9144000" cy="1054167"/>
          </a:xfrm>
        </p:spPr>
        <p:txBody>
          <a:bodyPr/>
          <a:lstStyle/>
          <a:p>
            <a:pPr algn="ctr"/>
            <a:r>
              <a:rPr lang="el-GR" dirty="0" smtClean="0"/>
              <a:t>Η </a:t>
            </a:r>
            <a:r>
              <a:rPr lang="el-GR" dirty="0" err="1"/>
              <a:t>Ο</a:t>
            </a:r>
            <a:r>
              <a:rPr lang="el-GR" dirty="0" err="1" smtClean="0"/>
              <a:t>περα</a:t>
            </a:r>
            <a:r>
              <a:rPr lang="el-GR" dirty="0" smtClean="0"/>
              <a:t> του ΠΑΡΙΣΙΟΥ</a:t>
            </a:r>
            <a:endParaRPr lang="el-GR" dirty="0"/>
          </a:p>
        </p:txBody>
      </p:sp>
      <p:sp>
        <p:nvSpPr>
          <p:cNvPr id="3" name="Υπότιτλος 2"/>
          <p:cNvSpPr>
            <a:spLocks noGrp="1"/>
          </p:cNvSpPr>
          <p:nvPr>
            <p:ph type="subTitle" idx="1"/>
          </p:nvPr>
        </p:nvSpPr>
        <p:spPr>
          <a:xfrm>
            <a:off x="1524000" y="2481575"/>
            <a:ext cx="9144000" cy="3030583"/>
          </a:xfrm>
        </p:spPr>
        <p:txBody>
          <a:bodyPr>
            <a:normAutofit/>
          </a:bodyPr>
          <a:lstStyle/>
          <a:p>
            <a:pPr marL="342900" indent="-342900">
              <a:lnSpc>
                <a:spcPct val="150000"/>
              </a:lnSpc>
              <a:buFont typeface="Arial" panose="020B0604020202020204" pitchFamily="34" charset="0"/>
              <a:buChar char="•"/>
            </a:pPr>
            <a:r>
              <a:rPr lang="el-GR" dirty="0" smtClean="0"/>
              <a:t>Σήμερα είναι γνωστή ως </a:t>
            </a:r>
            <a:r>
              <a:rPr lang="el-GR" b="1" dirty="0" err="1" smtClean="0"/>
              <a:t>Opéra</a:t>
            </a:r>
            <a:r>
              <a:rPr lang="el-GR" b="1" dirty="0" smtClean="0"/>
              <a:t> </a:t>
            </a:r>
            <a:r>
              <a:rPr lang="el-GR" b="1" dirty="0" err="1" smtClean="0"/>
              <a:t>National</a:t>
            </a:r>
            <a:r>
              <a:rPr lang="el-GR" b="1" dirty="0" smtClean="0"/>
              <a:t> de </a:t>
            </a:r>
            <a:r>
              <a:rPr lang="el-GR" b="1" dirty="0" err="1" smtClean="0"/>
              <a:t>Paris</a:t>
            </a:r>
            <a:endParaRPr lang="el-GR" b="1" dirty="0" smtClean="0"/>
          </a:p>
          <a:p>
            <a:pPr marL="342900" indent="-342900">
              <a:lnSpc>
                <a:spcPct val="150000"/>
              </a:lnSpc>
              <a:buFont typeface="Arial" panose="020B0604020202020204" pitchFamily="34" charset="0"/>
              <a:buChar char="•"/>
            </a:pPr>
            <a:r>
              <a:rPr lang="el-GR" dirty="0" smtClean="0"/>
              <a:t>Ανεβάζει κυρίως όπερες και μπαλέτα</a:t>
            </a:r>
            <a:endParaRPr lang="el-GR" dirty="0"/>
          </a:p>
          <a:p>
            <a:pPr marL="800100" lvl="1" indent="-342900" algn="l">
              <a:lnSpc>
                <a:spcPct val="150000"/>
              </a:lnSpc>
              <a:buFont typeface="Wingdings" panose="05000000000000000000" pitchFamily="2" charset="2"/>
              <a:buChar char="ü"/>
            </a:pPr>
            <a:r>
              <a:rPr lang="el-GR" dirty="0" smtClean="0"/>
              <a:t>Περιλαμβάνει την 170μελή ορχήστρα, </a:t>
            </a:r>
          </a:p>
          <a:p>
            <a:pPr marL="800100" lvl="1" indent="-342900" algn="l">
              <a:lnSpc>
                <a:spcPct val="150000"/>
              </a:lnSpc>
              <a:buFont typeface="Wingdings" panose="05000000000000000000" pitchFamily="2" charset="2"/>
              <a:buChar char="ü"/>
            </a:pPr>
            <a:r>
              <a:rPr lang="el-GR" dirty="0" smtClean="0"/>
              <a:t>χορωδία 110 ατόμων και </a:t>
            </a:r>
          </a:p>
          <a:p>
            <a:pPr marL="800100" lvl="1" indent="-342900" algn="l">
              <a:lnSpc>
                <a:spcPct val="150000"/>
              </a:lnSpc>
              <a:buFont typeface="Wingdings" panose="05000000000000000000" pitchFamily="2" charset="2"/>
              <a:buChar char="ü"/>
            </a:pPr>
            <a:r>
              <a:rPr lang="el-GR" dirty="0" smtClean="0"/>
              <a:t>τα 150μελή </a:t>
            </a:r>
            <a:r>
              <a:rPr lang="el-GR" dirty="0" err="1" smtClean="0"/>
              <a:t>corps</a:t>
            </a:r>
            <a:r>
              <a:rPr lang="el-GR" dirty="0" smtClean="0"/>
              <a:t> de </a:t>
            </a:r>
            <a:r>
              <a:rPr lang="el-GR" dirty="0" err="1" smtClean="0"/>
              <a:t>ballet</a:t>
            </a:r>
            <a:r>
              <a:rPr lang="el-GR" dirty="0" smtClean="0"/>
              <a:t>.</a:t>
            </a:r>
          </a:p>
          <a:p>
            <a:pPr marL="342900" indent="-342900">
              <a:buFont typeface="Arial" panose="020B0604020202020204" pitchFamily="34" charset="0"/>
              <a:buChar char="•"/>
            </a:pPr>
            <a:endParaRPr lang="el-GR" dirty="0" smtClean="0"/>
          </a:p>
          <a:p>
            <a:pPr marL="342900" indent="-342900">
              <a:buFont typeface="Arial" panose="020B0604020202020204" pitchFamily="34" charset="0"/>
              <a:buChar char="•"/>
            </a:pPr>
            <a:endParaRPr lang="el-GR" dirty="0"/>
          </a:p>
        </p:txBody>
      </p:sp>
      <p:pic>
        <p:nvPicPr>
          <p:cNvPr id="4" name="Εικόνα 3"/>
          <p:cNvPicPr>
            <a:picLocks noChangeAspect="1"/>
          </p:cNvPicPr>
          <p:nvPr/>
        </p:nvPicPr>
        <p:blipFill>
          <a:blip r:embed="rId2"/>
          <a:stretch>
            <a:fillRect/>
          </a:stretch>
        </p:blipFill>
        <p:spPr>
          <a:xfrm>
            <a:off x="7340630" y="2481575"/>
            <a:ext cx="4109024" cy="2734369"/>
          </a:xfrm>
          <a:prstGeom prst="rect">
            <a:avLst/>
          </a:prstGeom>
        </p:spPr>
      </p:pic>
    </p:spTree>
    <p:extLst>
      <p:ext uri="{BB962C8B-B14F-4D97-AF65-F5344CB8AC3E}">
        <p14:creationId xmlns:p14="http://schemas.microsoft.com/office/powerpoint/2010/main" val="37117340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636588"/>
            <a:ext cx="10515600" cy="626548"/>
          </a:xfrm>
        </p:spPr>
        <p:txBody>
          <a:bodyPr>
            <a:normAutofit fontScale="90000"/>
          </a:bodyPr>
          <a:lstStyle/>
          <a:p>
            <a:pPr algn="ctr"/>
            <a:r>
              <a:rPr lang="el-GR" dirty="0" err="1" smtClean="0"/>
              <a:t>ΙστορΙα</a:t>
            </a:r>
            <a:endParaRPr lang="el-GR" dirty="0"/>
          </a:p>
        </p:txBody>
      </p:sp>
      <p:sp>
        <p:nvSpPr>
          <p:cNvPr id="3" name="Θέση περιεχομένου 2"/>
          <p:cNvSpPr>
            <a:spLocks noGrp="1"/>
          </p:cNvSpPr>
          <p:nvPr>
            <p:ph idx="1"/>
          </p:nvPr>
        </p:nvSpPr>
        <p:spPr>
          <a:xfrm>
            <a:off x="838200" y="1529411"/>
            <a:ext cx="10515600" cy="1857734"/>
          </a:xfrm>
        </p:spPr>
        <p:txBody>
          <a:bodyPr>
            <a:normAutofit/>
          </a:bodyPr>
          <a:lstStyle/>
          <a:p>
            <a:pPr>
              <a:lnSpc>
                <a:spcPct val="150000"/>
              </a:lnSpc>
            </a:pPr>
            <a:r>
              <a:rPr lang="el-GR" dirty="0" smtClean="0"/>
              <a:t> Ιδρύθηκε το </a:t>
            </a:r>
            <a:r>
              <a:rPr lang="el-GR" b="1" dirty="0" smtClean="0"/>
              <a:t>1669</a:t>
            </a:r>
            <a:r>
              <a:rPr lang="el-GR" dirty="0" smtClean="0"/>
              <a:t> από τον </a:t>
            </a:r>
            <a:r>
              <a:rPr lang="el-GR" b="1" dirty="0" smtClean="0"/>
              <a:t>Λουδοβίκο ΙΔ‘ </a:t>
            </a:r>
            <a:r>
              <a:rPr lang="el-GR" dirty="0" smtClean="0"/>
              <a:t>ως </a:t>
            </a:r>
            <a:r>
              <a:rPr lang="el-GR" b="1" dirty="0" err="1" smtClean="0"/>
              <a:t>Académie</a:t>
            </a:r>
            <a:r>
              <a:rPr lang="el-GR" b="1" dirty="0" smtClean="0"/>
              <a:t> </a:t>
            </a:r>
            <a:r>
              <a:rPr lang="el-GR" b="1" dirty="0" err="1" smtClean="0"/>
              <a:t>d'Opéra</a:t>
            </a:r>
            <a:endParaRPr lang="el-GR" b="1" dirty="0" smtClean="0"/>
          </a:p>
          <a:p>
            <a:pPr>
              <a:lnSpc>
                <a:spcPct val="150000"/>
              </a:lnSpc>
            </a:pPr>
            <a:r>
              <a:rPr lang="el-GR" dirty="0" smtClean="0"/>
              <a:t>Αργότερα </a:t>
            </a:r>
            <a:r>
              <a:rPr lang="el-GR" dirty="0"/>
              <a:t>τέθηκε υπό την ηγεσία του </a:t>
            </a:r>
            <a:r>
              <a:rPr lang="el-GR" b="1" dirty="0"/>
              <a:t>Ζαν Μπατίστ </a:t>
            </a:r>
            <a:r>
              <a:rPr lang="el-GR" b="1" dirty="0" err="1"/>
              <a:t>Λουλί</a:t>
            </a:r>
            <a:r>
              <a:rPr lang="el-GR" dirty="0"/>
              <a:t> και επίσημα μετονομάστηκε </a:t>
            </a:r>
            <a:r>
              <a:rPr lang="el-GR" b="1" dirty="0" err="1"/>
              <a:t>Académie</a:t>
            </a:r>
            <a:r>
              <a:rPr lang="el-GR" b="1" dirty="0"/>
              <a:t> </a:t>
            </a:r>
            <a:r>
              <a:rPr lang="el-GR" b="1" dirty="0" err="1"/>
              <a:t>Royale</a:t>
            </a:r>
            <a:r>
              <a:rPr lang="el-GR" b="1" dirty="0"/>
              <a:t> de </a:t>
            </a:r>
            <a:r>
              <a:rPr lang="el-GR" b="1" dirty="0" err="1"/>
              <a:t>Musique</a:t>
            </a:r>
            <a:endParaRPr lang="el-GR" b="1" dirty="0" smtClean="0"/>
          </a:p>
          <a:p>
            <a:endParaRPr lang="el-GR" dirty="0"/>
          </a:p>
        </p:txBody>
      </p:sp>
      <p:pic>
        <p:nvPicPr>
          <p:cNvPr id="5" name="Εικόνα 4"/>
          <p:cNvPicPr>
            <a:picLocks noChangeAspect="1"/>
          </p:cNvPicPr>
          <p:nvPr/>
        </p:nvPicPr>
        <p:blipFill>
          <a:blip r:embed="rId2"/>
          <a:stretch>
            <a:fillRect/>
          </a:stretch>
        </p:blipFill>
        <p:spPr>
          <a:xfrm>
            <a:off x="2794716" y="3282525"/>
            <a:ext cx="6669109" cy="3195615"/>
          </a:xfrm>
          <a:prstGeom prst="rect">
            <a:avLst/>
          </a:prstGeom>
        </p:spPr>
      </p:pic>
    </p:spTree>
    <p:extLst>
      <p:ext uri="{BB962C8B-B14F-4D97-AF65-F5344CB8AC3E}">
        <p14:creationId xmlns:p14="http://schemas.microsoft.com/office/powerpoint/2010/main" val="19118751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94079" y="996192"/>
            <a:ext cx="8610600" cy="1293028"/>
          </a:xfrm>
        </p:spPr>
        <p:txBody>
          <a:bodyPr>
            <a:normAutofit/>
          </a:bodyPr>
          <a:lstStyle/>
          <a:p>
            <a:pPr algn="ctr"/>
            <a:r>
              <a:rPr lang="el-GR" sz="3600" dirty="0" err="1" smtClean="0"/>
              <a:t>ΣτατιστιΚΑ</a:t>
            </a:r>
            <a:r>
              <a:rPr lang="el-GR" sz="3600" dirty="0" smtClean="0"/>
              <a:t> </a:t>
            </a:r>
            <a:r>
              <a:rPr lang="el-GR" sz="3600" dirty="0" err="1" smtClean="0"/>
              <a:t>στοιχεΙα</a:t>
            </a:r>
            <a:endParaRPr lang="el-GR" sz="3600" dirty="0"/>
          </a:p>
        </p:txBody>
      </p:sp>
      <p:sp>
        <p:nvSpPr>
          <p:cNvPr id="3" name="Θέση περιεχομένου 2"/>
          <p:cNvSpPr>
            <a:spLocks noGrp="1"/>
          </p:cNvSpPr>
          <p:nvPr>
            <p:ph idx="1"/>
          </p:nvPr>
        </p:nvSpPr>
        <p:spPr>
          <a:xfrm>
            <a:off x="889179" y="2289220"/>
            <a:ext cx="4429797" cy="4021428"/>
          </a:xfrm>
        </p:spPr>
        <p:txBody>
          <a:bodyPr>
            <a:normAutofit/>
          </a:bodyPr>
          <a:lstStyle/>
          <a:p>
            <a:pPr algn="just">
              <a:lnSpc>
                <a:spcPct val="150000"/>
              </a:lnSpc>
            </a:pPr>
            <a:r>
              <a:rPr lang="el-GR" dirty="0" smtClean="0"/>
              <a:t>Κάθε χρόνο, η </a:t>
            </a:r>
            <a:r>
              <a:rPr lang="el-GR" dirty="0" err="1" smtClean="0"/>
              <a:t>Opéra</a:t>
            </a:r>
            <a:r>
              <a:rPr lang="el-GR" dirty="0" smtClean="0"/>
              <a:t> παρουσιάζει σχεδόν 380 παραστάσεις όπερας, μπαλέτου και άλλα κονσέρτα</a:t>
            </a:r>
          </a:p>
          <a:p>
            <a:pPr algn="just">
              <a:lnSpc>
                <a:spcPct val="150000"/>
              </a:lnSpc>
            </a:pPr>
            <a:r>
              <a:rPr lang="el-GR" dirty="0" smtClean="0"/>
              <a:t> Συνολικά την επισκέπτονται 800.000 θεατές (17% των οποίων έρχονται από το εξωτερικό)</a:t>
            </a:r>
          </a:p>
          <a:p>
            <a:pPr algn="just">
              <a:lnSpc>
                <a:spcPct val="150000"/>
              </a:lnSpc>
            </a:pPr>
            <a:r>
              <a:rPr lang="el-GR" dirty="0" smtClean="0"/>
              <a:t>Πληρότητα περίπου 94%</a:t>
            </a:r>
          </a:p>
          <a:p>
            <a:endParaRPr lang="el-GR" dirty="0"/>
          </a:p>
        </p:txBody>
      </p:sp>
      <p:pic>
        <p:nvPicPr>
          <p:cNvPr id="4" name="Εικόνα 3"/>
          <p:cNvPicPr>
            <a:picLocks noChangeAspect="1"/>
          </p:cNvPicPr>
          <p:nvPr/>
        </p:nvPicPr>
        <p:blipFill>
          <a:blip r:embed="rId2"/>
          <a:stretch>
            <a:fillRect/>
          </a:stretch>
        </p:blipFill>
        <p:spPr>
          <a:xfrm>
            <a:off x="5506256" y="2508161"/>
            <a:ext cx="6370748" cy="3583546"/>
          </a:xfrm>
          <a:prstGeom prst="rect">
            <a:avLst/>
          </a:prstGeom>
        </p:spPr>
      </p:pic>
    </p:spTree>
    <p:extLst>
      <p:ext uri="{BB962C8B-B14F-4D97-AF65-F5344CB8AC3E}">
        <p14:creationId xmlns:p14="http://schemas.microsoft.com/office/powerpoint/2010/main" val="20371280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61505" y="416644"/>
            <a:ext cx="8610600" cy="1293028"/>
          </a:xfrm>
        </p:spPr>
        <p:txBody>
          <a:bodyPr/>
          <a:lstStyle/>
          <a:p>
            <a:pPr algn="ctr"/>
            <a:r>
              <a:rPr lang="el-GR" dirty="0" err="1" smtClean="0"/>
              <a:t>Αρχιτεκτονικη</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5666418" y="2219682"/>
            <a:ext cx="6036469" cy="4024313"/>
          </a:xfrm>
          <a:prstGeom prst="rect">
            <a:avLst/>
          </a:prstGeom>
        </p:spPr>
      </p:pic>
      <p:sp>
        <p:nvSpPr>
          <p:cNvPr id="5" name="TextBox 4"/>
          <p:cNvSpPr txBox="1"/>
          <p:nvPr/>
        </p:nvSpPr>
        <p:spPr>
          <a:xfrm>
            <a:off x="553792" y="2459865"/>
            <a:ext cx="4829577" cy="3416320"/>
          </a:xfrm>
          <a:prstGeom prst="rect">
            <a:avLst/>
          </a:prstGeom>
          <a:noFill/>
        </p:spPr>
        <p:txBody>
          <a:bodyPr wrap="square" rtlCol="0">
            <a:spAutoFit/>
          </a:bodyPr>
          <a:lstStyle/>
          <a:p>
            <a:pPr>
              <a:lnSpc>
                <a:spcPct val="150000"/>
              </a:lnSpc>
            </a:pPr>
            <a:r>
              <a:rPr lang="el-GR" u="sng" dirty="0" smtClean="0"/>
              <a:t>Αρχιτέκτονας: </a:t>
            </a:r>
            <a:r>
              <a:rPr lang="el-GR" b="1" dirty="0" err="1" smtClean="0"/>
              <a:t>Σάρλ</a:t>
            </a:r>
            <a:r>
              <a:rPr lang="el-GR" b="1" dirty="0" smtClean="0"/>
              <a:t> </a:t>
            </a:r>
            <a:r>
              <a:rPr lang="el-GR" b="1" dirty="0" err="1" smtClean="0"/>
              <a:t>Γκαρνιέ</a:t>
            </a:r>
            <a:r>
              <a:rPr lang="el-GR" b="1" dirty="0" smtClean="0"/>
              <a:t> (</a:t>
            </a:r>
            <a:r>
              <a:rPr lang="en-US" b="1" dirty="0" smtClean="0"/>
              <a:t>Charles </a:t>
            </a:r>
            <a:r>
              <a:rPr lang="en-US" b="1" dirty="0" err="1" smtClean="0"/>
              <a:t>Garnier</a:t>
            </a:r>
            <a:r>
              <a:rPr lang="en-US" b="1" dirty="0" smtClean="0"/>
              <a:t>)</a:t>
            </a:r>
            <a:endParaRPr lang="el-GR" b="1" dirty="0" smtClean="0"/>
          </a:p>
          <a:p>
            <a:pPr>
              <a:lnSpc>
                <a:spcPct val="150000"/>
              </a:lnSpc>
            </a:pPr>
            <a:endParaRPr lang="el-GR" b="1" dirty="0" smtClean="0"/>
          </a:p>
          <a:p>
            <a:pPr>
              <a:lnSpc>
                <a:spcPct val="150000"/>
              </a:lnSpc>
            </a:pPr>
            <a:r>
              <a:rPr lang="el-GR" dirty="0" smtClean="0"/>
              <a:t>Στο εσωτερικό του κτηρίου ο επισκέπτης συναντά αρχικά μια εντυπωσιακή είσοδο με μια μεγάλη μαρμάρινη σκάλα, στην οποία κανένα σκαλί δεν είναι ακριβώς ίδιο με το άλλο, αλλά είναι φτιαγμένα με τέτοιο τρόπο ώστε να δίνουν την αίσθηση της κίνησης.</a:t>
            </a:r>
            <a:endParaRPr lang="el-GR" dirty="0"/>
          </a:p>
        </p:txBody>
      </p:sp>
    </p:spTree>
    <p:extLst>
      <p:ext uri="{BB962C8B-B14F-4D97-AF65-F5344CB8AC3E}">
        <p14:creationId xmlns:p14="http://schemas.microsoft.com/office/powerpoint/2010/main" val="40379944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51657" y="326491"/>
            <a:ext cx="8610600" cy="1293028"/>
          </a:xfrm>
        </p:spPr>
        <p:txBody>
          <a:bodyPr/>
          <a:lstStyle/>
          <a:p>
            <a:pPr algn="ctr"/>
            <a:r>
              <a:rPr lang="el-GR" dirty="0" err="1" smtClean="0"/>
              <a:t>αρχιτεκτονικη</a:t>
            </a:r>
            <a:endParaRPr lang="el-GR" dirty="0"/>
          </a:p>
        </p:txBody>
      </p:sp>
      <p:sp>
        <p:nvSpPr>
          <p:cNvPr id="3" name="Θέση περιεχομένου 2"/>
          <p:cNvSpPr>
            <a:spLocks noGrp="1"/>
          </p:cNvSpPr>
          <p:nvPr>
            <p:ph idx="1"/>
          </p:nvPr>
        </p:nvSpPr>
        <p:spPr>
          <a:xfrm>
            <a:off x="674532" y="1668336"/>
            <a:ext cx="5558843" cy="4732463"/>
          </a:xfrm>
        </p:spPr>
        <p:txBody>
          <a:bodyPr>
            <a:normAutofit lnSpcReduction="10000"/>
          </a:bodyPr>
          <a:lstStyle/>
          <a:p>
            <a:pPr>
              <a:lnSpc>
                <a:spcPct val="150000"/>
              </a:lnSpc>
            </a:pPr>
            <a:r>
              <a:rPr lang="el-GR" dirty="0"/>
              <a:t> Η σκάλα οδηγεί σε ένα μεγάλο και πολυτελές </a:t>
            </a:r>
            <a:r>
              <a:rPr lang="el-GR" dirty="0" smtClean="0"/>
              <a:t>φουαγιέ</a:t>
            </a:r>
          </a:p>
          <a:p>
            <a:pPr>
              <a:lnSpc>
                <a:spcPct val="150000"/>
              </a:lnSpc>
            </a:pPr>
            <a:r>
              <a:rPr lang="el-GR" dirty="0"/>
              <a:t>Η κυρία αίθουσα του θεάτρου καταλαμβάνει μόλις το 1/5 του κτιρίου, που έχει συνολικά 17 </a:t>
            </a:r>
            <a:r>
              <a:rPr lang="el-GR" dirty="0" smtClean="0"/>
              <a:t>ορόφους</a:t>
            </a:r>
          </a:p>
          <a:p>
            <a:pPr>
              <a:lnSpc>
                <a:spcPct val="150000"/>
              </a:lnSpc>
            </a:pPr>
            <a:r>
              <a:rPr lang="el-GR" dirty="0"/>
              <a:t>Τ</a:t>
            </a:r>
            <a:r>
              <a:rPr lang="el-GR" dirty="0" smtClean="0"/>
              <a:t>ο αμφιθέατρο </a:t>
            </a:r>
            <a:r>
              <a:rPr lang="el-GR" dirty="0"/>
              <a:t>διαθέτει </a:t>
            </a:r>
            <a:r>
              <a:rPr lang="el-GR" b="1" dirty="0"/>
              <a:t>1.979</a:t>
            </a:r>
            <a:r>
              <a:rPr lang="el-GR" dirty="0"/>
              <a:t> </a:t>
            </a:r>
            <a:r>
              <a:rPr lang="el-GR" b="1" dirty="0"/>
              <a:t>βελούδινα καθίσματα</a:t>
            </a:r>
            <a:r>
              <a:rPr lang="el-GR" dirty="0"/>
              <a:t>, ενώ το φως διαχέεται από τον κρυστάλλινο πολυέλαιο της οροφής, βάρους </a:t>
            </a:r>
            <a:r>
              <a:rPr lang="el-GR" b="1" dirty="0"/>
              <a:t>6 τόνων. </a:t>
            </a:r>
            <a:endParaRPr lang="el-GR" b="1" dirty="0" smtClean="0"/>
          </a:p>
        </p:txBody>
      </p:sp>
      <p:pic>
        <p:nvPicPr>
          <p:cNvPr id="4" name="Εικόνα 3"/>
          <p:cNvPicPr>
            <a:picLocks noChangeAspect="1"/>
          </p:cNvPicPr>
          <p:nvPr/>
        </p:nvPicPr>
        <p:blipFill>
          <a:blip r:embed="rId2"/>
          <a:stretch>
            <a:fillRect/>
          </a:stretch>
        </p:blipFill>
        <p:spPr>
          <a:xfrm>
            <a:off x="6233375" y="2114415"/>
            <a:ext cx="5700180" cy="3603804"/>
          </a:xfrm>
          <a:prstGeom prst="rect">
            <a:avLst/>
          </a:prstGeom>
        </p:spPr>
      </p:pic>
    </p:spTree>
    <p:extLst>
      <p:ext uri="{BB962C8B-B14F-4D97-AF65-F5344CB8AC3E}">
        <p14:creationId xmlns:p14="http://schemas.microsoft.com/office/powerpoint/2010/main" val="15833063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25899" y="365128"/>
            <a:ext cx="8610600" cy="1293028"/>
          </a:xfrm>
        </p:spPr>
        <p:txBody>
          <a:bodyPr/>
          <a:lstStyle/>
          <a:p>
            <a:pPr algn="ctr"/>
            <a:r>
              <a:rPr lang="en-US" dirty="0" smtClean="0"/>
              <a:t>Marc </a:t>
            </a:r>
            <a:r>
              <a:rPr lang="en-US" dirty="0" err="1" smtClean="0"/>
              <a:t>chagall</a:t>
            </a:r>
            <a:endParaRPr lang="el-GR" dirty="0"/>
          </a:p>
        </p:txBody>
      </p:sp>
      <p:sp>
        <p:nvSpPr>
          <p:cNvPr id="3" name="Θέση περιεχομένου 2"/>
          <p:cNvSpPr>
            <a:spLocks noGrp="1"/>
          </p:cNvSpPr>
          <p:nvPr>
            <p:ph idx="1"/>
          </p:nvPr>
        </p:nvSpPr>
        <p:spPr>
          <a:xfrm>
            <a:off x="685800" y="2194560"/>
            <a:ext cx="5740758" cy="4025936"/>
          </a:xfrm>
        </p:spPr>
        <p:txBody>
          <a:bodyPr>
            <a:normAutofit/>
          </a:bodyPr>
          <a:lstStyle/>
          <a:p>
            <a:pPr>
              <a:lnSpc>
                <a:spcPct val="150000"/>
              </a:lnSpc>
            </a:pPr>
            <a:r>
              <a:rPr lang="el-GR" dirty="0"/>
              <a:t>Το 1964 ο διάσημος Ρώσος ζωγράφος </a:t>
            </a:r>
            <a:r>
              <a:rPr lang="el-GR" dirty="0" err="1"/>
              <a:t>Marc</a:t>
            </a:r>
            <a:r>
              <a:rPr lang="el-GR" dirty="0"/>
              <a:t> </a:t>
            </a:r>
            <a:r>
              <a:rPr lang="el-GR" dirty="0" err="1"/>
              <a:t>Chagall</a:t>
            </a:r>
            <a:r>
              <a:rPr lang="el-GR" dirty="0"/>
              <a:t> αναλαμβάνει να ζωγραφίσει ένα καινούριο ταβάνι και να του δώσει τη σημερινή του μορφή. Το έργο του </a:t>
            </a:r>
            <a:r>
              <a:rPr lang="el-GR" dirty="0" err="1"/>
              <a:t>Chagall</a:t>
            </a:r>
            <a:r>
              <a:rPr lang="el-GR" dirty="0"/>
              <a:t> είναι εμπνευσμένο από κλασικά έργα του μπαλέτου και της Όπερας.</a:t>
            </a:r>
          </a:p>
          <a:p>
            <a:endParaRPr lang="el-GR" dirty="0"/>
          </a:p>
        </p:txBody>
      </p:sp>
      <p:pic>
        <p:nvPicPr>
          <p:cNvPr id="4" name="Εικόνα 3"/>
          <p:cNvPicPr>
            <a:picLocks noChangeAspect="1"/>
          </p:cNvPicPr>
          <p:nvPr/>
        </p:nvPicPr>
        <p:blipFill>
          <a:blip r:embed="rId2"/>
          <a:stretch>
            <a:fillRect/>
          </a:stretch>
        </p:blipFill>
        <p:spPr>
          <a:xfrm>
            <a:off x="6531198" y="2194560"/>
            <a:ext cx="5394675" cy="3603643"/>
          </a:xfrm>
          <a:prstGeom prst="rect">
            <a:avLst/>
          </a:prstGeom>
        </p:spPr>
      </p:pic>
    </p:spTree>
    <p:extLst>
      <p:ext uri="{BB962C8B-B14F-4D97-AF65-F5344CB8AC3E}">
        <p14:creationId xmlns:p14="http://schemas.microsoft.com/office/powerpoint/2010/main" val="24483773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74383" y="545432"/>
            <a:ext cx="8610600" cy="1293028"/>
          </a:xfrm>
        </p:spPr>
        <p:txBody>
          <a:bodyPr/>
          <a:lstStyle/>
          <a:p>
            <a:pPr algn="ctr"/>
            <a:r>
              <a:rPr lang="el-GR" dirty="0" smtClean="0"/>
              <a:t>Το </a:t>
            </a:r>
            <a:r>
              <a:rPr lang="el-GR" dirty="0" err="1" smtClean="0"/>
              <a:t>φαντασμα</a:t>
            </a:r>
            <a:r>
              <a:rPr lang="el-GR" dirty="0" smtClean="0"/>
              <a:t> της </a:t>
            </a:r>
            <a:r>
              <a:rPr lang="el-GR" dirty="0" err="1" smtClean="0"/>
              <a:t>οπερασ</a:t>
            </a:r>
            <a:endParaRPr lang="el-GR" dirty="0"/>
          </a:p>
        </p:txBody>
      </p:sp>
      <p:sp>
        <p:nvSpPr>
          <p:cNvPr id="3" name="Θέση περιεχομένου 2"/>
          <p:cNvSpPr>
            <a:spLocks noGrp="1"/>
          </p:cNvSpPr>
          <p:nvPr>
            <p:ph idx="1"/>
          </p:nvPr>
        </p:nvSpPr>
        <p:spPr>
          <a:xfrm>
            <a:off x="685799" y="2194560"/>
            <a:ext cx="7324859" cy="4024125"/>
          </a:xfrm>
        </p:spPr>
        <p:txBody>
          <a:bodyPr/>
          <a:lstStyle/>
          <a:p>
            <a:pPr>
              <a:lnSpc>
                <a:spcPct val="150000"/>
              </a:lnSpc>
            </a:pPr>
            <a:r>
              <a:rPr lang="el-GR" dirty="0" smtClean="0"/>
              <a:t>Εδώ </a:t>
            </a:r>
            <a:r>
              <a:rPr lang="el-GR" dirty="0"/>
              <a:t>είναι και το σπίτι του περίφημου φαντάσματος της Όπερας. </a:t>
            </a:r>
            <a:endParaRPr lang="el-GR" dirty="0" smtClean="0"/>
          </a:p>
          <a:p>
            <a:pPr>
              <a:lnSpc>
                <a:spcPct val="150000"/>
              </a:lnSpc>
            </a:pPr>
            <a:r>
              <a:rPr lang="el-GR" dirty="0" smtClean="0"/>
              <a:t>Λέγεται </a:t>
            </a:r>
            <a:r>
              <a:rPr lang="el-GR" dirty="0"/>
              <a:t>ότι ο ήχος του νερού που περνάει από κάτω από το κτήριο δημιούργησε τον θρύλο του </a:t>
            </a:r>
            <a:r>
              <a:rPr lang="el-GR" dirty="0" smtClean="0"/>
              <a:t>φαντάσματος</a:t>
            </a:r>
          </a:p>
          <a:p>
            <a:pPr>
              <a:lnSpc>
                <a:spcPct val="150000"/>
              </a:lnSpc>
            </a:pPr>
            <a:r>
              <a:rPr lang="el-GR" dirty="0" smtClean="0"/>
              <a:t>Ο συγγραφέας </a:t>
            </a:r>
            <a:r>
              <a:rPr lang="el-GR" dirty="0" err="1"/>
              <a:t>Gaston</a:t>
            </a:r>
            <a:r>
              <a:rPr lang="el-GR" dirty="0"/>
              <a:t> </a:t>
            </a:r>
            <a:r>
              <a:rPr lang="el-GR" dirty="0" err="1" smtClean="0"/>
              <a:t>Leroux</a:t>
            </a:r>
            <a:r>
              <a:rPr lang="el-GR" dirty="0" smtClean="0"/>
              <a:t>, </a:t>
            </a:r>
            <a:r>
              <a:rPr lang="el-GR" dirty="0"/>
              <a:t>υποστήριζε σε όλη του τη ζωή πως το φάντασμα είναι αληθινό.</a:t>
            </a:r>
          </a:p>
        </p:txBody>
      </p:sp>
      <p:pic>
        <p:nvPicPr>
          <p:cNvPr id="4" name="Εικόνα 3"/>
          <p:cNvPicPr>
            <a:picLocks noChangeAspect="1"/>
          </p:cNvPicPr>
          <p:nvPr/>
        </p:nvPicPr>
        <p:blipFill>
          <a:blip r:embed="rId2"/>
          <a:stretch>
            <a:fillRect/>
          </a:stretch>
        </p:blipFill>
        <p:spPr>
          <a:xfrm>
            <a:off x="8512935" y="1933039"/>
            <a:ext cx="2764933" cy="4285646"/>
          </a:xfrm>
          <a:prstGeom prst="rect">
            <a:avLst/>
          </a:prstGeom>
        </p:spPr>
      </p:pic>
    </p:spTree>
    <p:extLst>
      <p:ext uri="{BB962C8B-B14F-4D97-AF65-F5344CB8AC3E}">
        <p14:creationId xmlns:p14="http://schemas.microsoft.com/office/powerpoint/2010/main" val="1419465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hats All Folk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376187" y="993596"/>
            <a:ext cx="5905500" cy="4572000"/>
          </a:xfrm>
          <a:prstGeom prst="roundRect">
            <a:avLst>
              <a:gd name="adj" fmla="val 5439"/>
            </a:avLst>
          </a:prstGeom>
          <a:ln>
            <a:noFill/>
          </a:ln>
          <a:effectLst>
            <a:innerShdw blurRad="114300" dist="50800">
              <a:srgbClr val="000000">
                <a:alpha val="0"/>
              </a:srgbClr>
            </a:innerShdw>
          </a:effectLst>
        </p:spPr>
      </p:pic>
      <p:sp>
        <p:nvSpPr>
          <p:cNvPr id="2" name="TextBox 1"/>
          <p:cNvSpPr txBox="1"/>
          <p:nvPr/>
        </p:nvSpPr>
        <p:spPr>
          <a:xfrm>
            <a:off x="2537139" y="6150114"/>
            <a:ext cx="8809149" cy="707886"/>
          </a:xfrm>
          <a:prstGeom prst="rect">
            <a:avLst/>
          </a:prstGeom>
          <a:noFill/>
        </p:spPr>
        <p:txBody>
          <a:bodyPr wrap="square" rtlCol="0">
            <a:spAutoFit/>
          </a:bodyPr>
          <a:lstStyle/>
          <a:p>
            <a:r>
              <a:rPr lang="el-GR" sz="4000" dirty="0" smtClean="0"/>
              <a:t>Σας ευχαριστώ που με ακούσατε!!!</a:t>
            </a:r>
            <a:endParaRPr lang="el-GR" sz="4000" dirty="0"/>
          </a:p>
        </p:txBody>
      </p:sp>
    </p:spTree>
    <p:extLst>
      <p:ext uri="{BB962C8B-B14F-4D97-AF65-F5344CB8AC3E}">
        <p14:creationId xmlns:p14="http://schemas.microsoft.com/office/powerpoint/2010/main" val="40564461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Ίχνος ατμού">
  <a:themeElements>
    <a:clrScheme name="Ίχνος ατμού">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Ίχνος ατμού">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Ίχνος ατμού">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TM04033937[[fn=ΙΧΝΟΣ ΑΤΜΟΥ]]</Template>
  <TotalTime>99</TotalTime>
  <Words>296</Words>
  <Application>Microsoft Office PowerPoint</Application>
  <PresentationFormat>Ευρεία οθόνη</PresentationFormat>
  <Paragraphs>28</Paragraphs>
  <Slides>8</Slides>
  <Notes>0</Notes>
  <HiddenSlides>0</HiddenSlides>
  <MMClips>1</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8</vt:i4>
      </vt:variant>
    </vt:vector>
  </HeadingPairs>
  <TitlesOfParts>
    <vt:vector size="12" baseType="lpstr">
      <vt:lpstr>Arial</vt:lpstr>
      <vt:lpstr>Century Gothic</vt:lpstr>
      <vt:lpstr>Wingdings</vt:lpstr>
      <vt:lpstr>Ίχνος ατμού</vt:lpstr>
      <vt:lpstr>Η Οπερα του ΠΑΡΙΣΙΟΥ</vt:lpstr>
      <vt:lpstr>ΙστορΙα</vt:lpstr>
      <vt:lpstr>ΣτατιστιΚΑ στοιχεΙα</vt:lpstr>
      <vt:lpstr>Αρχιτεκτονικη</vt:lpstr>
      <vt:lpstr>αρχιτεκτονικη</vt:lpstr>
      <vt:lpstr>Marc chagall</vt:lpstr>
      <vt:lpstr>Το φαντασμα της οπερασ</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Όπερα του Παρισιου</dc:title>
  <dc:creator>maria</dc:creator>
  <cp:lastModifiedBy>maria</cp:lastModifiedBy>
  <cp:revision>18</cp:revision>
  <dcterms:created xsi:type="dcterms:W3CDTF">2022-02-14T15:32:52Z</dcterms:created>
  <dcterms:modified xsi:type="dcterms:W3CDTF">2022-02-14T17:12:25Z</dcterms:modified>
</cp:coreProperties>
</file>