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66FF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38536-0D80-456D-916D-10E2BA7F9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E68A2BA-BF41-4FEA-9E6B-7EA29BA6CF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C7BD4D0-94D1-4A74-84E9-BF15B372B211}"/>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5" name="Footer Placeholder 4">
            <a:extLst>
              <a:ext uri="{FF2B5EF4-FFF2-40B4-BE49-F238E27FC236}">
                <a16:creationId xmlns:a16="http://schemas.microsoft.com/office/drawing/2014/main" xmlns="" id="{0959427C-5C9B-4264-B9DC-60B60E8FE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FDB7AA-505F-40CE-9765-4C15931A7FE8}"/>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190579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6DC77-2F27-4888-9E77-9469AC709B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AC02A7E-75A0-4149-AB55-4805747A41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F95687-2669-45B5-B30B-49E244E97113}"/>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5" name="Footer Placeholder 4">
            <a:extLst>
              <a:ext uri="{FF2B5EF4-FFF2-40B4-BE49-F238E27FC236}">
                <a16:creationId xmlns:a16="http://schemas.microsoft.com/office/drawing/2014/main" xmlns="" id="{AAA60738-27C6-4EB1-A568-5F9425CB8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17BEB1-4E01-4631-9F1A-1555EF1D2D71}"/>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263538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46FB13-7428-4C2B-8CFB-A49D5DAFE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D5FB015-50FF-4145-9C75-0139485A43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B79642-BB39-4242-AB99-AA84CD7EEE2C}"/>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5" name="Footer Placeholder 4">
            <a:extLst>
              <a:ext uri="{FF2B5EF4-FFF2-40B4-BE49-F238E27FC236}">
                <a16:creationId xmlns:a16="http://schemas.microsoft.com/office/drawing/2014/main" xmlns="" id="{9BA33CC8-4DEE-412F-8365-7B42EDA84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A461FB-8FFE-4A66-A63B-EA3374258C76}"/>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91095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552A8-49FB-4557-A136-1C4E75C1C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450B090-FBF3-4952-B6DC-897741ECBE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21F0B4-1BC5-4245-8C26-2ADB253BFF22}"/>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5" name="Footer Placeholder 4">
            <a:extLst>
              <a:ext uri="{FF2B5EF4-FFF2-40B4-BE49-F238E27FC236}">
                <a16:creationId xmlns:a16="http://schemas.microsoft.com/office/drawing/2014/main" xmlns="" id="{75C16AEC-79A5-4E83-9E8C-EEBD4CF39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A703C2-FB0A-4DAA-AE83-A622B4B26A0F}"/>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354648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0A70D-4149-4BF9-AC11-ECAF58860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4221CC-A7BD-401B-8F70-58F4D8F0C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0C042E1-629D-40F1-A789-F83A2F3D7949}"/>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5" name="Footer Placeholder 4">
            <a:extLst>
              <a:ext uri="{FF2B5EF4-FFF2-40B4-BE49-F238E27FC236}">
                <a16:creationId xmlns:a16="http://schemas.microsoft.com/office/drawing/2014/main" xmlns="" id="{2C5FCD16-2C01-4341-9ECA-F8B76CEFA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F553F1-FE07-470B-B6D7-040991F867E1}"/>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37384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6A5DF-5818-40A4-816D-EE0EC4A2A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946B2B-11BE-4A04-AD9A-1C82B26F59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9D00AE-9730-4173-9EED-C78D17F6D6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C660F01-6584-473B-BC89-E9379035365A}"/>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6" name="Footer Placeholder 5">
            <a:extLst>
              <a:ext uri="{FF2B5EF4-FFF2-40B4-BE49-F238E27FC236}">
                <a16:creationId xmlns:a16="http://schemas.microsoft.com/office/drawing/2014/main" xmlns="" id="{F51293A8-C729-4EB4-9F97-B7E43620CC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AC2E95-6F08-4DFC-BD69-31757702EE01}"/>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337354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7A2EB6-C76E-406F-9451-D4643616C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6569DB-9E76-4789-B163-02A852ED0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69EC6B2-F74B-4A90-A33F-E9CEEFE2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F9ED069-897D-4331-BF69-F9874337D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4846B12-C736-4AD1-9261-5BC3F3E7F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6956A99-22A6-4091-8E20-C3A3F395BD54}"/>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8" name="Footer Placeholder 7">
            <a:extLst>
              <a:ext uri="{FF2B5EF4-FFF2-40B4-BE49-F238E27FC236}">
                <a16:creationId xmlns:a16="http://schemas.microsoft.com/office/drawing/2014/main" xmlns="" id="{2B43F5B8-38B2-4638-82BF-66C51F3622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6857456-0B5C-43EF-A29D-AE4C18BBBC47}"/>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206447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F9BE6-2D34-4CCC-AFDA-E84803CFE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0F6BD4-BEB9-4E77-8B23-C1065137404B}"/>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4" name="Footer Placeholder 3">
            <a:extLst>
              <a:ext uri="{FF2B5EF4-FFF2-40B4-BE49-F238E27FC236}">
                <a16:creationId xmlns:a16="http://schemas.microsoft.com/office/drawing/2014/main" xmlns="" id="{CDF7066E-663C-4BF2-AC34-802315D2C4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7D77733-AF5E-4DAA-AAD5-F999B17EDE20}"/>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44674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22182EA-8DDA-4D53-B3DB-D93F1835B4AF}"/>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3" name="Footer Placeholder 2">
            <a:extLst>
              <a:ext uri="{FF2B5EF4-FFF2-40B4-BE49-F238E27FC236}">
                <a16:creationId xmlns:a16="http://schemas.microsoft.com/office/drawing/2014/main" xmlns="" id="{4E821163-B028-48B8-80BE-6B8928FFE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D520A2D-BBED-4991-9104-1D10524EB31D}"/>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178633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D95560-1868-49B9-ABEE-E3206C772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73590E3-F907-48AF-8F47-905D68782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B0DCB84-2321-408B-A464-AAA024137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F2FD40-867B-40AB-8528-AF9B94CFD4BB}"/>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6" name="Footer Placeholder 5">
            <a:extLst>
              <a:ext uri="{FF2B5EF4-FFF2-40B4-BE49-F238E27FC236}">
                <a16:creationId xmlns:a16="http://schemas.microsoft.com/office/drawing/2014/main" xmlns="" id="{28926687-5C74-41B6-9F8A-BC342CA75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DAE32E-D173-4BA1-9DDD-51E85AAB68CC}"/>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282587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072DC-6F7B-4D4A-88F1-B1D4D805B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B6D47C1-D5AE-4917-A192-3541506AC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D701916-024B-4FE6-9CCF-D1560423F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027B2C-C148-4028-A81B-85F60DF49C4E}"/>
              </a:ext>
            </a:extLst>
          </p:cNvPr>
          <p:cNvSpPr>
            <a:spLocks noGrp="1"/>
          </p:cNvSpPr>
          <p:nvPr>
            <p:ph type="dt" sz="half" idx="10"/>
          </p:nvPr>
        </p:nvSpPr>
        <p:spPr/>
        <p:txBody>
          <a:bodyPr/>
          <a:lstStyle/>
          <a:p>
            <a:fld id="{3C7FD9FE-1DEC-45B4-83AB-762217C6C953}" type="datetimeFigureOut">
              <a:rPr lang="en-US" smtClean="0"/>
              <a:t>2/15/2022</a:t>
            </a:fld>
            <a:endParaRPr lang="en-US"/>
          </a:p>
        </p:txBody>
      </p:sp>
      <p:sp>
        <p:nvSpPr>
          <p:cNvPr id="6" name="Footer Placeholder 5">
            <a:extLst>
              <a:ext uri="{FF2B5EF4-FFF2-40B4-BE49-F238E27FC236}">
                <a16:creationId xmlns:a16="http://schemas.microsoft.com/office/drawing/2014/main" xmlns="" id="{5AE15AC6-491B-478B-A2B6-C6EA2EF99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925BA4-0EF2-44E6-BF87-D08BD4AA01B4}"/>
              </a:ext>
            </a:extLst>
          </p:cNvPr>
          <p:cNvSpPr>
            <a:spLocks noGrp="1"/>
          </p:cNvSpPr>
          <p:nvPr>
            <p:ph type="sldNum" sz="quarter" idx="12"/>
          </p:nvPr>
        </p:nvSpPr>
        <p:spPr/>
        <p:txBody>
          <a:bodyPr/>
          <a:lstStyle/>
          <a:p>
            <a:fld id="{D6DB55AD-B87C-4182-B33C-D0B7683C7DA6}" type="slidenum">
              <a:rPr lang="en-US" smtClean="0"/>
              <a:t>‹#›</a:t>
            </a:fld>
            <a:endParaRPr lang="en-US"/>
          </a:p>
        </p:txBody>
      </p:sp>
    </p:spTree>
    <p:extLst>
      <p:ext uri="{BB962C8B-B14F-4D97-AF65-F5344CB8AC3E}">
        <p14:creationId xmlns:p14="http://schemas.microsoft.com/office/powerpoint/2010/main" val="308882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C287C9-125A-4BF4-BE54-14E0F44AF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738CF6-A331-4920-BF94-0FB1F4A46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4561F8-EE4B-4930-8972-82BC4E453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FD9FE-1DEC-45B4-83AB-762217C6C953}" type="datetimeFigureOut">
              <a:rPr lang="en-US" smtClean="0"/>
              <a:t>2/15/2022</a:t>
            </a:fld>
            <a:endParaRPr lang="en-US"/>
          </a:p>
        </p:txBody>
      </p:sp>
      <p:sp>
        <p:nvSpPr>
          <p:cNvPr id="5" name="Footer Placeholder 4">
            <a:extLst>
              <a:ext uri="{FF2B5EF4-FFF2-40B4-BE49-F238E27FC236}">
                <a16:creationId xmlns:a16="http://schemas.microsoft.com/office/drawing/2014/main" xmlns="" id="{B0025C14-E710-49C9-AA2A-6900B07F4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AEB1032-034E-4CEF-98E4-8D9E91C89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B55AD-B87C-4182-B33C-D0B7683C7DA6}" type="slidenum">
              <a:rPr lang="en-US" smtClean="0"/>
              <a:t>‹#›</a:t>
            </a:fld>
            <a:endParaRPr lang="en-US"/>
          </a:p>
        </p:txBody>
      </p:sp>
    </p:spTree>
    <p:extLst>
      <p:ext uri="{BB962C8B-B14F-4D97-AF65-F5344CB8AC3E}">
        <p14:creationId xmlns:p14="http://schemas.microsoft.com/office/powerpoint/2010/main" val="12328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Vert">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897F7-A691-4CC8-AA87-F04CC22FAC96}"/>
              </a:ext>
            </a:extLst>
          </p:cNvPr>
          <p:cNvSpPr>
            <a:spLocks noGrp="1"/>
          </p:cNvSpPr>
          <p:nvPr>
            <p:ph type="ctrTitle"/>
          </p:nvPr>
        </p:nvSpPr>
        <p:spPr>
          <a:xfrm>
            <a:off x="1381125" y="3429000"/>
            <a:ext cx="9144000" cy="2387600"/>
          </a:xfrm>
        </p:spPr>
        <p:txBody>
          <a:bodyPr/>
          <a:lstStyle/>
          <a:p>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Η Αψίδα του Θριάμβου</a:t>
            </a:r>
            <a:endPar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endParaRPr>
          </a:p>
        </p:txBody>
      </p:sp>
      <p:sp>
        <p:nvSpPr>
          <p:cNvPr id="3" name="Subtitle 2">
            <a:extLst>
              <a:ext uri="{FF2B5EF4-FFF2-40B4-BE49-F238E27FC236}">
                <a16:creationId xmlns:a16="http://schemas.microsoft.com/office/drawing/2014/main" xmlns="" id="{EF342C78-6D21-41D8-81D1-56FCE196C1A0}"/>
              </a:ext>
            </a:extLst>
          </p:cNvPr>
          <p:cNvSpPr>
            <a:spLocks noGrp="1"/>
          </p:cNvSpPr>
          <p:nvPr>
            <p:ph type="subTitle" idx="1"/>
          </p:nvPr>
        </p:nvSpPr>
        <p:spPr>
          <a:xfrm>
            <a:off x="1228725" y="6030119"/>
            <a:ext cx="9144000" cy="1655762"/>
          </a:xfrm>
        </p:spPr>
        <p:txBody>
          <a:bodyPr/>
          <a:lstStyle/>
          <a:p>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Του Στάθη Πουρσανίδη</a:t>
            </a:r>
            <a:endPar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endParaRPr>
          </a:p>
        </p:txBody>
      </p:sp>
      <p:pic>
        <p:nvPicPr>
          <p:cNvPr id="5" name="Picture 4">
            <a:extLst>
              <a:ext uri="{FF2B5EF4-FFF2-40B4-BE49-F238E27FC236}">
                <a16:creationId xmlns:a16="http://schemas.microsoft.com/office/drawing/2014/main" xmlns="" id="{ED14B0F3-D1F8-4CFE-AE4E-2DA9678CA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412" y="719869"/>
            <a:ext cx="7186776" cy="3902931"/>
          </a:xfrm>
          <a:prstGeom prst="rect">
            <a:avLst/>
          </a:prstGeom>
        </p:spPr>
      </p:pic>
    </p:spTree>
    <p:extLst>
      <p:ext uri="{BB962C8B-B14F-4D97-AF65-F5344CB8AC3E}">
        <p14:creationId xmlns:p14="http://schemas.microsoft.com/office/powerpoint/2010/main" val="4094460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B02A22-1655-4A54-A193-29AA45DC5A99}"/>
              </a:ext>
            </a:extLst>
          </p:cNvPr>
          <p:cNvSpPr txBox="1"/>
          <p:nvPr/>
        </p:nvSpPr>
        <p:spPr>
          <a:xfrm>
            <a:off x="6788350" y="2274838"/>
            <a:ext cx="4479726" cy="2308324"/>
          </a:xfrm>
          <a:prstGeom prst="rect">
            <a:avLst/>
          </a:prstGeom>
          <a:noFill/>
        </p:spPr>
        <p:txBody>
          <a:bodyPr wrap="square" rtlCol="0">
            <a:spAutoFit/>
          </a:bodyPr>
          <a:lstStyle/>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Στο κέντρο του Παρισιού επί της πλατείας του Αστέρα, σήμερα ονομαζόμενης πλατείας Σαρλ ντε Γκωλ στέκεται αγέρωχα η λεγόμενη Αψίδα του Θριάμβου. </a:t>
            </a:r>
          </a:p>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Είναι ένα νεοκλασικό αρχιτεκτόνημα και μνημείο μορφής θριαμβικής αψίδας που κατασκευάστηκε κατ’ εντολή του Ναπολέοντα Α.</a:t>
            </a:r>
            <a:endPar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endParaRPr>
          </a:p>
        </p:txBody>
      </p:sp>
      <p:pic>
        <p:nvPicPr>
          <p:cNvPr id="5" name="Picture 4">
            <a:extLst>
              <a:ext uri="{FF2B5EF4-FFF2-40B4-BE49-F238E27FC236}">
                <a16:creationId xmlns:a16="http://schemas.microsoft.com/office/drawing/2014/main" xmlns="" id="{C1DC7881-0750-438D-807B-5FD932682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52" y="1514457"/>
            <a:ext cx="5351932" cy="3570742"/>
          </a:xfrm>
          <a:prstGeom prst="rect">
            <a:avLst/>
          </a:prstGeom>
        </p:spPr>
      </p:pic>
    </p:spTree>
    <p:extLst>
      <p:ext uri="{BB962C8B-B14F-4D97-AF65-F5344CB8AC3E}">
        <p14:creationId xmlns:p14="http://schemas.microsoft.com/office/powerpoint/2010/main" val="3912678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74287F0-D55C-4F9A-83F7-09C9A05B5280}"/>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xmlns="" id="{CA2DF4F7-6B90-4D00-BC48-47760686A3D0}"/>
              </a:ext>
            </a:extLst>
          </p:cNvPr>
          <p:cNvSpPr txBox="1"/>
          <p:nvPr/>
        </p:nvSpPr>
        <p:spPr>
          <a:xfrm>
            <a:off x="6400799" y="1594929"/>
            <a:ext cx="5237825" cy="3416320"/>
          </a:xfrm>
          <a:prstGeom prst="rect">
            <a:avLst/>
          </a:prstGeom>
          <a:noFill/>
        </p:spPr>
        <p:txBody>
          <a:bodyPr wrap="square" rtlCol="0">
            <a:spAutoFit/>
          </a:bodyPr>
          <a:lstStyle/>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Η εντολή της κατασκευής της δόθηκε στις 18 Φεβρουαρίου 1806, με πρωτεργάτη και αρχιτέκτονα τον ξακουστό Ζαν Σάλγκρεν,  ο οποίος αντλούσε έμπνευση από ελληνικά και ρωμαϊκά κτίσματα της αρχαιότητας. </a:t>
            </a:r>
          </a:p>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Οι εργασίες θεμελίωσης</a:t>
            </a:r>
            <a:r>
              <a:rPr lang="el-GR" sz="1600"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a:t>
            </a:r>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της Αψίδας του Θριάμβου κράτησαν δύο χρόνια. Η κατασκευή της εγκαταλείφθηκε ύστερα από τις συνεχείς ήττες του Ναπολέοντα κατά τη Ρωσική εκστρατεία το 1812. </a:t>
            </a:r>
          </a:p>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Οι κατασκευές έλαβαν χώρα ξανά έπειτα από εντολή του βασιλιά Λουδοβίκου- Φίλιππου του Α.    </a:t>
            </a:r>
            <a:endPar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endParaRPr>
          </a:p>
        </p:txBody>
      </p:sp>
      <p:pic>
        <p:nvPicPr>
          <p:cNvPr id="3" name="Picture 2">
            <a:extLst>
              <a:ext uri="{FF2B5EF4-FFF2-40B4-BE49-F238E27FC236}">
                <a16:creationId xmlns:a16="http://schemas.microsoft.com/office/drawing/2014/main" xmlns="" id="{4CD64186-9D62-45BF-BC95-0B833F4DC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63" y="1223988"/>
            <a:ext cx="5079137" cy="3921393"/>
          </a:xfrm>
          <a:prstGeom prst="rect">
            <a:avLst/>
          </a:prstGeom>
        </p:spPr>
      </p:pic>
    </p:spTree>
    <p:extLst>
      <p:ext uri="{BB962C8B-B14F-4D97-AF65-F5344CB8AC3E}">
        <p14:creationId xmlns:p14="http://schemas.microsoft.com/office/powerpoint/2010/main" val="168442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75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C442DE-B85C-48B8-96EE-277441C5BF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00" y="347805"/>
            <a:ext cx="2351866" cy="3538688"/>
          </a:xfrm>
          <a:prstGeom prst="rect">
            <a:avLst/>
          </a:prstGeom>
        </p:spPr>
      </p:pic>
      <p:pic>
        <p:nvPicPr>
          <p:cNvPr id="5" name="Picture 4">
            <a:extLst>
              <a:ext uri="{FF2B5EF4-FFF2-40B4-BE49-F238E27FC236}">
                <a16:creationId xmlns:a16="http://schemas.microsoft.com/office/drawing/2014/main" xmlns="" id="{778D1043-C357-4C08-948D-6106CC367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845" y="358693"/>
            <a:ext cx="2351866" cy="3527800"/>
          </a:xfrm>
          <a:prstGeom prst="rect">
            <a:avLst/>
          </a:prstGeom>
        </p:spPr>
      </p:pic>
      <p:pic>
        <p:nvPicPr>
          <p:cNvPr id="7" name="Picture 6">
            <a:extLst>
              <a:ext uri="{FF2B5EF4-FFF2-40B4-BE49-F238E27FC236}">
                <a16:creationId xmlns:a16="http://schemas.microsoft.com/office/drawing/2014/main" xmlns="" id="{B46D313B-F31D-4684-9014-1FB5826939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004" y="358694"/>
            <a:ext cx="2351866" cy="3527799"/>
          </a:xfrm>
          <a:prstGeom prst="rect">
            <a:avLst/>
          </a:prstGeom>
        </p:spPr>
      </p:pic>
      <p:pic>
        <p:nvPicPr>
          <p:cNvPr id="9" name="Picture 8">
            <a:extLst>
              <a:ext uri="{FF2B5EF4-FFF2-40B4-BE49-F238E27FC236}">
                <a16:creationId xmlns:a16="http://schemas.microsoft.com/office/drawing/2014/main" xmlns="" id="{34D7DC6F-684B-4ADA-AF69-3FA355393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2333" y="358693"/>
            <a:ext cx="2351867" cy="3527800"/>
          </a:xfrm>
          <a:prstGeom prst="rect">
            <a:avLst/>
          </a:prstGeom>
        </p:spPr>
      </p:pic>
      <p:sp>
        <p:nvSpPr>
          <p:cNvPr id="11" name="TextBox 10">
            <a:extLst>
              <a:ext uri="{FF2B5EF4-FFF2-40B4-BE49-F238E27FC236}">
                <a16:creationId xmlns:a16="http://schemas.microsoft.com/office/drawing/2014/main" xmlns="" id="{EDAECA57-D8FB-4C30-BD01-1C00B38C42A5}"/>
              </a:ext>
            </a:extLst>
          </p:cNvPr>
          <p:cNvSpPr txBox="1"/>
          <p:nvPr/>
        </p:nvSpPr>
        <p:spPr>
          <a:xfrm>
            <a:off x="1623732" y="4638805"/>
            <a:ext cx="9178245" cy="1477328"/>
          </a:xfrm>
          <a:prstGeom prst="rect">
            <a:avLst/>
          </a:prstGeom>
          <a:noFill/>
        </p:spPr>
        <p:txBody>
          <a:bodyPr wrap="square" rtlCol="0">
            <a:spAutoFit/>
          </a:bodyPr>
          <a:lstStyle/>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Επάνω στην Αψίδα του Θριάμβου υπάρχουν πολλά ανάγλυφα. Απ’ αυτά ξεχωρίζουν τα τέσσερα παραπάνω: «Η αναχώρηση των εθελοντών» ονομαζόμενο αργότερα «Η Μασσαλιώτιδα» που κατασκευάστηκε από τον Γάλλο γλύπτη </a:t>
            </a:r>
            <a:r>
              <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Francois Rude, </a:t>
            </a:r>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Ο Θρίαμβος του Ναπολέοντα» που κατασκευάστηκε από τον Γάλλο γλύπτη </a:t>
            </a:r>
            <a:r>
              <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Jean</a:t>
            </a:r>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a:t>
            </a:r>
            <a:r>
              <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Pierre Cortot, </a:t>
            </a:r>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Η αντίσταση και «Η Ειρήνη» που κατασκευάστηκε από το Γάλλο γλύπτη </a:t>
            </a:r>
            <a:r>
              <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Antoine Etex.</a:t>
            </a:r>
          </a:p>
        </p:txBody>
      </p:sp>
    </p:spTree>
    <p:extLst>
      <p:ext uri="{BB962C8B-B14F-4D97-AF65-F5344CB8AC3E}">
        <p14:creationId xmlns:p14="http://schemas.microsoft.com/office/powerpoint/2010/main" val="289049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75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FAE3BBF-D577-4512-B08B-C39B64697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91" y="856728"/>
            <a:ext cx="5851177" cy="4043933"/>
          </a:xfrm>
          <a:prstGeom prst="rect">
            <a:avLst/>
          </a:prstGeom>
        </p:spPr>
      </p:pic>
      <p:sp>
        <p:nvSpPr>
          <p:cNvPr id="4" name="TextBox 3">
            <a:extLst>
              <a:ext uri="{FF2B5EF4-FFF2-40B4-BE49-F238E27FC236}">
                <a16:creationId xmlns:a16="http://schemas.microsoft.com/office/drawing/2014/main" xmlns="" id="{836DD74E-C138-47DF-B532-2516BE6F75F2}"/>
              </a:ext>
            </a:extLst>
          </p:cNvPr>
          <p:cNvSpPr txBox="1"/>
          <p:nvPr/>
        </p:nvSpPr>
        <p:spPr>
          <a:xfrm>
            <a:off x="7104185" y="1326197"/>
            <a:ext cx="4658774" cy="3693319"/>
          </a:xfrm>
          <a:prstGeom prst="rect">
            <a:avLst/>
          </a:prstGeom>
          <a:noFill/>
        </p:spPr>
        <p:txBody>
          <a:bodyPr wrap="square" rtlCol="0">
            <a:spAutoFit/>
          </a:bodyPr>
          <a:lstStyle/>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Αξιοσημείωτες είναι οι ασπίδες, κάτω από τις οποίες έχουν γραφτεί τα ονόματα των μαχών, που σημειώθηκαν κατά τη διάρκεια της πρώτης γαλλικής Επανάστασης του Ναπολέοντα του Α και της γαλλικής Επανάστασης καθώς και τις λίστες με χαραγμένα τα ονόματα 660 ανθρώπων που συμμετείχαν σε αυτές τις μάχες. </a:t>
            </a:r>
          </a:p>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«Ο Τάφος του Γάλλου Αγνώστου Στρατιώτη» εγκαταστάθηκε κάτω από την αψίδα στις 11 Νοεμβρίου του 1920 και εκπροσωπεί όλους τους Γάλλους στρατιώτες, που σκοτώθηκαν στον Πρώτο Παγκόσμιο Πόλεμο.  </a:t>
            </a:r>
            <a:endPar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115315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5">
          <a:fgClr>
            <a:schemeClr val="accent4">
              <a:lumMod val="75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4830171-D002-4FC1-BD8F-3B3B81A7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07" y="689601"/>
            <a:ext cx="6383749" cy="3594989"/>
          </a:xfrm>
          <a:prstGeom prst="rect">
            <a:avLst/>
          </a:prstGeom>
        </p:spPr>
      </p:pic>
      <p:sp>
        <p:nvSpPr>
          <p:cNvPr id="4" name="TextBox 3">
            <a:extLst>
              <a:ext uri="{FF2B5EF4-FFF2-40B4-BE49-F238E27FC236}">
                <a16:creationId xmlns:a16="http://schemas.microsoft.com/office/drawing/2014/main" xmlns="" id="{E906EC45-C21E-442D-8868-92DCB07703B2}"/>
              </a:ext>
            </a:extLst>
          </p:cNvPr>
          <p:cNvSpPr txBox="1"/>
          <p:nvPr/>
        </p:nvSpPr>
        <p:spPr>
          <a:xfrm>
            <a:off x="7428779" y="1859339"/>
            <a:ext cx="4367986" cy="3139321"/>
          </a:xfrm>
          <a:prstGeom prst="rect">
            <a:avLst/>
          </a:prstGeom>
          <a:noFill/>
        </p:spPr>
        <p:txBody>
          <a:bodyPr wrap="square" rtlCol="0">
            <a:spAutoFit/>
          </a:bodyPr>
          <a:lstStyle/>
          <a:p>
            <a:pPr algn="just"/>
            <a:r>
              <a:rPr lang="el-GR" dirty="0">
                <a:solidFill>
                  <a:schemeClr val="tx2">
                    <a:lumMod val="50000"/>
                  </a:schemeClr>
                </a:solidFill>
                <a:effectLst>
                  <a:outerShdw blurRad="38100" dist="38100" dir="2700000" algn="tl">
                    <a:srgbClr val="000000">
                      <a:alpha val="43137"/>
                    </a:srgbClr>
                  </a:outerShdw>
                </a:effectLst>
                <a:latin typeface="Candara" panose="020E0502030303020204" pitchFamily="34" charset="0"/>
              </a:rPr>
              <a:t>    Η Αψίδα του Θριάμβου αποτελεί ένα μνημείο ιστορικής σημασίας, το οποίο προκαλεί τον ενθουσιασμό των επισκεπτών του, αποτελώντας τον κρίκο σύνδεσης του παρελθόντος με το παρόν.                Ταυτόχρονα, όμως, πρωταγωνιστεί στη σύγχρονη εποχή είτε λαμβάνοντας μέρος σε κινηματογραφικές ταινίες, είτε απεικονιζόμενο σε γραμματόσημα είτε ως μάρτυρας σημαντικών γεγονότων, όπως η μερική έκλειψη του Ηλίου το 1994.</a:t>
            </a:r>
            <a:endParaRPr lang="en-US" dirty="0">
              <a:solidFill>
                <a:schemeClr val="tx2">
                  <a:lumMod val="50000"/>
                </a:schemeClr>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553128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345</Words>
  <Application>Microsoft Office PowerPoint</Application>
  <PresentationFormat>Ευρεία οθόνη</PresentationFormat>
  <Paragraphs>11</Paragraphs>
  <Slides>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Calibri</vt:lpstr>
      <vt:lpstr>Calibri Light</vt:lpstr>
      <vt:lpstr>Candara</vt:lpstr>
      <vt:lpstr>Office Theme</vt:lpstr>
      <vt:lpstr>Η Αψίδα του Θριάμβου</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Αψίδα του Θριάμβου</dc:title>
  <dc:creator>katerina manou</dc:creator>
  <cp:lastModifiedBy>Σχολείο</cp:lastModifiedBy>
  <cp:revision>35</cp:revision>
  <dcterms:created xsi:type="dcterms:W3CDTF">2021-04-08T15:06:54Z</dcterms:created>
  <dcterms:modified xsi:type="dcterms:W3CDTF">2022-02-15T10:19:41Z</dcterms:modified>
</cp:coreProperties>
</file>