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9BEE7-107D-4FA7-9358-2477CA22212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13CC6-205D-4A94-8914-30AC9F0C271C}" type="slidenum">
              <a:rPr lang="en-US" smtClean="0"/>
              <a:t>‹#›</a:t>
            </a:fld>
            <a:endParaRPr lang="en-US"/>
          </a:p>
        </p:txBody>
      </p:sp>
    </p:spTree>
    <p:extLst>
      <p:ext uri="{BB962C8B-B14F-4D97-AF65-F5344CB8AC3E}">
        <p14:creationId xmlns:p14="http://schemas.microsoft.com/office/powerpoint/2010/main" val="61637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13CC6-205D-4A94-8914-30AC9F0C271C}" type="slidenum">
              <a:rPr lang="en-US" smtClean="0"/>
              <a:t>5</a:t>
            </a:fld>
            <a:endParaRPr lang="en-US"/>
          </a:p>
        </p:txBody>
      </p:sp>
    </p:spTree>
    <p:extLst>
      <p:ext uri="{BB962C8B-B14F-4D97-AF65-F5344CB8AC3E}">
        <p14:creationId xmlns:p14="http://schemas.microsoft.com/office/powerpoint/2010/main" val="245466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0A992-A60A-4730-B400-72F9ADFA3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E1D3367-5F9F-4456-9833-158A18E35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13E5313-7D4D-4123-AD21-E1BE3BB82257}"/>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5" name="Footer Placeholder 4">
            <a:extLst>
              <a:ext uri="{FF2B5EF4-FFF2-40B4-BE49-F238E27FC236}">
                <a16:creationId xmlns:a16="http://schemas.microsoft.com/office/drawing/2014/main" xmlns="" id="{05DB2753-2398-4B4C-911E-DD624AB7E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FBFDBC-9821-4C79-A77C-FC05F7DE1ECF}"/>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210459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2E966-38EF-43BD-B0BC-93C90FD105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0F9A268-D83F-4CAD-9C45-0AB438FEF9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9F89CF-E6CA-4A0C-B4DF-E5A7EB1881B9}"/>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5" name="Footer Placeholder 4">
            <a:extLst>
              <a:ext uri="{FF2B5EF4-FFF2-40B4-BE49-F238E27FC236}">
                <a16:creationId xmlns:a16="http://schemas.microsoft.com/office/drawing/2014/main" xmlns="" id="{24C4400D-9598-43C8-B507-C00AB315C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9A8824-F9D4-49EF-BF5D-67EC2343F2DA}"/>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225501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05F770E-DE9C-4661-853E-96F3FB519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A2160F-BBE0-4C5B-B7FD-0EEDAA44B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44FE8C-7F9E-48EF-BBDC-744C607071A0}"/>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5" name="Footer Placeholder 4">
            <a:extLst>
              <a:ext uri="{FF2B5EF4-FFF2-40B4-BE49-F238E27FC236}">
                <a16:creationId xmlns:a16="http://schemas.microsoft.com/office/drawing/2014/main" xmlns="" id="{AEB7343C-6E89-43DC-A779-403594ECD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A88FF5-7A70-41FA-9954-2214EAF8B704}"/>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305201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76138-DAD8-46FA-B0D6-336EF747E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CD94A7-402F-4E42-BDE4-6A546A8A3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61C30D-EA59-450B-8EEA-A6122973B4D6}"/>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5" name="Footer Placeholder 4">
            <a:extLst>
              <a:ext uri="{FF2B5EF4-FFF2-40B4-BE49-F238E27FC236}">
                <a16:creationId xmlns:a16="http://schemas.microsoft.com/office/drawing/2014/main" xmlns="" id="{A5A78446-8314-4D32-ADBA-52F34399A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40BC21-3450-4762-8C49-810B16E1A482}"/>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335932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14696-4B64-478A-B879-4A8E3741FE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383BBB-4ECC-45C9-BCC5-4AF7E6E39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6E78D9F-0681-4E71-A436-E22460898DC4}"/>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5" name="Footer Placeholder 4">
            <a:extLst>
              <a:ext uri="{FF2B5EF4-FFF2-40B4-BE49-F238E27FC236}">
                <a16:creationId xmlns:a16="http://schemas.microsoft.com/office/drawing/2014/main" xmlns="" id="{FF5752F3-F6FB-4991-93DE-20FFAC78F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E73F8D-D99F-4C07-BD4C-3472757C9B73}"/>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390243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0679B-6983-4357-89E9-8980ECDFB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0E9EA2-2D3C-472A-BBA4-429C05FA5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5ED34A-7ECF-4E21-96D0-CCE3987DB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CE9FC7-0F90-4A58-B857-B0B2140DBB8A}"/>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6" name="Footer Placeholder 5">
            <a:extLst>
              <a:ext uri="{FF2B5EF4-FFF2-40B4-BE49-F238E27FC236}">
                <a16:creationId xmlns:a16="http://schemas.microsoft.com/office/drawing/2014/main" xmlns="" id="{D806AFD3-BF23-46F0-A52E-F2841E4B9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62F950-9A0C-40F7-8347-429D6043C295}"/>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207119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EA7C9-E647-4ADD-85B7-61F72B11E5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C26DF9F-1E09-48B7-92F3-FFFED55CE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90ECC28-245B-4E43-B035-4525CF649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ED13424-3990-4CEF-88EE-32879B88B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142D22-95E7-4EDD-9F3A-DE150AFFD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1096F9-F3E6-4965-96F4-0AE32B3E0649}"/>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8" name="Footer Placeholder 7">
            <a:extLst>
              <a:ext uri="{FF2B5EF4-FFF2-40B4-BE49-F238E27FC236}">
                <a16:creationId xmlns:a16="http://schemas.microsoft.com/office/drawing/2014/main" xmlns="" id="{3A762AF5-7527-4DC1-9130-4495AA545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16B7003-D93F-4D33-A8BA-4E4391DE1B08}"/>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207892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E8B26-5E32-43AE-8ACC-025889115C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F8A7474-40BE-48AB-85FD-E64438FCA722}"/>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4" name="Footer Placeholder 3">
            <a:extLst>
              <a:ext uri="{FF2B5EF4-FFF2-40B4-BE49-F238E27FC236}">
                <a16:creationId xmlns:a16="http://schemas.microsoft.com/office/drawing/2014/main" xmlns="" id="{B060A39F-54EB-459F-A0FA-585187FAF3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05ED0D-7DCF-435D-B8F2-A1B3694B1927}"/>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22619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EBE341-C5CD-4CBF-A34A-C35E2CB84A2B}"/>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3" name="Footer Placeholder 2">
            <a:extLst>
              <a:ext uri="{FF2B5EF4-FFF2-40B4-BE49-F238E27FC236}">
                <a16:creationId xmlns:a16="http://schemas.microsoft.com/office/drawing/2014/main" xmlns="" id="{A4D9A1F3-8EB6-49D4-B586-52CEE2EF30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80B5E26-C257-4D02-A1ED-10AE9656CC88}"/>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40157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5AFB4-2E6C-4459-A2FB-C64A885E1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F16B16-593B-4CBC-BF66-8F487B3FB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3F671EF-D4B2-4E8D-9200-369B64C64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5E36C98-E9E9-4EC4-9D8D-E4B7E36025E3}"/>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6" name="Footer Placeholder 5">
            <a:extLst>
              <a:ext uri="{FF2B5EF4-FFF2-40B4-BE49-F238E27FC236}">
                <a16:creationId xmlns:a16="http://schemas.microsoft.com/office/drawing/2014/main" xmlns="" id="{C2415BC7-7C06-48B2-B3D0-0907B7734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BE3D8F-E7BE-4000-A182-0E344CB9B4AF}"/>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7792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9CAFA-A991-4914-927E-03649C98A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3A1F54-10B4-472F-B1D5-6E5EE5CCC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522F87E-923E-4994-8096-14E2058C1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7FA362-E94E-4525-95BD-FB0CDD0DE221}"/>
              </a:ext>
            </a:extLst>
          </p:cNvPr>
          <p:cNvSpPr>
            <a:spLocks noGrp="1"/>
          </p:cNvSpPr>
          <p:nvPr>
            <p:ph type="dt" sz="half" idx="10"/>
          </p:nvPr>
        </p:nvSpPr>
        <p:spPr/>
        <p:txBody>
          <a:bodyPr/>
          <a:lstStyle/>
          <a:p>
            <a:fld id="{C02EC1B0-5754-418E-8578-C0FDC01A42D2}" type="datetimeFigureOut">
              <a:rPr lang="en-US" smtClean="0"/>
              <a:t>2/15/2022</a:t>
            </a:fld>
            <a:endParaRPr lang="en-US"/>
          </a:p>
        </p:txBody>
      </p:sp>
      <p:sp>
        <p:nvSpPr>
          <p:cNvPr id="6" name="Footer Placeholder 5">
            <a:extLst>
              <a:ext uri="{FF2B5EF4-FFF2-40B4-BE49-F238E27FC236}">
                <a16:creationId xmlns:a16="http://schemas.microsoft.com/office/drawing/2014/main" xmlns="" id="{5C850416-C53C-4110-9393-8942711CA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EE9EC7-EC7B-44C2-858F-173122788061}"/>
              </a:ext>
            </a:extLst>
          </p:cNvPr>
          <p:cNvSpPr>
            <a:spLocks noGrp="1"/>
          </p:cNvSpPr>
          <p:nvPr>
            <p:ph type="sldNum" sz="quarter" idx="12"/>
          </p:nvPr>
        </p:nvSpPr>
        <p:spPr/>
        <p:txBody>
          <a:bodyPr/>
          <a:lstStyle/>
          <a:p>
            <a:fld id="{FC3FFA4E-A583-4AE1-BB11-F90A1B33DC49}" type="slidenum">
              <a:rPr lang="en-US" smtClean="0"/>
              <a:t>‹#›</a:t>
            </a:fld>
            <a:endParaRPr lang="en-US"/>
          </a:p>
        </p:txBody>
      </p:sp>
    </p:spTree>
    <p:extLst>
      <p:ext uri="{BB962C8B-B14F-4D97-AF65-F5344CB8AC3E}">
        <p14:creationId xmlns:p14="http://schemas.microsoft.com/office/powerpoint/2010/main" val="242406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F40CA9-F571-4A8B-B8CA-7C3931404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BE18332-B9CD-450B-8762-90B9B8C532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EB7CE0-76F6-488B-9592-8458485A73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EC1B0-5754-418E-8578-C0FDC01A42D2}" type="datetimeFigureOut">
              <a:rPr lang="en-US" smtClean="0"/>
              <a:t>2/15/2022</a:t>
            </a:fld>
            <a:endParaRPr lang="en-US"/>
          </a:p>
        </p:txBody>
      </p:sp>
      <p:sp>
        <p:nvSpPr>
          <p:cNvPr id="5" name="Footer Placeholder 4">
            <a:extLst>
              <a:ext uri="{FF2B5EF4-FFF2-40B4-BE49-F238E27FC236}">
                <a16:creationId xmlns:a16="http://schemas.microsoft.com/office/drawing/2014/main" xmlns="" id="{96FF9D55-58B7-4727-9607-0B86610CE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288CEFF-A43D-463E-B77E-FE991391B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FFA4E-A583-4AE1-BB11-F90A1B33DC49}" type="slidenum">
              <a:rPr lang="en-US" smtClean="0"/>
              <a:t>‹#›</a:t>
            </a:fld>
            <a:endParaRPr lang="en-US"/>
          </a:p>
        </p:txBody>
      </p:sp>
    </p:spTree>
    <p:extLst>
      <p:ext uri="{BB962C8B-B14F-4D97-AF65-F5344CB8AC3E}">
        <p14:creationId xmlns:p14="http://schemas.microsoft.com/office/powerpoint/2010/main" val="245521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A3%CE%B1%CF%81%CE%BB_%CE%93%CE%BA%CE%B1%CF%81%CE%BD%CE%B9%CE%AD" TargetMode="External"/><Relationship Id="rId3" Type="http://schemas.openxmlformats.org/officeDocument/2006/relationships/hyperlink" Target="https://el.wikipedia.org/wiki/%CE%93%CE%B1%CE%BB%CE%BB%CE%B9%CE%BA%CE%AC" TargetMode="External"/><Relationship Id="rId7" Type="http://schemas.openxmlformats.org/officeDocument/2006/relationships/hyperlink" Target="https://el.wikipedia.org/wiki/9%CE%BF_%CE%94%CE%B7%CE%BC%CE%BF%CF%84%CE%B9%CE%BA%CF%8C_%CE%94%CE%B9%CE%B1%CE%BC%CE%AD%CF%81%CE%B9%CF%83%CE%BC%CE%B1_%CE%A0%CE%B1%CF%81%CE%B9%CF%83%CE%B9%CE%BF%CF%8D" TargetMode="External"/><Relationship Id="rId12" Type="http://schemas.openxmlformats.org/officeDocument/2006/relationships/hyperlink" Target="https://el.wikipedia.org/wiki/%CE%9C%CF%80%CE%B1%CE%BB%CE%AD%CF%84%CE%BF"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s://el.wikipedia.org/wiki/%CE%8C%CF%80%CE%B5%CF%81%CE%B1_%CF%84%CE%BF%CF%85_%CE%A0%CE%B1%CF%81%CE%B9%CF%83%CE%B9%CE%BF%CF%8D" TargetMode="External"/><Relationship Id="rId11" Type="http://schemas.openxmlformats.org/officeDocument/2006/relationships/hyperlink" Target="https://el.wikipedia.org/wiki/%CE%92%CE%B1%CF%83%CF%84%CE%AF%CE%BB%CE%BB%CE%B7" TargetMode="External"/><Relationship Id="rId5" Type="http://schemas.openxmlformats.org/officeDocument/2006/relationships/hyperlink" Target="https://el.wikipedia.org/wiki/%CE%A0%CE%B1%CF%81%CE%AF%CF%83%CE%B9" TargetMode="External"/><Relationship Id="rId10" Type="http://schemas.openxmlformats.org/officeDocument/2006/relationships/hyperlink" Target="https://el.wikipedia.org/w/index.php?title=Opera_Bastille&amp;action=edit&amp;redlink=1" TargetMode="External"/><Relationship Id="rId4" Type="http://schemas.openxmlformats.org/officeDocument/2006/relationships/hyperlink" Target="https://el.wikipedia.org/wiki/%CE%8C%CF%80%CE%B5%CF%81%CE%B1_(%CE%BA%CF%84%CE%AE%CF%81%CE%B9%CE%BF)" TargetMode="External"/><Relationship Id="rId9" Type="http://schemas.openxmlformats.org/officeDocument/2006/relationships/hyperlink" Target="https://el.wikipedia.org/w/index.php?title=%CE%9B%CF%85%CF%81%CE%B9%CE%BA%CE%AE_%CF%83%CE%BA%CE%B7%CE%BD%CE%AE&amp;action=edit&amp;redlink=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FC75B7-C4D2-4883-BD4A-196F1A179302}"/>
              </a:ext>
            </a:extLst>
          </p:cNvPr>
          <p:cNvPicPr>
            <a:picLocks noChangeAspect="1"/>
          </p:cNvPicPr>
          <p:nvPr/>
        </p:nvPicPr>
        <p:blipFill>
          <a:blip r:embed="rId2"/>
          <a:stretch>
            <a:fillRect/>
          </a:stretch>
        </p:blipFill>
        <p:spPr>
          <a:xfrm>
            <a:off x="2821350" y="2635250"/>
            <a:ext cx="6388964" cy="3221326"/>
          </a:xfrm>
          <a:prstGeom prst="rect">
            <a:avLst/>
          </a:prstGeom>
        </p:spPr>
      </p:pic>
      <p:sp>
        <p:nvSpPr>
          <p:cNvPr id="5" name="Rectangle: Rounded Corners 4">
            <a:extLst>
              <a:ext uri="{FF2B5EF4-FFF2-40B4-BE49-F238E27FC236}">
                <a16:creationId xmlns:a16="http://schemas.microsoft.com/office/drawing/2014/main" xmlns="" id="{E989E8DA-AA1A-4401-B54C-981819103475}"/>
              </a:ext>
            </a:extLst>
          </p:cNvPr>
          <p:cNvSpPr/>
          <p:nvPr/>
        </p:nvSpPr>
        <p:spPr>
          <a:xfrm>
            <a:off x="2164703" y="1249795"/>
            <a:ext cx="7519246" cy="1229847"/>
          </a:xfrm>
          <a:prstGeom prst="roundRect">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Εργασία της μαθήτριας Ειρήνης </a:t>
            </a:r>
            <a:r>
              <a:rPr lang="el-GR" dirty="0" err="1"/>
              <a:t>Γκάνια</a:t>
            </a:r>
            <a:r>
              <a:rPr lang="el-GR" dirty="0"/>
              <a:t> για την Όπερα του Παρισιού </a:t>
            </a:r>
            <a:r>
              <a:rPr lang="en-US" dirty="0"/>
              <a:t>GARNIE </a:t>
            </a:r>
            <a:r>
              <a:rPr lang="el-GR" dirty="0"/>
              <a:t>στο πλαίσιο του μαθήματος  των Γαλλικών </a:t>
            </a:r>
            <a:endParaRPr lang="en-US" dirty="0"/>
          </a:p>
        </p:txBody>
      </p:sp>
      <p:sp>
        <p:nvSpPr>
          <p:cNvPr id="8" name="Rectangle: Rounded Corners 7">
            <a:extLst>
              <a:ext uri="{FF2B5EF4-FFF2-40B4-BE49-F238E27FC236}">
                <a16:creationId xmlns:a16="http://schemas.microsoft.com/office/drawing/2014/main" xmlns="" id="{225362F0-94E6-4A0D-8D9D-60E23134C8A0}"/>
              </a:ext>
            </a:extLst>
          </p:cNvPr>
          <p:cNvSpPr/>
          <p:nvPr/>
        </p:nvSpPr>
        <p:spPr>
          <a:xfrm>
            <a:off x="2501394" y="369455"/>
            <a:ext cx="6708920" cy="630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r>
              <a:rPr lang="el-GR" baseline="30000" dirty="0"/>
              <a:t>ο</a:t>
            </a:r>
            <a:r>
              <a:rPr lang="el-GR" dirty="0"/>
              <a:t> Δημοτικό Σχολείο Καλαμαριάς</a:t>
            </a:r>
            <a:endParaRPr lang="en-US" dirty="0"/>
          </a:p>
        </p:txBody>
      </p:sp>
      <p:sp>
        <p:nvSpPr>
          <p:cNvPr id="9" name="Rectangle: Rounded Corners 8">
            <a:extLst>
              <a:ext uri="{FF2B5EF4-FFF2-40B4-BE49-F238E27FC236}">
                <a16:creationId xmlns:a16="http://schemas.microsoft.com/office/drawing/2014/main" xmlns="" id="{E5EFBDEE-4692-4D94-A897-7C6E13D269B6}"/>
              </a:ext>
            </a:extLst>
          </p:cNvPr>
          <p:cNvSpPr/>
          <p:nvPr/>
        </p:nvSpPr>
        <p:spPr>
          <a:xfrm>
            <a:off x="4451927" y="6317673"/>
            <a:ext cx="2595418"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Φεβρουάριος 12/2/2022</a:t>
            </a:r>
            <a:endParaRPr lang="en-US" dirty="0"/>
          </a:p>
        </p:txBody>
      </p:sp>
      <p:pic>
        <p:nvPicPr>
          <p:cNvPr id="3" name="Picture 2" descr="A picture containing building, outdoor, road, street&#10;&#10;Description automatically generated">
            <a:extLst>
              <a:ext uri="{FF2B5EF4-FFF2-40B4-BE49-F238E27FC236}">
                <a16:creationId xmlns:a16="http://schemas.microsoft.com/office/drawing/2014/main" xmlns="" id="{E8D6CCBA-BF3C-4619-B425-CC737E024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5" y="4725551"/>
            <a:ext cx="3200673" cy="2132449"/>
          </a:xfrm>
          <a:prstGeom prst="rect">
            <a:avLst/>
          </a:prstGeom>
        </p:spPr>
      </p:pic>
      <p:pic>
        <p:nvPicPr>
          <p:cNvPr id="7" name="Picture 6" descr="A picture containing road, sky, outdoor, street&#10;&#10;Description automatically generated">
            <a:extLst>
              <a:ext uri="{FF2B5EF4-FFF2-40B4-BE49-F238E27FC236}">
                <a16:creationId xmlns:a16="http://schemas.microsoft.com/office/drawing/2014/main" xmlns="" id="{B04C1A46-9F84-4925-8E9B-C8A54D875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3948" y="-1"/>
            <a:ext cx="2508052" cy="2295331"/>
          </a:xfrm>
          <a:prstGeom prst="rect">
            <a:avLst/>
          </a:prstGeom>
        </p:spPr>
      </p:pic>
      <p:pic>
        <p:nvPicPr>
          <p:cNvPr id="11" name="Picture 10" descr="A picture containing indoor, red, old&#10;&#10;Description automatically generated">
            <a:extLst>
              <a:ext uri="{FF2B5EF4-FFF2-40B4-BE49-F238E27FC236}">
                <a16:creationId xmlns:a16="http://schemas.microsoft.com/office/drawing/2014/main" xmlns="" id="{9556777B-8D99-4D99-8008-32E121C75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001"/>
            <a:ext cx="2214331" cy="2120448"/>
          </a:xfrm>
          <a:prstGeom prst="rect">
            <a:avLst/>
          </a:prstGeom>
        </p:spPr>
      </p:pic>
      <p:pic>
        <p:nvPicPr>
          <p:cNvPr id="13" name="Picture 12" descr="A large white building with columns and a dome on top&#10;&#10;Description automatically generated with low confidence">
            <a:extLst>
              <a:ext uri="{FF2B5EF4-FFF2-40B4-BE49-F238E27FC236}">
                <a16:creationId xmlns:a16="http://schemas.microsoft.com/office/drawing/2014/main" xmlns="" id="{8F42EA0D-1042-4B2D-A0A2-6E0A4AE7A5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0462" y="4536147"/>
            <a:ext cx="3300835" cy="2295331"/>
          </a:xfrm>
          <a:prstGeom prst="rect">
            <a:avLst/>
          </a:prstGeom>
        </p:spPr>
      </p:pic>
    </p:spTree>
    <p:extLst>
      <p:ext uri="{BB962C8B-B14F-4D97-AF65-F5344CB8AC3E}">
        <p14:creationId xmlns:p14="http://schemas.microsoft.com/office/powerpoint/2010/main" val="3688966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picture containing building, hall, colonnade, arch&#10;&#10;Description automatically generated">
            <a:extLst>
              <a:ext uri="{FF2B5EF4-FFF2-40B4-BE49-F238E27FC236}">
                <a16:creationId xmlns:a16="http://schemas.microsoft.com/office/drawing/2014/main" xmlns="" id="{75BC8AD1-4656-4C2F-B75F-C4F2E19D0EA9}"/>
              </a:ext>
            </a:extLst>
          </p:cNvPr>
          <p:cNvPicPr>
            <a:picLocks noChangeAspect="1"/>
          </p:cNvPicPr>
          <p:nvPr/>
        </p:nvPicPr>
        <p:blipFill rotWithShape="1">
          <a:blip r:embed="rId2">
            <a:extLst>
              <a:ext uri="{28A0092B-C50C-407E-A947-70E740481C1C}">
                <a14:useLocalDpi xmlns:a14="http://schemas.microsoft.com/office/drawing/2010/main" val="0"/>
              </a:ext>
            </a:extLst>
          </a:blip>
          <a:srcRect t="27577" b="1890"/>
          <a:stretch/>
        </p:blipFill>
        <p:spPr>
          <a:xfrm>
            <a:off x="-1" y="10"/>
            <a:ext cx="12192000" cy="6857990"/>
          </a:xfrm>
          <a:prstGeom prst="rect">
            <a:avLst/>
          </a:prstGeom>
        </p:spPr>
      </p:pic>
      <p:sp>
        <p:nvSpPr>
          <p:cNvPr id="25"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2" name="Rectangle: Rounded Corners 11">
            <a:extLst>
              <a:ext uri="{FF2B5EF4-FFF2-40B4-BE49-F238E27FC236}">
                <a16:creationId xmlns:a16="http://schemas.microsoft.com/office/drawing/2014/main" xmlns="" id="{BD9255FE-B15C-4F7B-928D-24E4286703CF}"/>
              </a:ext>
            </a:extLst>
          </p:cNvPr>
          <p:cNvSpPr/>
          <p:nvPr/>
        </p:nvSpPr>
        <p:spPr>
          <a:xfrm>
            <a:off x="709448" y="1913950"/>
            <a:ext cx="4204137" cy="134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tx1"/>
                </a:solidFill>
                <a:latin typeface="+mj-lt"/>
                <a:ea typeface="+mj-ea"/>
                <a:cs typeface="+mj-cs"/>
              </a:rPr>
              <a:t>ΟΠΕΡΑ GARNIER</a:t>
            </a:r>
          </a:p>
        </p:txBody>
      </p:sp>
      <p:cxnSp>
        <p:nvCxnSpPr>
          <p:cNvPr id="27" name="Straight Connector 26">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2658D54-E077-40F5-8F15-3D368C51BF53}"/>
              </a:ext>
            </a:extLst>
          </p:cNvPr>
          <p:cNvSpPr txBox="1"/>
          <p:nvPr/>
        </p:nvSpPr>
        <p:spPr>
          <a:xfrm>
            <a:off x="525516" y="3337139"/>
            <a:ext cx="4865634" cy="2700273"/>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1400" dirty="0" err="1"/>
              <a:t>Το</a:t>
            </a:r>
            <a:r>
              <a:rPr lang="en-US" sz="1400" dirty="0"/>
              <a:t> </a:t>
            </a:r>
            <a:r>
              <a:rPr lang="en-US" sz="1400" b="1" dirty="0"/>
              <a:t>Πα</a:t>
            </a:r>
            <a:r>
              <a:rPr lang="en-US" sz="1400" b="1" dirty="0" err="1"/>
              <a:t>λέ</a:t>
            </a:r>
            <a:r>
              <a:rPr lang="en-US" sz="1400" b="1" dirty="0"/>
              <a:t> </a:t>
            </a:r>
            <a:r>
              <a:rPr lang="en-US" sz="1400" b="1" dirty="0" err="1"/>
              <a:t>Γκ</a:t>
            </a:r>
            <a:r>
              <a:rPr lang="en-US" sz="1400" b="1" dirty="0"/>
              <a:t>αρνιέ</a:t>
            </a:r>
            <a:r>
              <a:rPr lang="en-US" sz="1400" dirty="0"/>
              <a:t> (</a:t>
            </a:r>
            <a:r>
              <a:rPr lang="en-US" sz="1400" dirty="0">
                <a:hlinkClick r:id="rId3" tooltip="Γαλλικά">
                  <a:extLst>
                    <a:ext uri="{A12FA001-AC4F-418D-AE19-62706E023703}">
                      <ahyp:hlinkClr xmlns:ahyp="http://schemas.microsoft.com/office/drawing/2018/hyperlinkcolor" xmlns="" val="tx"/>
                    </a:ext>
                  </a:extLst>
                </a:hlinkClick>
              </a:rPr>
              <a:t>γαλλικά</a:t>
            </a:r>
            <a:r>
              <a:rPr lang="en-US" sz="1400" dirty="0"/>
              <a:t>: </a:t>
            </a:r>
            <a:r>
              <a:rPr lang="en-US" sz="1400" i="1" dirty="0"/>
              <a:t>Palais Garnier</a:t>
            </a:r>
            <a:r>
              <a:rPr lang="en-US" sz="1400" dirty="0"/>
              <a:t>) είναι μία </a:t>
            </a:r>
            <a:r>
              <a:rPr lang="en-US" sz="1400" dirty="0">
                <a:hlinkClick r:id="rId4" tooltip="Όπερα (κτήριο)">
                  <a:extLst>
                    <a:ext uri="{A12FA001-AC4F-418D-AE19-62706E023703}">
                      <ahyp:hlinkClr xmlns:ahyp="http://schemas.microsoft.com/office/drawing/2018/hyperlinkcolor" xmlns="" val="tx"/>
                    </a:ext>
                  </a:extLst>
                </a:hlinkClick>
              </a:rPr>
              <a:t>όπερα</a:t>
            </a:r>
            <a:r>
              <a:rPr lang="en-US" sz="1400" dirty="0"/>
              <a:t> 1.979 θέσεων στο </a:t>
            </a:r>
            <a:r>
              <a:rPr lang="en-US" sz="1400" dirty="0">
                <a:hlinkClick r:id="rId5" tooltip="Παρίσι">
                  <a:extLst>
                    <a:ext uri="{A12FA001-AC4F-418D-AE19-62706E023703}">
                      <ahyp:hlinkClr xmlns:ahyp="http://schemas.microsoft.com/office/drawing/2018/hyperlinkcolor" xmlns="" val="tx"/>
                    </a:ext>
                  </a:extLst>
                </a:hlinkClick>
              </a:rPr>
              <a:t>Παρίσι</a:t>
            </a:r>
            <a:r>
              <a:rPr lang="en-US" sz="1400" dirty="0"/>
              <a:t>, η οποία κτίστηκε από το 1861 μέχρι το 1875, προορισμένη να γίνει η έδρα της </a:t>
            </a:r>
            <a:r>
              <a:rPr lang="en-US" sz="1400" dirty="0">
                <a:hlinkClick r:id="rId6" tooltip="Όπερα του Παρισιού">
                  <a:extLst>
                    <a:ext uri="{A12FA001-AC4F-418D-AE19-62706E023703}">
                      <ahyp:hlinkClr xmlns:ahyp="http://schemas.microsoft.com/office/drawing/2018/hyperlinkcolor" xmlns="" val="tx"/>
                    </a:ext>
                  </a:extLst>
                </a:hlinkClick>
              </a:rPr>
              <a:t>Όπερας του Παρισιού</a:t>
            </a:r>
            <a:r>
              <a:rPr lang="en-US" sz="1400" dirty="0"/>
              <a:t>. </a:t>
            </a:r>
            <a:r>
              <a:rPr lang="en-US" sz="1400" dirty="0" err="1"/>
              <a:t>Αρχικά</a:t>
            </a:r>
            <a:r>
              <a:rPr lang="en-US" sz="1400" dirty="0"/>
              <a:t> </a:t>
            </a:r>
            <a:r>
              <a:rPr lang="en-US" sz="1400" dirty="0" err="1"/>
              <a:t>ονομ</a:t>
            </a:r>
            <a:r>
              <a:rPr lang="en-US" sz="1400" dirty="0"/>
              <a:t>αζόταν </a:t>
            </a:r>
            <a:r>
              <a:rPr lang="en-US" sz="1400" i="1" dirty="0"/>
              <a:t>Salle des Capucines</a:t>
            </a:r>
            <a:r>
              <a:rPr lang="en-US" sz="1400" dirty="0"/>
              <a:t> (</a:t>
            </a:r>
            <a:r>
              <a:rPr lang="en-US" sz="1400" i="1" dirty="0"/>
              <a:t>Αίθουσα των Καπουτσίνων</a:t>
            </a:r>
            <a:r>
              <a:rPr lang="en-US" sz="1400" dirty="0"/>
              <a:t>) επειδή βρισκόταν στο </a:t>
            </a:r>
            <a:r>
              <a:rPr lang="en-US" sz="1400" i="1" dirty="0"/>
              <a:t>Boulevard des Capucines</a:t>
            </a:r>
            <a:r>
              <a:rPr lang="en-US" sz="1400" dirty="0"/>
              <a:t> στο </a:t>
            </a:r>
            <a:r>
              <a:rPr lang="en-US" sz="1400" dirty="0">
                <a:hlinkClick r:id="rId7" tooltip="9ο Δημοτικό Διαμέρισμα Παρισιού">
                  <a:extLst>
                    <a:ext uri="{A12FA001-AC4F-418D-AE19-62706E023703}">
                      <ahyp:hlinkClr xmlns:ahyp="http://schemas.microsoft.com/office/drawing/2018/hyperlinkcolor" xmlns="" val="tx"/>
                    </a:ext>
                  </a:extLst>
                </a:hlinkClick>
              </a:rPr>
              <a:t>9ο δημοτικό διαμέρισμα</a:t>
            </a:r>
            <a:r>
              <a:rPr lang="en-US" sz="1400" dirty="0"/>
              <a:t> του Παρισιού, αλλά σύντομα έγινε γνωστό ως </a:t>
            </a:r>
            <a:r>
              <a:rPr lang="en-US" sz="1400" i="1" dirty="0"/>
              <a:t>Palais Garnier</a:t>
            </a:r>
            <a:r>
              <a:rPr lang="en-US" sz="1400" dirty="0"/>
              <a:t> (</a:t>
            </a:r>
            <a:r>
              <a:rPr lang="en-US" sz="1400" i="1" dirty="0"/>
              <a:t>Παλάτι του Γκαρνιέ</a:t>
            </a:r>
            <a:r>
              <a:rPr lang="en-US" sz="1400" dirty="0"/>
              <a:t>) σε αναγνώριση της χλιδής και του αρχιτέκτονά του, </a:t>
            </a:r>
            <a:r>
              <a:rPr lang="en-US" sz="1400" dirty="0">
                <a:hlinkClick r:id="rId8" tooltip="Σαρλ Γκαρνιέ">
                  <a:extLst>
                    <a:ext uri="{A12FA001-AC4F-418D-AE19-62706E023703}">
                      <ahyp:hlinkClr xmlns:ahyp="http://schemas.microsoft.com/office/drawing/2018/hyperlinkcolor" xmlns="" val="tx"/>
                    </a:ext>
                  </a:extLst>
                </a:hlinkClick>
              </a:rPr>
              <a:t>Σαρλ Γκαρνιέ</a:t>
            </a:r>
            <a:r>
              <a:rPr lang="en-US" sz="1400" dirty="0"/>
              <a:t>. </a:t>
            </a:r>
            <a:r>
              <a:rPr lang="en-US" sz="1400" dirty="0" err="1"/>
              <a:t>Το</a:t>
            </a:r>
            <a:r>
              <a:rPr lang="en-US" sz="1400" dirty="0"/>
              <a:t> </a:t>
            </a:r>
            <a:r>
              <a:rPr lang="en-US" sz="1400" dirty="0" err="1"/>
              <a:t>θέ</a:t>
            </a:r>
            <a:r>
              <a:rPr lang="en-US" sz="1400" dirty="0"/>
              <a:t>ατρο αποκαλείται και </a:t>
            </a:r>
            <a:r>
              <a:rPr lang="en-US" sz="1400" i="1" dirty="0"/>
              <a:t>Opéra Garnier</a:t>
            </a:r>
            <a:r>
              <a:rPr lang="en-US" sz="1400" dirty="0"/>
              <a:t> και ιστορικά είναι γνωστό ως </a:t>
            </a:r>
            <a:r>
              <a:rPr lang="en-US" sz="1400" i="1" dirty="0"/>
              <a:t>Opéra de Paris</a:t>
            </a:r>
            <a:r>
              <a:rPr lang="en-US" sz="1400" dirty="0"/>
              <a:t> (</a:t>
            </a:r>
            <a:r>
              <a:rPr lang="en-US" sz="1400" i="1" dirty="0"/>
              <a:t>Όπερα του Παρισιού</a:t>
            </a:r>
            <a:r>
              <a:rPr lang="en-US" sz="1400" dirty="0"/>
              <a:t>) ή πιο απλά Opéra, καθώς ήταν η πρωταρχική </a:t>
            </a:r>
            <a:r>
              <a:rPr lang="en-US" sz="1400" dirty="0">
                <a:hlinkClick r:id="rId9" tooltip="Λυρική σκηνή (δεν έχει γραφτεί ακόμα)">
                  <a:extLst>
                    <a:ext uri="{A12FA001-AC4F-418D-AE19-62706E023703}">
                      <ahyp:hlinkClr xmlns:ahyp="http://schemas.microsoft.com/office/drawing/2018/hyperlinkcolor" xmlns="" val="tx"/>
                    </a:ext>
                  </a:extLst>
                </a:hlinkClick>
              </a:rPr>
              <a:t>λυρική σκηνή</a:t>
            </a:r>
            <a:r>
              <a:rPr lang="en-US" sz="1400" dirty="0"/>
              <a:t> στο Παρίσι, αλλά και έδρα του Μπαλέτου της Όπερας του Παρισιού, μέχρι το 1989, όταν η </a:t>
            </a:r>
            <a:r>
              <a:rPr lang="en-US" sz="1400" dirty="0">
                <a:hlinkClick r:id="rId10" tooltip="Opera Bastille (δεν έχει γραφτεί ακόμα)">
                  <a:extLst>
                    <a:ext uri="{A12FA001-AC4F-418D-AE19-62706E023703}">
                      <ahyp:hlinkClr xmlns:ahyp="http://schemas.microsoft.com/office/drawing/2018/hyperlinkcolor" xmlns="" val="tx"/>
                    </a:ext>
                  </a:extLst>
                </a:hlinkClick>
              </a:rPr>
              <a:t>Opera Bastille</a:t>
            </a:r>
            <a:r>
              <a:rPr lang="en-US" sz="1400" dirty="0"/>
              <a:t> άνοιξε τις πύλες της στην περιοχή της </a:t>
            </a:r>
            <a:r>
              <a:rPr lang="en-US" sz="1400" dirty="0">
                <a:hlinkClick r:id="rId11" tooltip="Βαστίλλη">
                  <a:extLst>
                    <a:ext uri="{A12FA001-AC4F-418D-AE19-62706E023703}">
                      <ahyp:hlinkClr xmlns:ahyp="http://schemas.microsoft.com/office/drawing/2018/hyperlinkcolor" xmlns="" val="tx"/>
                    </a:ext>
                  </a:extLst>
                </a:hlinkClick>
              </a:rPr>
              <a:t>Βαστίλλης</a:t>
            </a:r>
            <a:r>
              <a:rPr lang="en-US" sz="1400" dirty="0"/>
              <a:t>. Η α</a:t>
            </a:r>
            <a:r>
              <a:rPr lang="en-US" sz="1400" dirty="0" err="1"/>
              <a:t>ίθουσ</a:t>
            </a:r>
            <a:r>
              <a:rPr lang="en-US" sz="1400" dirty="0"/>
              <a:t>α του Παλέ Γκαρνιέ χρησιμοποιείται πλέον κυρίως για παραστάσεις </a:t>
            </a:r>
            <a:r>
              <a:rPr lang="en-US" sz="1400" dirty="0">
                <a:hlinkClick r:id="rId12" tooltip="Μπαλέτο">
                  <a:extLst>
                    <a:ext uri="{A12FA001-AC4F-418D-AE19-62706E023703}">
                      <ahyp:hlinkClr xmlns:ahyp="http://schemas.microsoft.com/office/drawing/2018/hyperlinkcolor" xmlns="" val="tx"/>
                    </a:ext>
                  </a:extLst>
                </a:hlinkClick>
              </a:rPr>
              <a:t>μπαλέτου</a:t>
            </a:r>
            <a:r>
              <a:rPr lang="en-US" sz="1400" dirty="0"/>
              <a:t>. </a:t>
            </a:r>
          </a:p>
        </p:txBody>
      </p:sp>
      <p:sp>
        <p:nvSpPr>
          <p:cNvPr id="14" name="TextBox 13">
            <a:extLst>
              <a:ext uri="{FF2B5EF4-FFF2-40B4-BE49-F238E27FC236}">
                <a16:creationId xmlns:a16="http://schemas.microsoft.com/office/drawing/2014/main" xmlns="" id="{7808655D-85BB-4F33-B253-AB68C7238468}"/>
              </a:ext>
            </a:extLst>
          </p:cNvPr>
          <p:cNvSpPr txBox="1"/>
          <p:nvPr/>
        </p:nvSpPr>
        <p:spPr>
          <a:xfrm>
            <a:off x="3048000" y="3246643"/>
            <a:ext cx="6096000" cy="369332"/>
          </a:xfrm>
          <a:prstGeom prst="rect">
            <a:avLst/>
          </a:prstGeom>
          <a:noFill/>
        </p:spPr>
        <p:txBody>
          <a:bodyPr wrap="square">
            <a:spAutoFit/>
          </a:bodyPr>
          <a:lstStyle/>
          <a:p>
            <a:endParaRPr lang="en-US" dirty="0"/>
          </a:p>
        </p:txBody>
      </p:sp>
      <p:sp>
        <p:nvSpPr>
          <p:cNvPr id="16" name="TextBox 15">
            <a:extLst>
              <a:ext uri="{FF2B5EF4-FFF2-40B4-BE49-F238E27FC236}">
                <a16:creationId xmlns:a16="http://schemas.microsoft.com/office/drawing/2014/main" xmlns="" id="{17F2E4BA-E88C-4871-9739-8B5D480575B1}"/>
              </a:ext>
            </a:extLst>
          </p:cNvPr>
          <p:cNvSpPr txBox="1"/>
          <p:nvPr/>
        </p:nvSpPr>
        <p:spPr>
          <a:xfrm rot="16200000">
            <a:off x="3048000" y="3246643"/>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05781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building with statues on top&#10;&#10;Description automatically generated with low confidence">
            <a:extLst>
              <a:ext uri="{FF2B5EF4-FFF2-40B4-BE49-F238E27FC236}">
                <a16:creationId xmlns:a16="http://schemas.microsoft.com/office/drawing/2014/main" xmlns="" id="{6639D055-263E-43F1-8EDD-82999EDFC802}"/>
              </a:ext>
            </a:extLst>
          </p:cNvPr>
          <p:cNvPicPr>
            <a:picLocks noChangeAspect="1"/>
          </p:cNvPicPr>
          <p:nvPr/>
        </p:nvPicPr>
        <p:blipFill rotWithShape="1">
          <a:blip r:embed="rId2">
            <a:extLst>
              <a:ext uri="{28A0092B-C50C-407E-A947-70E740481C1C}">
                <a14:useLocalDpi xmlns:a14="http://schemas.microsoft.com/office/drawing/2010/main" val="0"/>
              </a:ext>
            </a:extLst>
          </a:blip>
          <a:srcRect l="12917" t="6593" r="28045" b="3"/>
          <a:stretch/>
        </p:blipFill>
        <p:spPr>
          <a:xfrm>
            <a:off x="3602182" y="10"/>
            <a:ext cx="8589818" cy="6794933"/>
          </a:xfrm>
          <a:prstGeom prst="rect">
            <a:avLst/>
          </a:prstGeom>
        </p:spPr>
      </p:pic>
      <p:sp>
        <p:nvSpPr>
          <p:cNvPr id="23" name="Rectangle 22">
            <a:extLst>
              <a:ext uri="{FF2B5EF4-FFF2-40B4-BE49-F238E27FC236}">
                <a16:creationId xmlns:a16="http://schemas.microsoft.com/office/drawing/2014/main" xmlns=""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5A6014DF-EC24-4740-B5F2-EAB2125C78CD}"/>
              </a:ext>
            </a:extLst>
          </p:cNvPr>
          <p:cNvSpPr txBox="1"/>
          <p:nvPr/>
        </p:nvSpPr>
        <p:spPr>
          <a:xfrm>
            <a:off x="277091" y="363164"/>
            <a:ext cx="5089236" cy="6463308"/>
          </a:xfrm>
          <a:prstGeom prst="rect">
            <a:avLst/>
          </a:prstGeom>
          <a:noFill/>
        </p:spPr>
        <p:txBody>
          <a:bodyPr wrap="square">
            <a:spAutoFit/>
          </a:bodyPr>
          <a:lstStyle/>
          <a:p>
            <a:r>
              <a:rPr lang="el-GR" b="1" dirty="0">
                <a:effectLst/>
              </a:rPr>
              <a:t>Ιστορική αναδρομή</a:t>
            </a:r>
          </a:p>
          <a:p>
            <a:r>
              <a:rPr lang="el-GR" dirty="0">
                <a:effectLst/>
              </a:rPr>
              <a:t>Ο βασιλιάς </a:t>
            </a:r>
            <a:r>
              <a:rPr lang="el-GR" b="1" dirty="0">
                <a:effectLst/>
              </a:rPr>
              <a:t>Ναπολέων ο 3ος</a:t>
            </a:r>
            <a:r>
              <a:rPr lang="el-GR" dirty="0">
                <a:effectLst/>
              </a:rPr>
              <a:t> είναι αυτός που αποφασίζει να φτιάξει μια καινούρια Όπερα, ενώ η τοποθεσία επιλέγεται από το Βαρόνο </a:t>
            </a:r>
            <a:r>
              <a:rPr lang="el-GR" dirty="0" err="1">
                <a:effectLst/>
              </a:rPr>
              <a:t>Οσμάν</a:t>
            </a:r>
            <a:r>
              <a:rPr lang="el-GR" dirty="0">
                <a:effectLst/>
              </a:rPr>
              <a:t>. Το έργο ανατίθεται στο νεαρό και σχετικά άσημο ακόμα αρχιτέκτονα </a:t>
            </a:r>
            <a:r>
              <a:rPr lang="el-GR" b="1" dirty="0" err="1">
                <a:effectLst/>
              </a:rPr>
              <a:t>Σάρλ</a:t>
            </a:r>
            <a:r>
              <a:rPr lang="el-GR" b="1" dirty="0">
                <a:effectLst/>
              </a:rPr>
              <a:t> </a:t>
            </a:r>
            <a:r>
              <a:rPr lang="el-GR" b="1" dirty="0" err="1">
                <a:effectLst/>
              </a:rPr>
              <a:t>Γκαρνιέ</a:t>
            </a:r>
            <a:r>
              <a:rPr lang="el-GR" dirty="0">
                <a:effectLst/>
              </a:rPr>
              <a:t> (</a:t>
            </a:r>
            <a:r>
              <a:rPr lang="el-GR" dirty="0" err="1">
                <a:effectLst/>
              </a:rPr>
              <a:t>Charles</a:t>
            </a:r>
            <a:r>
              <a:rPr lang="el-GR" dirty="0">
                <a:effectLst/>
              </a:rPr>
              <a:t> </a:t>
            </a:r>
            <a:r>
              <a:rPr lang="el-GR" dirty="0" err="1">
                <a:effectLst/>
              </a:rPr>
              <a:t>Garnier</a:t>
            </a:r>
            <a:r>
              <a:rPr lang="el-GR" dirty="0">
                <a:effectLst/>
              </a:rPr>
              <a:t>) έπειτα από διαγωνισμό. Ο </a:t>
            </a:r>
            <a:r>
              <a:rPr lang="el-GR" dirty="0" err="1">
                <a:effectLst/>
              </a:rPr>
              <a:t>Γκαρνιέ</a:t>
            </a:r>
            <a:r>
              <a:rPr lang="el-GR" dirty="0">
                <a:effectLst/>
              </a:rPr>
              <a:t> έχει μόλις επιστρέψει από ταξίδι στη Ρώμη και την Αθήνα, όπου εκστασιασμένος από το ναό του Παρθενώνα θα πει την περίφημη φράση ότι </a:t>
            </a:r>
            <a:r>
              <a:rPr lang="el-GR" b="1" dirty="0">
                <a:effectLst/>
              </a:rPr>
              <a:t>δεν υπάρχει επιλογή ανάμεσα στις τέχνες, πρέπει να είναι κάνεις θεός ή αρχιτέκτονας</a:t>
            </a:r>
            <a:r>
              <a:rPr lang="el-GR" dirty="0">
                <a:effectLst/>
              </a:rPr>
              <a:t>.</a:t>
            </a:r>
          </a:p>
          <a:p>
            <a:r>
              <a:rPr lang="el-GR" dirty="0">
                <a:effectLst/>
              </a:rPr>
              <a:t>Στόχος του </a:t>
            </a:r>
            <a:r>
              <a:rPr lang="el-GR" dirty="0" err="1">
                <a:effectLst/>
              </a:rPr>
              <a:t>Garnier</a:t>
            </a:r>
            <a:r>
              <a:rPr lang="el-GR" dirty="0">
                <a:effectLst/>
              </a:rPr>
              <a:t> ήταν να δημιουργήσει μια σύνθεση που να </a:t>
            </a:r>
            <a:r>
              <a:rPr lang="el-GR" b="1" dirty="0">
                <a:effectLst/>
              </a:rPr>
              <a:t>συνδυάζει πολλούς διαφορετικούς αρχιτεκτονικούς ρυθμούς σε ένα κτίριο.</a:t>
            </a:r>
            <a:r>
              <a:rPr lang="el-GR" dirty="0">
                <a:effectLst/>
              </a:rPr>
              <a:t> Το έργο ξεκινά το 1861 αλλά διακόπτεται συχνά και συναντά πολλά εμπόδια μέχρι την ολοκλήρωση του, λόγω ελλιπούς χρηματοδότησης, αλλά και λόγω του Γαλλογερμανικού πολέμου του 1870 και της Παρισινής κομμούνας του 1871. Τελικά, η Όπερα εγκαινιάζεται στις 5 Ιανουαρίου του 1875, ενώ βρισκόμαστε πλέον στην περίοδο της τρίτης δημοκρατίας.</a:t>
            </a:r>
          </a:p>
        </p:txBody>
      </p:sp>
    </p:spTree>
    <p:extLst>
      <p:ext uri="{BB962C8B-B14F-4D97-AF65-F5344CB8AC3E}">
        <p14:creationId xmlns:p14="http://schemas.microsoft.com/office/powerpoint/2010/main" val="14423132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675FFAD0-2409-47F2-980A-2CF4FFC69B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a:extLst>
              <a:ext uri="{FF2B5EF4-FFF2-40B4-BE49-F238E27FC236}">
                <a16:creationId xmlns:a16="http://schemas.microsoft.com/office/drawing/2014/main" xmlns=""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D8F2FFDD-1040-41CC-99D7-754D37AD253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361" b="13369"/>
          <a:stretch/>
        </p:blipFill>
        <p:spPr>
          <a:xfrm>
            <a:off x="-4241" y="0"/>
            <a:ext cx="12191980" cy="6858000"/>
          </a:xfrm>
          <a:prstGeom prst="rect">
            <a:avLst/>
          </a:prstGeom>
        </p:spPr>
      </p:pic>
      <p:sp>
        <p:nvSpPr>
          <p:cNvPr id="23" name="Rectangle 22">
            <a:extLst>
              <a:ext uri="{FF2B5EF4-FFF2-40B4-BE49-F238E27FC236}">
                <a16:creationId xmlns:a16="http://schemas.microsoft.com/office/drawing/2014/main" xmlns=""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5953" y="2899927"/>
            <a:ext cx="10451592"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66906A2F-E1DB-4FC7-82CC-63BCE1C897E5}"/>
              </a:ext>
            </a:extLst>
          </p:cNvPr>
          <p:cNvSpPr txBox="1"/>
          <p:nvPr/>
        </p:nvSpPr>
        <p:spPr>
          <a:xfrm>
            <a:off x="841248" y="3337269"/>
            <a:ext cx="10509504" cy="290568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solidFill>
                  <a:srgbClr val="FFFFFF"/>
                </a:solidFill>
              </a:rPr>
              <a:t>Επ</a:t>
            </a:r>
            <a:r>
              <a:rPr lang="en-US" sz="2200" dirty="0" err="1">
                <a:solidFill>
                  <a:srgbClr val="FFFFFF"/>
                </a:solidFill>
              </a:rPr>
              <a:t>ισκε</a:t>
            </a:r>
            <a:r>
              <a:rPr lang="en-US" sz="2200" dirty="0">
                <a:solidFill>
                  <a:srgbClr val="FFFFFF"/>
                </a:solidFill>
              </a:rPr>
              <a:t>πτόμενος κανείς το εσωτερικό του κτηρίου συναντά καταρχήν μια εντυπωσιακή είσοδο με μια μεγάλη μαρμάρινη σκάλα στην οποία κανένα σκαλί δεν είναι ακριβώς ίδιο με το άλλο, αλλά είναι φτιαγμένα με τέτοιο τρόπο ώστε να δίνουν την αίσθηση της κίνησης. Η </a:t>
            </a:r>
            <a:r>
              <a:rPr lang="en-US" sz="2200" dirty="0" err="1">
                <a:solidFill>
                  <a:srgbClr val="FFFFFF"/>
                </a:solidFill>
              </a:rPr>
              <a:t>σκάλ</a:t>
            </a:r>
            <a:r>
              <a:rPr lang="en-US" sz="2200" dirty="0">
                <a:solidFill>
                  <a:srgbClr val="FFFFFF"/>
                </a:solidFill>
              </a:rPr>
              <a:t>α οδηγεί σε ένα μεγάλο και πολυτελές φουαγιέ (</a:t>
            </a:r>
            <a:r>
              <a:rPr lang="en-US" sz="2200" i="1" dirty="0">
                <a:solidFill>
                  <a:srgbClr val="FFFFFF"/>
                </a:solidFill>
              </a:rPr>
              <a:t>εμπνευσμένο από τα βασιλικά παλάτια</a:t>
            </a:r>
            <a:r>
              <a:rPr lang="en-US" sz="2200" dirty="0">
                <a:solidFill>
                  <a:srgbClr val="FFFFFF"/>
                </a:solidFill>
              </a:rPr>
              <a:t>) που ανταποκρινόταν στις κοινωνικές ανάγκες της εποχής, καθώς η “καλή κοινωνία” του Παρισιού δεν πήγαινε στην όπερα αποκλειστικά για να δει την παράσταση, αλλά ήταν περισσότερο μια ευκαιρία για συναντήσεις και κοινωνικές σχέσεις.</a:t>
            </a:r>
          </a:p>
        </p:txBody>
      </p:sp>
      <p:sp>
        <p:nvSpPr>
          <p:cNvPr id="3" name="TextBox 2">
            <a:extLst>
              <a:ext uri="{FF2B5EF4-FFF2-40B4-BE49-F238E27FC236}">
                <a16:creationId xmlns:a16="http://schemas.microsoft.com/office/drawing/2014/main" xmlns="" id="{F70879FA-588A-4478-9C3D-73E9799DFF43}"/>
              </a:ext>
            </a:extLst>
          </p:cNvPr>
          <p:cNvSpPr txBox="1"/>
          <p:nvPr/>
        </p:nvSpPr>
        <p:spPr>
          <a:xfrm>
            <a:off x="841248" y="3502152"/>
            <a:ext cx="10506456" cy="267004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539738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1A75659-5A6F-4F77-9679-678A00B9D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lace of worship&#10;&#10;Description automatically generated">
            <a:extLst>
              <a:ext uri="{FF2B5EF4-FFF2-40B4-BE49-F238E27FC236}">
                <a16:creationId xmlns:a16="http://schemas.microsoft.com/office/drawing/2014/main" xmlns="" id="{7F9C495C-8330-4ADE-ACF0-8107D647C2F8}"/>
              </a:ext>
            </a:extLst>
          </p:cNvPr>
          <p:cNvPicPr>
            <a:picLocks noChangeAspect="1"/>
          </p:cNvPicPr>
          <p:nvPr/>
        </p:nvPicPr>
        <p:blipFill rotWithShape="1">
          <a:blip r:embed="rId3">
            <a:extLst>
              <a:ext uri="{28A0092B-C50C-407E-A947-70E740481C1C}">
                <a14:useLocalDpi xmlns:a14="http://schemas.microsoft.com/office/drawing/2010/main" val="0"/>
              </a:ext>
            </a:extLst>
          </a:blip>
          <a:srcRect l="23298" b="9091"/>
          <a:stretch/>
        </p:blipFill>
        <p:spPr>
          <a:xfrm>
            <a:off x="-1" y="0"/>
            <a:ext cx="8534245" cy="6751782"/>
          </a:xfrm>
          <a:prstGeom prst="rect">
            <a:avLst/>
          </a:prstGeom>
        </p:spPr>
      </p:pic>
      <p:sp>
        <p:nvSpPr>
          <p:cNvPr id="12" name="Rectangle 11">
            <a:extLst>
              <a:ext uri="{FF2B5EF4-FFF2-40B4-BE49-F238E27FC236}">
                <a16:creationId xmlns:a16="http://schemas.microsoft.com/office/drawing/2014/main" xmlns="" id="{E30A3A45-140E-431E-AED0-07EF83631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12A3264B-AE47-48FE-AD41-CC0C4736C3E7}"/>
              </a:ext>
            </a:extLst>
          </p:cNvPr>
          <p:cNvSpPr txBox="1"/>
          <p:nvPr/>
        </p:nvSpPr>
        <p:spPr>
          <a:xfrm>
            <a:off x="8162124" y="1030546"/>
            <a:ext cx="3752785" cy="535178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dirty="0"/>
              <a:t>Η κ</a:t>
            </a:r>
            <a:r>
              <a:rPr lang="el-GR" dirty="0" err="1"/>
              <a:t>ύρια</a:t>
            </a:r>
            <a:r>
              <a:rPr lang="en-US" dirty="0"/>
              <a:t> αίθουσα του θεάτρου καταλαμβάνει </a:t>
            </a:r>
            <a:r>
              <a:rPr lang="en-US" b="1" dirty="0"/>
              <a:t>μόλις το 1/5 του κτιρίου</a:t>
            </a:r>
            <a:r>
              <a:rPr lang="en-US" dirty="0"/>
              <a:t>, που έχει συνολικά </a:t>
            </a:r>
            <a:r>
              <a:rPr lang="en-US" b="1" dirty="0"/>
              <a:t>17 ορόφους</a:t>
            </a:r>
            <a:r>
              <a:rPr lang="en-US" dirty="0"/>
              <a:t>. To καμπ</a:t>
            </a:r>
            <a:r>
              <a:rPr lang="en-US" dirty="0" err="1"/>
              <a:t>υλόμορφο</a:t>
            </a:r>
            <a:r>
              <a:rPr lang="en-US" dirty="0"/>
              <a:t> α</a:t>
            </a:r>
            <a:r>
              <a:rPr lang="en-US" dirty="0" err="1"/>
              <a:t>μφιθέ</a:t>
            </a:r>
            <a:r>
              <a:rPr lang="en-US" dirty="0"/>
              <a:t>ατρο διαθέτει </a:t>
            </a:r>
            <a:r>
              <a:rPr lang="en-US" b="1" dirty="0"/>
              <a:t>1.979 βελούδινα καθίσματα</a:t>
            </a:r>
            <a:r>
              <a:rPr lang="en-US" dirty="0"/>
              <a:t>, ενώ το φως διαχέεται από τον κρυστάλλινο πολυέλαιο της οροφής, </a:t>
            </a:r>
            <a:r>
              <a:rPr lang="en-US" b="1" dirty="0"/>
              <a:t>βάρους 6 τόνων</a:t>
            </a:r>
            <a:r>
              <a:rPr lang="en-US" dirty="0"/>
              <a:t>. Παλα</a:t>
            </a:r>
            <a:r>
              <a:rPr lang="en-US" dirty="0" err="1"/>
              <a:t>ιότερ</a:t>
            </a:r>
            <a:r>
              <a:rPr lang="en-US" dirty="0"/>
              <a:t>α ο πολυέλαιος λειτουργούσε με λάμπες αερίου γεγονός που σταδιακά κατέστρεψε το ταβάνι της Όπερας. </a:t>
            </a:r>
            <a:r>
              <a:rPr lang="en-US" dirty="0" err="1"/>
              <a:t>Το</a:t>
            </a:r>
            <a:r>
              <a:rPr lang="en-US" dirty="0"/>
              <a:t> 1964, </a:t>
            </a:r>
            <a:r>
              <a:rPr lang="en-US" dirty="0" err="1"/>
              <a:t>ύστερ</a:t>
            </a:r>
            <a:r>
              <a:rPr lang="en-US" dirty="0"/>
              <a:t>α από επιλογή του υπουργού πολιτισμού André Malraux, ο διάσημος Ρώσος ζωγράφος </a:t>
            </a:r>
            <a:r>
              <a:rPr lang="en-US" b="1" dirty="0"/>
              <a:t>Marc Chagall</a:t>
            </a:r>
            <a:r>
              <a:rPr lang="en-US" dirty="0"/>
              <a:t> αναλαμβάνει να ζωγραφίσει ένα καινούριο ταβάνι και να του δώσει τη σημερινή του μορφή. </a:t>
            </a:r>
            <a:r>
              <a:rPr lang="en-US" dirty="0" err="1"/>
              <a:t>Το</a:t>
            </a:r>
            <a:r>
              <a:rPr lang="en-US" dirty="0"/>
              <a:t> </a:t>
            </a:r>
            <a:r>
              <a:rPr lang="en-US" dirty="0" err="1"/>
              <a:t>έργο</a:t>
            </a:r>
            <a:r>
              <a:rPr lang="en-US" dirty="0"/>
              <a:t> </a:t>
            </a:r>
            <a:r>
              <a:rPr lang="en-US" dirty="0" err="1"/>
              <a:t>του</a:t>
            </a:r>
            <a:r>
              <a:rPr lang="en-US" dirty="0"/>
              <a:t> Chagall </a:t>
            </a:r>
            <a:r>
              <a:rPr lang="en-US" dirty="0" err="1"/>
              <a:t>είν</a:t>
            </a:r>
            <a:r>
              <a:rPr lang="en-US" dirty="0"/>
              <a:t>αι εμπνευσμένο από κλασικά έργα του μπαλέτου και της Όπερας.</a:t>
            </a:r>
          </a:p>
          <a:p>
            <a:pPr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2329727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xmlns="" id="{E4758B57-7FDC-437E-A5CF-FA0244ED2594}"/>
              </a:ext>
            </a:extLst>
          </p:cNvPr>
          <p:cNvSpPr txBox="1"/>
          <p:nvPr/>
        </p:nvSpPr>
        <p:spPr>
          <a:xfrm>
            <a:off x="550025" y="612276"/>
            <a:ext cx="4389120" cy="360091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b="1" dirty="0"/>
              <a:t>.</a:t>
            </a:r>
            <a:endParaRPr lang="en-US" sz="1400" dirty="0"/>
          </a:p>
        </p:txBody>
      </p:sp>
      <p:pic>
        <p:nvPicPr>
          <p:cNvPr id="9" name="Picture 8" descr="A picture containing building, outdoor, place of worship, old&#10;&#10;Description automatically generated">
            <a:extLst>
              <a:ext uri="{FF2B5EF4-FFF2-40B4-BE49-F238E27FC236}">
                <a16:creationId xmlns:a16="http://schemas.microsoft.com/office/drawing/2014/main" xmlns="" id="{D2C4DA81-7969-4430-8329-BB84AFEBB7CF}"/>
              </a:ext>
            </a:extLst>
          </p:cNvPr>
          <p:cNvPicPr>
            <a:picLocks noChangeAspect="1"/>
          </p:cNvPicPr>
          <p:nvPr/>
        </p:nvPicPr>
        <p:blipFill rotWithShape="1">
          <a:blip r:embed="rId2">
            <a:extLst>
              <a:ext uri="{28A0092B-C50C-407E-A947-70E740481C1C}">
                <a14:useLocalDpi xmlns:a14="http://schemas.microsoft.com/office/drawing/2010/main" val="0"/>
              </a:ext>
            </a:extLst>
          </a:blip>
          <a:srcRect t="25280" r="2" b="8223"/>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3" name="TextBox 2">
            <a:extLst>
              <a:ext uri="{FF2B5EF4-FFF2-40B4-BE49-F238E27FC236}">
                <a16:creationId xmlns:a16="http://schemas.microsoft.com/office/drawing/2014/main" xmlns="" id="{138FD7B7-52CD-4FBA-8169-7DA1C056AD02}"/>
              </a:ext>
            </a:extLst>
          </p:cNvPr>
          <p:cNvSpPr txBox="1"/>
          <p:nvPr/>
        </p:nvSpPr>
        <p:spPr>
          <a:xfrm>
            <a:off x="3048000" y="2413338"/>
            <a:ext cx="6096000" cy="646331"/>
          </a:xfrm>
          <a:prstGeom prst="rect">
            <a:avLst/>
          </a:prstGeom>
          <a:noFill/>
        </p:spPr>
        <p:txBody>
          <a:bodyPr wrap="square">
            <a:spAutoFit/>
          </a:bodyPr>
          <a:lstStyle/>
          <a:p>
            <a:pPr>
              <a:spcAft>
                <a:spcPts val="600"/>
              </a:spcAft>
            </a:pPr>
            <a:r>
              <a:rPr lang="el-GR"/>
              <a:t> </a:t>
            </a:r>
            <a:br>
              <a:rPr lang="el-GR"/>
            </a:br>
            <a:endParaRPr lang="en-US"/>
          </a:p>
        </p:txBody>
      </p:sp>
      <p:sp>
        <p:nvSpPr>
          <p:cNvPr id="19" name="Rectangle 18">
            <a:extLst>
              <a:ext uri="{FF2B5EF4-FFF2-40B4-BE49-F238E27FC236}">
                <a16:creationId xmlns:a16="http://schemas.microsoft.com/office/drawing/2014/main" xmlns="" id="{7269BA83-1176-47B4-A811-C067AB65813C}"/>
              </a:ext>
            </a:extLst>
          </p:cNvPr>
          <p:cNvSpPr/>
          <p:nvPr/>
        </p:nvSpPr>
        <p:spPr>
          <a:xfrm>
            <a:off x="203200" y="373085"/>
            <a:ext cx="5015345" cy="268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Ιδρύθηκε το </a:t>
            </a:r>
            <a:r>
              <a:rPr lang="el-GR" b="1" dirty="0"/>
              <a:t>1669</a:t>
            </a:r>
            <a:r>
              <a:rPr lang="el-GR" dirty="0"/>
              <a:t> από τον</a:t>
            </a:r>
            <a:r>
              <a:rPr lang="el-GR" b="1" dirty="0"/>
              <a:t> Λουδοβίκο ΙΔ’</a:t>
            </a:r>
            <a:r>
              <a:rPr lang="el-GR" dirty="0"/>
              <a:t> ως </a:t>
            </a:r>
            <a:r>
              <a:rPr lang="el-GR" b="1" dirty="0" err="1"/>
              <a:t>Académie</a:t>
            </a:r>
            <a:r>
              <a:rPr lang="el-GR" b="1" dirty="0"/>
              <a:t> </a:t>
            </a:r>
            <a:r>
              <a:rPr lang="el-GR" b="1" dirty="0" err="1"/>
              <a:t>d’Opéra</a:t>
            </a:r>
            <a:r>
              <a:rPr lang="el-GR" b="1" dirty="0"/>
              <a:t>,</a:t>
            </a:r>
            <a:r>
              <a:rPr lang="el-GR" dirty="0"/>
              <a:t> και λίγο αργότερα τέθηκε υπό την ηγεσία του </a:t>
            </a:r>
            <a:r>
              <a:rPr lang="el-GR" b="1" dirty="0"/>
              <a:t>Ζαν Μπατίστ </a:t>
            </a:r>
            <a:r>
              <a:rPr lang="el-GR" b="1" dirty="0" err="1"/>
              <a:t>Λουλί</a:t>
            </a:r>
            <a:r>
              <a:rPr lang="el-GR" dirty="0"/>
              <a:t> και επίσημα μετονομάστηκε </a:t>
            </a:r>
            <a:r>
              <a:rPr lang="el-GR" b="1" dirty="0" err="1"/>
              <a:t>Académie</a:t>
            </a:r>
            <a:r>
              <a:rPr lang="el-GR" b="1" dirty="0"/>
              <a:t> </a:t>
            </a:r>
            <a:r>
              <a:rPr lang="el-GR" b="1" dirty="0" err="1"/>
              <a:t>Royale</a:t>
            </a:r>
            <a:r>
              <a:rPr lang="el-GR" b="1" dirty="0"/>
              <a:t> de </a:t>
            </a:r>
            <a:r>
              <a:rPr lang="el-GR" b="1" dirty="0" err="1"/>
              <a:t>Musique</a:t>
            </a:r>
            <a:r>
              <a:rPr lang="el-GR" b="1" dirty="0"/>
              <a:t>,</a:t>
            </a:r>
            <a:r>
              <a:rPr lang="el-GR" dirty="0"/>
              <a:t> αλλά συνέχισε να είναι γνωστή απλούστερα ως </a:t>
            </a:r>
            <a:r>
              <a:rPr lang="el-GR" dirty="0" err="1"/>
              <a:t>Opéra</a:t>
            </a:r>
            <a:r>
              <a:rPr lang="el-GR" dirty="0"/>
              <a:t>. Το κλασικό μπαλέτο όπως είναι γνωστό σήμερα αναδύθηκε μέσα στην Όπερα του Παρισιού ως </a:t>
            </a:r>
            <a:r>
              <a:rPr lang="el-GR" dirty="0" err="1"/>
              <a:t>Paris</a:t>
            </a:r>
            <a:r>
              <a:rPr lang="el-GR" dirty="0"/>
              <a:t> </a:t>
            </a:r>
            <a:r>
              <a:rPr lang="el-GR" dirty="0" err="1"/>
              <a:t>Opera</a:t>
            </a:r>
            <a:r>
              <a:rPr lang="el-GR" dirty="0"/>
              <a:t> </a:t>
            </a:r>
            <a:r>
              <a:rPr lang="el-GR" dirty="0" err="1"/>
              <a:t>Ballet</a:t>
            </a:r>
            <a:r>
              <a:rPr lang="el-GR" dirty="0"/>
              <a:t> και έχει παραμείνει αναπόσπαστο και σημαντικό κομμάτι της.</a:t>
            </a:r>
            <a:endParaRPr lang="en-US" dirty="0"/>
          </a:p>
        </p:txBody>
      </p:sp>
      <p:sp>
        <p:nvSpPr>
          <p:cNvPr id="22" name="Rectangle 21">
            <a:extLst>
              <a:ext uri="{FF2B5EF4-FFF2-40B4-BE49-F238E27FC236}">
                <a16:creationId xmlns:a16="http://schemas.microsoft.com/office/drawing/2014/main" xmlns="" id="{047BCE70-5133-4F78-932E-40EB984BFF60}"/>
              </a:ext>
            </a:extLst>
          </p:cNvPr>
          <p:cNvSpPr/>
          <p:nvPr/>
        </p:nvSpPr>
        <p:spPr>
          <a:xfrm>
            <a:off x="304800" y="3269673"/>
            <a:ext cx="4793673" cy="3491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Κάθε χρόνο, η </a:t>
            </a:r>
            <a:r>
              <a:rPr lang="el-GR" b="1"/>
              <a:t>Opéra</a:t>
            </a:r>
            <a:r>
              <a:rPr lang="el-GR"/>
              <a:t> παρουσιάζει σχεδόν </a:t>
            </a:r>
            <a:r>
              <a:rPr lang="el-GR" b="1"/>
              <a:t>380 παραστάσεις όπερας, μπαλέτου</a:t>
            </a:r>
            <a:r>
              <a:rPr lang="el-GR"/>
              <a:t> και άλλα </a:t>
            </a:r>
            <a:r>
              <a:rPr lang="el-GR" b="1"/>
              <a:t>κονσέρτα,</a:t>
            </a:r>
            <a:r>
              <a:rPr lang="el-GR"/>
              <a:t> με συνολικά </a:t>
            </a:r>
            <a:r>
              <a:rPr lang="el-GR" b="1"/>
              <a:t>800.000 θεατές</a:t>
            </a:r>
            <a:r>
              <a:rPr lang="el-GR"/>
              <a:t>, το </a:t>
            </a:r>
            <a:r>
              <a:rPr lang="el-GR" b="1"/>
              <a:t>17%</a:t>
            </a:r>
            <a:r>
              <a:rPr lang="el-GR"/>
              <a:t> των οποίων έρχονται από το </a:t>
            </a:r>
            <a:r>
              <a:rPr lang="el-GR" b="1"/>
              <a:t>εξωτερικό</a:t>
            </a:r>
            <a:r>
              <a:rPr lang="el-GR"/>
              <a:t> δεν αποτελεί μόνο ένα </a:t>
            </a:r>
            <a:r>
              <a:rPr lang="el-GR" b="1"/>
              <a:t>πολιτιστικό,</a:t>
            </a:r>
            <a:r>
              <a:rPr lang="el-GR"/>
              <a:t> αλλά και ένα </a:t>
            </a:r>
            <a:r>
              <a:rPr lang="el-GR" b="1"/>
              <a:t>τουριστικό τοπόσημο</a:t>
            </a:r>
            <a:r>
              <a:rPr lang="el-GR"/>
              <a:t> της </a:t>
            </a:r>
            <a:r>
              <a:rPr lang="el-GR" b="1"/>
              <a:t>Γαλλικής πρωτεύουσας.</a:t>
            </a:r>
            <a:r>
              <a:rPr lang="el-GR"/>
              <a:t> Υπό την επωνυμία </a:t>
            </a:r>
            <a:r>
              <a:rPr lang="el-GR" b="1"/>
              <a:t>Opéra National de Paris,</a:t>
            </a:r>
            <a:r>
              <a:rPr lang="el-GR"/>
              <a:t> ανεβάζει κυρίως όπερες στο σύγχρονο θέατρο </a:t>
            </a:r>
            <a:r>
              <a:rPr lang="el-GR" b="1"/>
              <a:t>2.700 θέσεων Opéra Bastille</a:t>
            </a:r>
            <a:r>
              <a:rPr lang="el-GR"/>
              <a:t> που άνοιξε το </a:t>
            </a:r>
            <a:r>
              <a:rPr lang="el-GR" b="1"/>
              <a:t>1989,</a:t>
            </a:r>
            <a:r>
              <a:rPr lang="el-GR"/>
              <a:t> και μπαλέτα και μερικές κλασικές όπερες στο παλαιότερο</a:t>
            </a:r>
            <a:r>
              <a:rPr lang="el-GR" b="1"/>
              <a:t> 1.700 θέσεων Παλαί Γκαρνιέ</a:t>
            </a:r>
            <a:r>
              <a:rPr lang="el-GR"/>
              <a:t> που άνοιξε το </a:t>
            </a:r>
            <a:r>
              <a:rPr lang="el-GR" b="1"/>
              <a:t>1875.</a:t>
            </a:r>
            <a:endParaRPr lang="en-US"/>
          </a:p>
        </p:txBody>
      </p:sp>
    </p:spTree>
    <p:extLst>
      <p:ext uri="{BB962C8B-B14F-4D97-AF65-F5344CB8AC3E}">
        <p14:creationId xmlns:p14="http://schemas.microsoft.com/office/powerpoint/2010/main" val="205825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698</Words>
  <Application>Microsoft Office PowerPoint</Application>
  <PresentationFormat>Ευρεία οθόνη</PresentationFormat>
  <Paragraphs>15</Paragraphs>
  <Slides>6</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Ganias</dc:creator>
  <cp:lastModifiedBy>Σχολείο</cp:lastModifiedBy>
  <cp:revision>5</cp:revision>
  <dcterms:created xsi:type="dcterms:W3CDTF">2022-02-12T19:21:24Z</dcterms:created>
  <dcterms:modified xsi:type="dcterms:W3CDTF">2022-02-15T10:14:45Z</dcterms:modified>
</cp:coreProperties>
</file>