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81" r:id="rId3"/>
    <p:sldId id="282" r:id="rId4"/>
    <p:sldId id="288" r:id="rId5"/>
    <p:sldId id="303" r:id="rId6"/>
    <p:sldId id="256" r:id="rId7"/>
    <p:sldId id="297" r:id="rId8"/>
    <p:sldId id="257" r:id="rId9"/>
    <p:sldId id="258" r:id="rId10"/>
    <p:sldId id="259" r:id="rId11"/>
    <p:sldId id="298" r:id="rId12"/>
    <p:sldId id="260" r:id="rId13"/>
    <p:sldId id="261" r:id="rId14"/>
    <p:sldId id="299" r:id="rId15"/>
    <p:sldId id="262" r:id="rId16"/>
    <p:sldId id="263" r:id="rId17"/>
    <p:sldId id="264" r:id="rId18"/>
    <p:sldId id="300" r:id="rId19"/>
    <p:sldId id="265" r:id="rId20"/>
    <p:sldId id="301" r:id="rId21"/>
    <p:sldId id="266" r:id="rId22"/>
    <p:sldId id="302" r:id="rId23"/>
    <p:sldId id="268" r:id="rId24"/>
    <p:sldId id="274" r:id="rId25"/>
    <p:sldId id="270" r:id="rId26"/>
    <p:sldId id="29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68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1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6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95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31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65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45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80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11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0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4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46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0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50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4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5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0C64E2-909F-453E-9571-FDEC3FFD390B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3749-5D5A-474F-A605-49EC37755E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95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0"/>
            <a:ext cx="13117284" cy="604011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023359"/>
            <a:ext cx="10515600" cy="2153603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Τι είναι φανατισμός;</a:t>
            </a:r>
          </a:p>
        </p:txBody>
      </p:sp>
      <p:pic>
        <p:nvPicPr>
          <p:cNvPr id="1026" name="Picture 2" descr="ταν οι λαικοί θεολογούν - Πνευματικά - Ενωση Ορθοδοξων Δημοσιογραφω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8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7383" y="365125"/>
            <a:ext cx="11456125" cy="1325563"/>
          </a:xfrm>
        </p:spPr>
        <p:txBody>
          <a:bodyPr/>
          <a:lstStyle/>
          <a:p>
            <a:r>
              <a:rPr lang="el-GR" dirty="0" smtClean="0"/>
              <a:t>Ο Φανατισμός βρίσκει έδαφος σε ανθρώπους με: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Χαμηλό μορφωτικό επίπεδο</a:t>
            </a:r>
          </a:p>
          <a:p>
            <a:r>
              <a:rPr lang="el-GR" dirty="0" smtClean="0"/>
              <a:t>Έχουν άγνοια</a:t>
            </a:r>
          </a:p>
          <a:p>
            <a:r>
              <a:rPr lang="el-GR" dirty="0" smtClean="0"/>
              <a:t>Έλλειψη δημοκρατικής διαπαιδαγώγησης</a:t>
            </a:r>
          </a:p>
          <a:p>
            <a:r>
              <a:rPr lang="el-GR" dirty="0" smtClean="0"/>
              <a:t>Μειωμένη κριτική αντίληψη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16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157857" cy="1325563"/>
          </a:xfrm>
        </p:spPr>
        <p:txBody>
          <a:bodyPr/>
          <a:lstStyle/>
          <a:p>
            <a:pPr algn="ctr"/>
            <a:r>
              <a:rPr lang="el-GR" b="1" dirty="0"/>
              <a:t>Μορφές Θρησκευτικού Φανατισμού</a:t>
            </a:r>
          </a:p>
        </p:txBody>
      </p:sp>
      <p:pic>
        <p:nvPicPr>
          <p:cNvPr id="6146" name="Picture 2" descr="Θρησκευτικός φανατισμός: Μπορεί η πίστη να γίνει πηγή βίας; - εκδ. Πηγ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029" y="1397725"/>
            <a:ext cx="10424160" cy="51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8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7215" cy="1400530"/>
          </a:xfrm>
        </p:spPr>
        <p:txBody>
          <a:bodyPr/>
          <a:lstStyle/>
          <a:p>
            <a:r>
              <a:rPr lang="el-GR" dirty="0" smtClean="0"/>
              <a:t>Μορφές </a:t>
            </a:r>
            <a:r>
              <a:rPr lang="el-GR" b="1" dirty="0" smtClean="0"/>
              <a:t>Θρησκευτικού</a:t>
            </a:r>
            <a:r>
              <a:rPr lang="el-GR" dirty="0" smtClean="0"/>
              <a:t> Φανατισμού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Θρησκοληψία</a:t>
            </a:r>
            <a:r>
              <a:rPr lang="el-GR" dirty="0" smtClean="0"/>
              <a:t> (σχολαστική τήρηση θρησκευτικών εντολών)</a:t>
            </a:r>
          </a:p>
          <a:p>
            <a:r>
              <a:rPr lang="el-GR" b="1" dirty="0" smtClean="0"/>
              <a:t>Πουριτανισμός</a:t>
            </a:r>
            <a:r>
              <a:rPr lang="el-GR" dirty="0" smtClean="0"/>
              <a:t>(αυστηρότητα στην ηθική καθαρότητα)</a:t>
            </a:r>
          </a:p>
          <a:p>
            <a:r>
              <a:rPr lang="el-GR" b="1" dirty="0" smtClean="0"/>
              <a:t>Συντηρητισμός </a:t>
            </a:r>
            <a:r>
              <a:rPr lang="el-GR" dirty="0" smtClean="0"/>
              <a:t>(προσκόλληση στο παρελθόν) </a:t>
            </a:r>
          </a:p>
          <a:p>
            <a:r>
              <a:rPr lang="el-GR" b="1" dirty="0" smtClean="0"/>
              <a:t>Θεοκρατία</a:t>
            </a:r>
            <a:r>
              <a:rPr lang="el-GR" dirty="0" smtClean="0"/>
              <a:t>(Διοίκηση του κράτους με θρησκευτικούς νόμους)</a:t>
            </a:r>
          </a:p>
          <a:p>
            <a:r>
              <a:rPr lang="el-GR" b="1" dirty="0" smtClean="0"/>
              <a:t>Θρησκευτικός επεκτατισμός</a:t>
            </a:r>
            <a:r>
              <a:rPr lang="el-GR" dirty="0" smtClean="0"/>
              <a:t>(προσπάθεια επέκτασης μιας θρησκείας)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614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μισαλλοδοξία;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41863"/>
            <a:ext cx="5144589" cy="4335100"/>
          </a:xfrm>
        </p:spPr>
        <p:txBody>
          <a:bodyPr/>
          <a:lstStyle/>
          <a:p>
            <a:r>
              <a:rPr lang="el-GR" b="1" dirty="0" smtClean="0"/>
              <a:t>Μισαλλοδοξία</a:t>
            </a:r>
            <a:r>
              <a:rPr lang="el-GR" dirty="0" smtClean="0"/>
              <a:t> είναι η στάση κατά την οποία ένα άτομο ή μια ομάδα δείχνει </a:t>
            </a:r>
            <a:r>
              <a:rPr lang="el-GR" b="1" dirty="0" smtClean="0"/>
              <a:t>έντονη προκατάληψη, μίσος για τις απόψεις άλλων.</a:t>
            </a:r>
            <a:endParaRPr lang="el-GR" dirty="0"/>
          </a:p>
        </p:txBody>
      </p:sp>
      <p:pic>
        <p:nvPicPr>
          <p:cNvPr id="5" name="Picture 4" descr="ΘΡΗΣΚΕΥΤΙΚΟΣ ΦΑΝΑΤΙΣΜ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4" y="809897"/>
            <a:ext cx="5621383" cy="53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5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Φονταμενταλισμός: Η βία της θρησκείας - slpress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Παραδείγματα μισαλλοδοξίας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θεωρούμε </a:t>
            </a:r>
            <a:r>
              <a:rPr lang="el-GR" b="1" dirty="0" smtClean="0"/>
              <a:t>κατώτερους</a:t>
            </a:r>
            <a:r>
              <a:rPr lang="el-GR" dirty="0" smtClean="0"/>
              <a:t> όσους πιστεύουν σε άλλη θρησκεία.</a:t>
            </a:r>
          </a:p>
          <a:p>
            <a:r>
              <a:rPr lang="el-GR" dirty="0" smtClean="0"/>
              <a:t>Να </a:t>
            </a:r>
            <a:r>
              <a:rPr lang="el-GR" b="1" dirty="0" smtClean="0"/>
              <a:t>αποκλείουμε</a:t>
            </a:r>
            <a:r>
              <a:rPr lang="el-GR" dirty="0" smtClean="0"/>
              <a:t> κάποιον από μια ομάδα λόγω καταγωγής ή πεποιθήσεων.</a:t>
            </a:r>
          </a:p>
          <a:p>
            <a:r>
              <a:rPr lang="el-GR" dirty="0" smtClean="0"/>
              <a:t>Να χρησιμοποιούμε </a:t>
            </a:r>
            <a:r>
              <a:rPr lang="el-GR" b="1" dirty="0" smtClean="0"/>
              <a:t>προσβλητικό λόγο</a:t>
            </a:r>
            <a:r>
              <a:rPr lang="el-GR" dirty="0" smtClean="0"/>
              <a:t> για όσους είναι «διαφορετικοί».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25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Ο </a:t>
            </a:r>
            <a:r>
              <a:rPr lang="el-GR" sz="2800" b="1" dirty="0"/>
              <a:t>θρησκευτικός φανατισμός</a:t>
            </a:r>
            <a:r>
              <a:rPr lang="el-GR" sz="2800" dirty="0"/>
              <a:t> εμφανίζεται όταν η πίστη συνδέεται με ακραίες στάσεις, μισαλλοδοξία ή βία απέναντι σε άλλους.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smtClean="0"/>
              <a:t>Δώστε χαρακτηριστικά παραδείγματα από την ιστορία και τη σύγχρονη εποχή: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216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Ιστορικά παραδείγματα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Οι Σταυροφορίες (11ος–13ος αι.)</a:t>
            </a:r>
            <a:r>
              <a:rPr lang="el-GR" dirty="0" smtClean="0"/>
              <a:t> – Πολεμικές εκστρατείες με θρησκευτικό χαρακτήρα μεταξύ χριστιανών και μουσουλμάνων για τον έλεγχο των Αγίων Τόπων.</a:t>
            </a:r>
          </a:p>
          <a:p>
            <a:r>
              <a:rPr lang="el-GR" b="1" dirty="0" smtClean="0"/>
              <a:t>Η Ιερά Εξέταση</a:t>
            </a:r>
            <a:r>
              <a:rPr lang="el-GR" dirty="0" smtClean="0"/>
              <a:t> – Διώξεις και βασανιστήρια εναντίον όσων θεωρούνταν αιρετικοί από τη Ρωμαιοκαθολική Εκκλησία.</a:t>
            </a:r>
          </a:p>
          <a:p>
            <a:r>
              <a:rPr lang="el-GR" b="1" dirty="0" smtClean="0"/>
              <a:t>Θρησκευτικοί πόλεμοι στην Ευρώπη (16ος–17ος αι.)</a:t>
            </a:r>
            <a:r>
              <a:rPr lang="el-GR" dirty="0" smtClean="0"/>
              <a:t> – Συγκρούσεις μεταξύ καθολικών και προτεσταντών, όπως ο Τριακονταετής Πόλεμος.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52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Οι σταυροφορίες και η πρώτη άλωση της Πόλ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4" y="0"/>
            <a:ext cx="12229843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4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Σύγχρονα παραδείγματα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τρομοκρατική οργάνωση ISIS</a:t>
            </a:r>
            <a:r>
              <a:rPr lang="el-GR" dirty="0" smtClean="0"/>
              <a:t> – Βίαιες επιθέσεις και διώξεις στο όνομα μιας ακραίας ερμηνείας του Ισλάμ.</a:t>
            </a:r>
          </a:p>
          <a:p>
            <a:r>
              <a:rPr lang="el-GR" b="1" dirty="0" smtClean="0"/>
              <a:t>Επιθέσεις εναντίον θρησκευτικών μειονοτήτων</a:t>
            </a:r>
            <a:r>
              <a:rPr lang="el-GR" dirty="0" smtClean="0"/>
              <a:t> σε διάφορες χώρες (π.χ. διώξεις χριστιανών, μουσουλμάνων ή εβραίων).</a:t>
            </a:r>
          </a:p>
          <a:p>
            <a:r>
              <a:rPr lang="el-GR" b="1" dirty="0" smtClean="0"/>
              <a:t>Η επίθεση της 11ης Σεπτεμβρίου 2001 στις Ηνωμένες Πολιτείες</a:t>
            </a:r>
            <a:r>
              <a:rPr lang="el-GR" dirty="0" smtClean="0"/>
              <a:t> – Τρομοκρατική ενέργεια με θρησκευτικά κίνητρα από εξτρεμιστική ομάδα.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22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φανατισμός </a:t>
            </a:r>
            <a:r>
              <a:rPr lang="el-GR" dirty="0"/>
              <a:t>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 </a:t>
            </a:r>
            <a:r>
              <a:rPr lang="el-GR" dirty="0" smtClean="0"/>
              <a:t>η αποκλειστική και με πάθος </a:t>
            </a:r>
            <a:r>
              <a:rPr lang="el-GR" b="1" dirty="0" smtClean="0"/>
              <a:t>επιβολή των ιδεών </a:t>
            </a:r>
            <a:r>
              <a:rPr lang="el-GR" dirty="0" smtClean="0"/>
              <a:t>ενός ατόμου ή μιας ιδεολογίας</a:t>
            </a:r>
          </a:p>
          <a:p>
            <a:r>
              <a:rPr lang="el-GR" dirty="0" smtClean="0"/>
              <a:t>Ο φανατικός δεν δέχεται </a:t>
            </a:r>
            <a:r>
              <a:rPr lang="el-GR" b="1" dirty="0" smtClean="0"/>
              <a:t>αντίθετες απόψεις </a:t>
            </a:r>
            <a:r>
              <a:rPr lang="el-GR" dirty="0" smtClean="0"/>
              <a:t>και είναι πρόθυμος να χρησιμοποιήσει </a:t>
            </a:r>
            <a:r>
              <a:rPr lang="el-GR" b="1" dirty="0" smtClean="0"/>
              <a:t>βία</a:t>
            </a:r>
            <a:r>
              <a:rPr lang="el-GR" dirty="0" smtClean="0"/>
              <a:t> για να αντιμετωπίσει τους αντιπάλους 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46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Θρησκευτικός φανατισμός και τρομοκρατί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Παραδείγματα στην καθημερινότητα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Απόρριψη ή μίσος προς άτομα άλλης θρησκείας.</a:t>
            </a:r>
          </a:p>
          <a:p>
            <a:r>
              <a:rPr lang="el-GR" dirty="0" smtClean="0"/>
              <a:t>Επιβολή θρησκευτικών κανόνων με βία ή απειλές.</a:t>
            </a:r>
          </a:p>
          <a:p>
            <a:r>
              <a:rPr lang="el-GR" dirty="0" smtClean="0"/>
              <a:t>Ρητορική που παρουσιάζει τη δική μας πίστη ως «ανώτερη» και τις άλλες ως «εχθρικές».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21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Κάψιμο βιβλίων / Δεν είναι γελοίο, είναι επικίνδυνο | Αυγ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" y="0"/>
            <a:ext cx="12097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Φονταμενταλισμός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l-GR" dirty="0" smtClean="0"/>
              <a:t>Η τυφλή προσκόλληση στα δόγματα και η αποδοχή κάθε </a:t>
            </a:r>
            <a:r>
              <a:rPr lang="el-GR" dirty="0" smtClean="0"/>
              <a:t>μορφή βίας στο όνομα της αλήθειας (θρησκευτική , εθνική , ιδεολογική) ονομάζεται φονταμενταλισμός και είναι συνώνυμο του φανατισμού</a:t>
            </a:r>
          </a:p>
          <a:p>
            <a:r>
              <a:rPr lang="el-GR" dirty="0" smtClean="0"/>
              <a:t>Π.χ. τρομοκρατία</a:t>
            </a:r>
          </a:p>
          <a:p>
            <a:r>
              <a:rPr lang="el-GR" dirty="0" smtClean="0"/>
              <a:t> ιερός πόλεμος </a:t>
            </a:r>
          </a:p>
          <a:p>
            <a:r>
              <a:rPr lang="el-GR" dirty="0" smtClean="0"/>
              <a:t>Σταυροφορίες</a:t>
            </a:r>
          </a:p>
          <a:p>
            <a:r>
              <a:rPr lang="el-GR" dirty="0" smtClean="0"/>
              <a:t>αντισημιτισμός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3913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79269"/>
            <a:ext cx="10515599" cy="5497694"/>
          </a:xfrm>
        </p:spPr>
        <p:txBody>
          <a:bodyPr>
            <a:normAutofit/>
          </a:bodyPr>
          <a:lstStyle/>
          <a:p>
            <a:r>
              <a:rPr lang="el-GR" b="1" dirty="0" smtClean="0"/>
              <a:t>Βασική διαφορά</a:t>
            </a:r>
          </a:p>
          <a:p>
            <a:r>
              <a:rPr lang="el-GR" b="1" dirty="0" smtClean="0"/>
              <a:t>Φανατικός άνθρωπος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>Είναι κάποιος που έχει </a:t>
            </a:r>
            <a:r>
              <a:rPr lang="el-GR" b="1" dirty="0" smtClean="0"/>
              <a:t>ακραία προσκόλληση σε μια ιδέα, πίστη ή ομάδα</a:t>
            </a:r>
            <a:r>
              <a:rPr lang="el-GR" dirty="0" smtClean="0"/>
              <a:t>, πιστεύοντας ότι μόνο ο ίδιος έχει δίκιο </a:t>
            </a:r>
          </a:p>
          <a:p>
            <a:r>
              <a:rPr lang="el-GR" b="1" dirty="0" smtClean="0"/>
              <a:t>Μισαλλόδοξος άνθρωπος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>Είναι κάποιος που </a:t>
            </a:r>
            <a:r>
              <a:rPr lang="el-GR" b="1" dirty="0" smtClean="0"/>
              <a:t>δεν ανέχεται τη διαφορετικότητα</a:t>
            </a:r>
            <a:r>
              <a:rPr lang="el-GR" dirty="0" smtClean="0"/>
              <a:t> και δείχνει προκατάληψη ή εχθρότητα προς ανθρώπους που έχουν άλλες απόψεις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63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Ορθόδοξη Εκκλησία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flipH="1">
            <a:off x="349624" y="2063931"/>
            <a:ext cx="5836023" cy="4113032"/>
          </a:xfrm>
        </p:spPr>
        <p:txBody>
          <a:bodyPr/>
          <a:lstStyle/>
          <a:p>
            <a:r>
              <a:rPr lang="el-GR" dirty="0" smtClean="0"/>
              <a:t>αντιμετωπίζει τον θρησκευτικό φανατισμό προτείνοντας στάσεις και αξίες που βασίζονται στο πνεύμα του </a:t>
            </a:r>
            <a:r>
              <a:rPr lang="el-GR" b="1" dirty="0" smtClean="0"/>
              <a:t>Ευαγγελίου</a:t>
            </a:r>
            <a:r>
              <a:rPr lang="el-GR" dirty="0" smtClean="0"/>
              <a:t> και στην αγάπη προς τον άνθρωπο.</a:t>
            </a:r>
            <a:endParaRPr lang="el-GR" dirty="0"/>
          </a:p>
        </p:txBody>
      </p:sp>
      <p:pic>
        <p:nvPicPr>
          <p:cNvPr id="11266" name="Picture 2" descr="Θρησκευτικός φανατισμός: Ένα «θεόσταλτο» μίσος | OffLine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8" y="365125"/>
            <a:ext cx="6006352" cy="66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0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44584" y="809897"/>
            <a:ext cx="10959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/>
              <a:t>Τι προτείνει η Εκκλησία απέναντι στον φανατισμό</a:t>
            </a:r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 smtClean="0"/>
              <a:t>Αγάπη και σεβασμό προς όλους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Κάθε άνθρωπος θεωρείται εικόνα του Θεού, ανεξάρτητα από πίστη ή καταγωγή.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dirty="0" smtClean="0"/>
              <a:t>Διάλογο και κατανόηση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Ενθαρρύνει την ειρηνική συνύπαρξη και την επικοινωνία με τους άλλους.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5761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προτείνει η Εκκλησία απέναντι στον φανατισμό</a:t>
            </a:r>
            <a:br>
              <a:rPr lang="el-GR" b="1" dirty="0"/>
            </a:br>
            <a:endParaRPr lang="el-G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477801"/>
            <a:ext cx="1057327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 b="1" dirty="0" smtClean="0"/>
              <a:t>Ταπείνωση και αυτοκριτική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Ο πιστός καλείται να αποφεύγει την αλαζονεία και την αίσθηση «ανωτερότητας».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Ειρήνη και συμφιλίωση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Καταδικάζει τη βία και προβάλλει την ειρηνική επίλυση των διαφορών.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Ελευθερία του προσώπου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Η πίστη δεν επιβάλλεται, αλλά είναι ελεύθερη επιλογή.</a:t>
            </a:r>
          </a:p>
        </p:txBody>
      </p:sp>
    </p:spTree>
    <p:extLst>
      <p:ext uri="{BB962C8B-B14F-4D97-AF65-F5344CB8AC3E}">
        <p14:creationId xmlns:p14="http://schemas.microsoft.com/office/powerpoint/2010/main" val="271031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Μια σκέψη για τον φανατισμό | SOR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53590" y="91440"/>
            <a:ext cx="8626427" cy="32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644537"/>
            <a:ext cx="10515600" cy="2532426"/>
          </a:xfrm>
        </p:spPr>
        <p:txBody>
          <a:bodyPr/>
          <a:lstStyle/>
          <a:p>
            <a:r>
              <a:rPr lang="el-GR" dirty="0" smtClean="0"/>
              <a:t>χαρακτηρίζεται </a:t>
            </a:r>
            <a:r>
              <a:rPr lang="el-GR" dirty="0"/>
              <a:t>από </a:t>
            </a:r>
            <a:r>
              <a:rPr lang="el-GR" b="1" dirty="0"/>
              <a:t>έλλειψη κριτικής σκέψης</a:t>
            </a:r>
            <a:r>
              <a:rPr lang="el-GR" dirty="0"/>
              <a:t>, μισαλλοδοξία και εχθρότητα προς όποιον διαφωνεί.</a:t>
            </a:r>
          </a:p>
          <a:p>
            <a:r>
              <a:rPr lang="el-GR" dirty="0"/>
              <a:t>που συχνά οδηγεί σε βία,</a:t>
            </a:r>
          </a:p>
          <a:p>
            <a:r>
              <a:rPr lang="el-GR" dirty="0"/>
              <a:t> διχασμό</a:t>
            </a:r>
          </a:p>
          <a:p>
            <a:r>
              <a:rPr lang="el-GR" dirty="0"/>
              <a:t> και αυταρχικές συμπεριφορές</a:t>
            </a:r>
          </a:p>
          <a:p>
            <a:endParaRPr lang="el-GR" dirty="0"/>
          </a:p>
        </p:txBody>
      </p:sp>
      <p:pic>
        <p:nvPicPr>
          <p:cNvPr id="2052" name="Picture 4" descr="Μια σκέψη για τον φανατισμό | 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91440"/>
            <a:ext cx="10417838" cy="32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42360" cy="6166304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latin typeface="+mn-lt"/>
              </a:rPr>
              <a:t>Ο φανατισμός μπορεί να </a:t>
            </a:r>
            <a:r>
              <a:rPr lang="el-GR" sz="2800" dirty="0" smtClean="0">
                <a:latin typeface="+mn-lt"/>
              </a:rPr>
              <a:t/>
            </a:r>
            <a:br>
              <a:rPr lang="el-GR" sz="2800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>εμφανιστεί </a:t>
            </a:r>
            <a:r>
              <a:rPr lang="el-GR" sz="2800" dirty="0">
                <a:latin typeface="+mn-lt"/>
              </a:rPr>
              <a:t>σε πολλούς τομείς της ζωής του ανθρώπου, όταν μια ιδέα ή μια ομάδα γίνεται </a:t>
            </a:r>
            <a:r>
              <a:rPr lang="el-GR" sz="2800" b="1" dirty="0">
                <a:latin typeface="+mn-lt"/>
              </a:rPr>
              <a:t>απόλυτη </a:t>
            </a:r>
            <a:r>
              <a:rPr lang="el-GR" sz="2800" dirty="0">
                <a:latin typeface="+mn-lt"/>
              </a:rPr>
              <a:t>και δεν αφήνει χώρο για διάλογο</a:t>
            </a:r>
            <a:r>
              <a:rPr lang="el-GR" sz="2800" b="1" dirty="0" smtClean="0">
                <a:latin typeface="+mn-lt"/>
              </a:rPr>
              <a:t>.</a:t>
            </a:r>
            <a:br>
              <a:rPr lang="el-GR" sz="2800" b="1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/>
            </a:r>
            <a:br>
              <a:rPr lang="el-GR" sz="2800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/>
            </a:r>
            <a:br>
              <a:rPr lang="el-GR" sz="2800" dirty="0" smtClean="0">
                <a:latin typeface="+mn-lt"/>
              </a:rPr>
            </a:br>
            <a:r>
              <a:rPr lang="el-GR" sz="2800" b="1" dirty="0" smtClean="0">
                <a:latin typeface="+mn-lt"/>
              </a:rPr>
              <a:t>Δώστε παραδείγματα που βρίσκει πρόσφορο έδαφος ο φανατισμός</a:t>
            </a:r>
            <a:r>
              <a:rPr lang="el-GR" sz="2800" dirty="0">
                <a:latin typeface="+mn-lt"/>
              </a:rPr>
              <a:t/>
            </a:r>
            <a:br>
              <a:rPr lang="el-GR" sz="2800" dirty="0">
                <a:latin typeface="+mn-lt"/>
              </a:rPr>
            </a:br>
            <a:endParaRPr lang="el-GR" sz="2800" dirty="0">
              <a:latin typeface="+mn-lt"/>
            </a:endParaRPr>
          </a:p>
        </p:txBody>
      </p:sp>
      <p:pic>
        <p:nvPicPr>
          <p:cNvPr id="3074" name="Picture 2" descr="Τι σημαίνει η λέξη &quot; Φανατισμός&quot;; - Χιακός Λαός - XiakosLaos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96" y="1705303"/>
            <a:ext cx="6609807" cy="45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2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Η λύση για τη βία στα γήπεδα - Κατιούσ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el-GR" sz="2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1084217"/>
            <a:ext cx="9144000" cy="5630092"/>
          </a:xfrm>
        </p:spPr>
        <p:txBody>
          <a:bodyPr>
            <a:normAutofit fontScale="92500"/>
          </a:bodyPr>
          <a:lstStyle/>
          <a:p>
            <a:r>
              <a:rPr lang="el-GR" b="1" cap="none" dirty="0" smtClean="0"/>
              <a:t>Τομείς όπου εμφανίζεται ο φανατισμός</a:t>
            </a:r>
          </a:p>
          <a:p>
            <a:r>
              <a:rPr lang="el-GR" b="1" cap="none" dirty="0" smtClean="0"/>
              <a:t>1. </a:t>
            </a:r>
            <a:r>
              <a:rPr lang="el-GR" b="1" u="sng" cap="none" dirty="0" smtClean="0"/>
              <a:t>Θρησκεία</a:t>
            </a:r>
            <a:r>
              <a:rPr lang="el-GR" u="sng" cap="none" dirty="0" smtClean="0"/>
              <a:t/>
            </a:r>
            <a:br>
              <a:rPr lang="el-GR" u="sng" cap="none" dirty="0" smtClean="0"/>
            </a:br>
            <a:r>
              <a:rPr lang="el-GR" cap="none" dirty="0" smtClean="0"/>
              <a:t>ακραία προσκόλληση σε μια πίστη και απόρριψη άλλων θρησκειών.</a:t>
            </a:r>
          </a:p>
          <a:p>
            <a:r>
              <a:rPr lang="el-GR" b="1" cap="none" dirty="0" smtClean="0"/>
              <a:t>2. </a:t>
            </a:r>
            <a:r>
              <a:rPr lang="el-GR" b="1" u="sng" cap="none" dirty="0" smtClean="0"/>
              <a:t>Πολιτική</a:t>
            </a: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>τυφλή υποστήριξη ενός κόμματος ή ιδεολογίας και εχθρότητα προς τους αντιπάλους.</a:t>
            </a:r>
          </a:p>
          <a:p>
            <a:r>
              <a:rPr lang="el-GR" b="1" cap="none" dirty="0" smtClean="0"/>
              <a:t>3. </a:t>
            </a:r>
            <a:r>
              <a:rPr lang="el-GR" b="1" u="sng" cap="none" dirty="0" smtClean="0"/>
              <a:t>Αθλητισμός</a:t>
            </a:r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>βίαιη ή επιθετική συμπεριφορά υπέρ μιας ομάδας (</a:t>
            </a:r>
            <a:r>
              <a:rPr lang="el-GR" cap="none" dirty="0" err="1" smtClean="0"/>
              <a:t>οπαδικός</a:t>
            </a:r>
            <a:r>
              <a:rPr lang="el-GR" cap="none" dirty="0" smtClean="0"/>
              <a:t> φανατισμός).</a:t>
            </a:r>
          </a:p>
          <a:p>
            <a:r>
              <a:rPr lang="el-GR" b="1" cap="none" dirty="0" smtClean="0"/>
              <a:t>4. </a:t>
            </a:r>
            <a:r>
              <a:rPr lang="el-GR" b="1" u="sng" cap="none" dirty="0" smtClean="0"/>
              <a:t>Εθνικά / εθνοτικά ζητήματα</a:t>
            </a:r>
            <a:r>
              <a:rPr lang="el-GR" u="sng" cap="none" dirty="0" smtClean="0"/>
              <a:t/>
            </a:r>
            <a:br>
              <a:rPr lang="el-GR" u="sng" cap="none" dirty="0" smtClean="0"/>
            </a:br>
            <a:r>
              <a:rPr lang="el-GR" cap="none" dirty="0" smtClean="0"/>
              <a:t>υπερβολικός εθνικισμός και υποτίμηση άλλων λαών.</a:t>
            </a:r>
          </a:p>
          <a:p>
            <a:r>
              <a:rPr lang="el-GR" b="1" cap="none" dirty="0" smtClean="0"/>
              <a:t>5. </a:t>
            </a:r>
            <a:r>
              <a:rPr lang="el-GR" b="1" u="sng" cap="none" dirty="0" smtClean="0"/>
              <a:t>Ιδεολογικά ή κοινωνικά θέματα</a:t>
            </a:r>
            <a:r>
              <a:rPr lang="el-GR" u="sng" cap="none" dirty="0" smtClean="0"/>
              <a:t/>
            </a:r>
            <a:br>
              <a:rPr lang="el-GR" u="sng" cap="none" dirty="0" smtClean="0"/>
            </a:br>
            <a:r>
              <a:rPr lang="el-GR" cap="none" dirty="0" smtClean="0"/>
              <a:t>ακραίες στάσεις σε ζητήματα όπως τρόπος ζωής, κοινωνικά δικαιώματα </a:t>
            </a:r>
            <a:r>
              <a:rPr lang="el-GR" cap="none" dirty="0" err="1" smtClean="0"/>
              <a:t>κ.Ά.</a:t>
            </a:r>
            <a:endParaRPr lang="el-GR" cap="none" dirty="0" smtClean="0"/>
          </a:p>
          <a:p>
            <a:r>
              <a:rPr lang="el-GR" b="1" cap="none" dirty="0" smtClean="0"/>
              <a:t>6. </a:t>
            </a:r>
            <a:r>
              <a:rPr lang="el-GR" b="1" u="sng" cap="none" dirty="0" smtClean="0"/>
              <a:t>Καθημερινές ομάδες και κοινότητες</a:t>
            </a:r>
          </a:p>
          <a:p>
            <a:r>
              <a:rPr lang="el-GR" cap="none" dirty="0" smtClean="0"/>
              <a:t>Σε σχολείο, εργασία ή παρέες, όταν κάποιος δεν δέχεται διαφορετικές απόψεις.</a:t>
            </a:r>
            <a:endParaRPr lang="el-GR" b="1" cap="none" dirty="0" smtClean="0"/>
          </a:p>
          <a:p>
            <a:endParaRPr lang="el-GR" cap="none" dirty="0" smtClean="0"/>
          </a:p>
          <a:p>
            <a:endParaRPr lang="el-GR" cap="none" dirty="0"/>
          </a:p>
        </p:txBody>
      </p:sp>
    </p:spTree>
    <p:extLst>
      <p:ext uri="{BB962C8B-B14F-4D97-AF65-F5344CB8AC3E}">
        <p14:creationId xmlns:p14="http://schemas.microsoft.com/office/powerpoint/2010/main" val="111334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Ο ακραίος φανατισμός στους φιλάθλους | Neakr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Ο ακραίος φανατισμός στους φιλάθλους | Neakri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4" name="Picture 14" descr="Φανατισμός: Επικύνδυνο και διαλυτικό φαινόμενο - PatrisNews - Εφημερίδα  Πατρίς Ηλε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9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257" y="452718"/>
            <a:ext cx="11756572" cy="14005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χαρακτηριστικά έχει ένας φανατικός άνθρωπος;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 descr="Ο ΘΡΗΣΚΕΥΤΙΚΟΣ ΦΑΝΑΤΙΣΜΟΣ ΚΑΙ ΤΑ ΑΠΟΤΕΛΕΣΜΑΤΑ ΤΟΥ - Πνευματικά - Ενωση  Ορθοδοξων Δημοσιογραφω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1690688"/>
            <a:ext cx="8752114" cy="50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3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Φανατισμός</a:t>
            </a:r>
            <a:endParaRPr lang="el-G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638"/>
            <a:ext cx="1034360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Απόλυτη βεβαιότητα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Πιστεύει ότι μόνο η δική του άποψη είναι σωστή.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Έλλειψη διαλόγου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Δεν ακούει ή απορρίπτει επιχειρήματα που διαφωνούν μαζί του.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Μισαλλοδοξία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Δείχνει αρνητική στάση ή εχθρότητα προς όσους έχουν διαφορετική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αποψη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Υπερβολικός ζήλος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Υπερασπίζεται τις ιδέες του με έντονο πάθος, ακόμη και επιθετικότητα.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Στερεοτυπική σκέψη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Βλέπει τον κόσμο σε «άσπρο-μαύρο», χωρίς αποχρώσεις.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Τάση επιβολής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Προσπαθεί να επιβάλει τις απόψεις του στους άλλους.</a:t>
            </a:r>
          </a:p>
        </p:txBody>
      </p:sp>
    </p:spTree>
    <p:extLst>
      <p:ext uri="{BB962C8B-B14F-4D97-AF65-F5344CB8AC3E}">
        <p14:creationId xmlns:p14="http://schemas.microsoft.com/office/powerpoint/2010/main" val="542544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360</TotalTime>
  <Words>435</Words>
  <Application>Microsoft Office PowerPoint</Application>
  <PresentationFormat>Ευρεία οθόνη</PresentationFormat>
  <Paragraphs>89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Ιόν</vt:lpstr>
      <vt:lpstr>Παρουσίαση του PowerPoint</vt:lpstr>
      <vt:lpstr>Ο φανατισμός είναι</vt:lpstr>
      <vt:lpstr>Παρουσίαση του PowerPoint</vt:lpstr>
      <vt:lpstr>Ο φανατισμός μπορεί να  εμφανιστεί σε πολλούς τομείς της ζωής του ανθρώπου, όταν μια ιδέα ή μια ομάδα γίνεται απόλυτη και δεν αφήνει χώρο για διάλογο.   Δώστε παραδείγματα που βρίσκει πρόσφορο έδαφος ο φανατισμός </vt:lpstr>
      <vt:lpstr>Παρουσίαση του PowerPoint</vt:lpstr>
      <vt:lpstr>Παρουσίαση του PowerPoint</vt:lpstr>
      <vt:lpstr>Παρουσίαση του PowerPoint</vt:lpstr>
      <vt:lpstr>Τι χαρακτηριστικά έχει ένας φανατικός άνθρωπος; </vt:lpstr>
      <vt:lpstr>Φανατισμός</vt:lpstr>
      <vt:lpstr>Ο Φανατισμός βρίσκει έδαφος σε ανθρώπους με: </vt:lpstr>
      <vt:lpstr>Μορφές Θρησκευτικού Φανατισμού</vt:lpstr>
      <vt:lpstr>Μορφές Θρησκευτικού Φανατισμού</vt:lpstr>
      <vt:lpstr>Τι είναι μισαλλοδοξία;</vt:lpstr>
      <vt:lpstr>Παρουσίαση του PowerPoint</vt:lpstr>
      <vt:lpstr>Παραδείγματα μισαλλοδοξίας </vt:lpstr>
      <vt:lpstr>Ο θρησκευτικός φανατισμός εμφανίζεται όταν η πίστη συνδέεται με ακραίες στάσεις, μισαλλοδοξία ή βία απέναντι σε άλλους.  </vt:lpstr>
      <vt:lpstr>Ιστορικά παραδείγματα </vt:lpstr>
      <vt:lpstr>Παρουσίαση του PowerPoint</vt:lpstr>
      <vt:lpstr>Σύγχρονα παραδείγματα </vt:lpstr>
      <vt:lpstr>Παρουσίαση του PowerPoint</vt:lpstr>
      <vt:lpstr>Παραδείγματα στην καθημερινότητα </vt:lpstr>
      <vt:lpstr>Παρουσίαση του PowerPoint</vt:lpstr>
      <vt:lpstr>Φονταμενταλισμός</vt:lpstr>
      <vt:lpstr>Παρουσίαση του PowerPoint</vt:lpstr>
      <vt:lpstr>Η Ορθόδοξη Εκκλησία</vt:lpstr>
      <vt:lpstr>Παρουσίαση του PowerPoint</vt:lpstr>
      <vt:lpstr>Τι προτείνει η Εκκλησία απέναντι στον φανατισμό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2ο ΕΠΑΛ</dc:creator>
  <cp:lastModifiedBy>2ο ΕΠΑΛ</cp:lastModifiedBy>
  <cp:revision>21</cp:revision>
  <dcterms:created xsi:type="dcterms:W3CDTF">2026-03-02T07:01:11Z</dcterms:created>
  <dcterms:modified xsi:type="dcterms:W3CDTF">2026-03-05T18:47:00Z</dcterms:modified>
</cp:coreProperties>
</file>