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1" r:id="rId1"/>
  </p:sldMasterIdLst>
  <p:sldIdLst>
    <p:sldId id="267" r:id="rId2"/>
    <p:sldId id="256" r:id="rId3"/>
    <p:sldId id="279" r:id="rId4"/>
    <p:sldId id="257" r:id="rId5"/>
    <p:sldId id="271" r:id="rId6"/>
    <p:sldId id="258" r:id="rId7"/>
    <p:sldId id="272" r:id="rId8"/>
    <p:sldId id="259" r:id="rId9"/>
    <p:sldId id="274" r:id="rId10"/>
    <p:sldId id="273" r:id="rId11"/>
    <p:sldId id="260" r:id="rId12"/>
    <p:sldId id="261" r:id="rId13"/>
    <p:sldId id="262" r:id="rId14"/>
    <p:sldId id="263" r:id="rId15"/>
    <p:sldId id="275" r:id="rId16"/>
    <p:sldId id="276" r:id="rId17"/>
    <p:sldId id="265" r:id="rId18"/>
    <p:sldId id="266" r:id="rId19"/>
    <p:sldId id="270" r:id="rId20"/>
    <p:sldId id="277" r:id="rId21"/>
    <p:sldId id="268" r:id="rId22"/>
    <p:sldId id="269" r:id="rId23"/>
    <p:sldId id="278" r:id="rId24"/>
    <p:sldId id="280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77007" autoAdjust="0"/>
  </p:normalViewPr>
  <p:slideViewPr>
    <p:cSldViewPr snapToGrid="0">
      <p:cViewPr varScale="1">
        <p:scale>
          <a:sx n="56" d="100"/>
          <a:sy n="56" d="100"/>
        </p:scale>
        <p:origin x="129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501E-10D1-4DD8-AA00-DFECC7E10C2B}" type="datetimeFigureOut">
              <a:rPr lang="el-GR" smtClean="0"/>
              <a:t>10/3/2026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876E22F-F00F-4AF0-8426-5B21F403F12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6532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501E-10D1-4DD8-AA00-DFECC7E10C2B}" type="datetimeFigureOut">
              <a:rPr lang="el-GR" smtClean="0"/>
              <a:t>10/3/2026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76E22F-F00F-4AF0-8426-5B21F403F12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90821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501E-10D1-4DD8-AA00-DFECC7E10C2B}" type="datetimeFigureOut">
              <a:rPr lang="el-GR" smtClean="0"/>
              <a:t>10/3/2026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76E22F-F00F-4AF0-8426-5B21F403F12A}" type="slidenum">
              <a:rPr lang="el-GR" smtClean="0"/>
              <a:t>‹#›</a:t>
            </a:fld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95354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501E-10D1-4DD8-AA00-DFECC7E10C2B}" type="datetimeFigureOut">
              <a:rPr lang="el-GR" smtClean="0"/>
              <a:t>10/3/2026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76E22F-F00F-4AF0-8426-5B21F403F12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237994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 με φρά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501E-10D1-4DD8-AA00-DFECC7E10C2B}" type="datetimeFigureOut">
              <a:rPr lang="el-GR" smtClean="0"/>
              <a:t>10/3/2026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76E22F-F00F-4AF0-8426-5B21F403F12A}" type="slidenum">
              <a:rPr lang="el-GR" smtClean="0"/>
              <a:t>‹#›</a:t>
            </a:fld>
            <a:endParaRPr lang="el-G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06658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ή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501E-10D1-4DD8-AA00-DFECC7E10C2B}" type="datetimeFigureOut">
              <a:rPr lang="el-GR" smtClean="0"/>
              <a:t>10/3/2026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76E22F-F00F-4AF0-8426-5B21F403F12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206371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501E-10D1-4DD8-AA00-DFECC7E10C2B}" type="datetimeFigureOut">
              <a:rPr lang="el-GR" smtClean="0"/>
              <a:t>10/3/2026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E22F-F00F-4AF0-8426-5B21F403F12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09865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501E-10D1-4DD8-AA00-DFECC7E10C2B}" type="datetimeFigureOut">
              <a:rPr lang="el-GR" smtClean="0"/>
              <a:t>10/3/2026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E22F-F00F-4AF0-8426-5B21F403F12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0390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501E-10D1-4DD8-AA00-DFECC7E10C2B}" type="datetimeFigureOut">
              <a:rPr lang="el-GR" smtClean="0"/>
              <a:t>10/3/2026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E22F-F00F-4AF0-8426-5B21F403F12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50188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501E-10D1-4DD8-AA00-DFECC7E10C2B}" type="datetimeFigureOut">
              <a:rPr lang="el-GR" smtClean="0"/>
              <a:t>10/3/2026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876E22F-F00F-4AF0-8426-5B21F403F12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0375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501E-10D1-4DD8-AA00-DFECC7E10C2B}" type="datetimeFigureOut">
              <a:rPr lang="el-GR" smtClean="0"/>
              <a:t>10/3/2026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876E22F-F00F-4AF0-8426-5B21F403F12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631661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501E-10D1-4DD8-AA00-DFECC7E10C2B}" type="datetimeFigureOut">
              <a:rPr lang="el-GR" smtClean="0"/>
              <a:t>10/3/2026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876E22F-F00F-4AF0-8426-5B21F403F12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41689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501E-10D1-4DD8-AA00-DFECC7E10C2B}" type="datetimeFigureOut">
              <a:rPr lang="el-GR" smtClean="0"/>
              <a:t>10/3/2026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E22F-F00F-4AF0-8426-5B21F403F12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32176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501E-10D1-4DD8-AA00-DFECC7E10C2B}" type="datetimeFigureOut">
              <a:rPr lang="el-GR" smtClean="0"/>
              <a:t>10/3/2026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E22F-F00F-4AF0-8426-5B21F403F12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255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501E-10D1-4DD8-AA00-DFECC7E10C2B}" type="datetimeFigureOut">
              <a:rPr lang="el-GR" smtClean="0"/>
              <a:t>10/3/2026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76E22F-F00F-4AF0-8426-5B21F403F12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08825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2501E-10D1-4DD8-AA00-DFECC7E10C2B}" type="datetimeFigureOut">
              <a:rPr lang="el-GR" smtClean="0"/>
              <a:t>10/3/2026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876E22F-F00F-4AF0-8426-5B21F403F12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6162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2501E-10D1-4DD8-AA00-DFECC7E10C2B}" type="datetimeFigureOut">
              <a:rPr lang="el-GR" smtClean="0"/>
              <a:t>10/3/2026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876E22F-F00F-4AF0-8426-5B21F403F12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2022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  <p:sldLayoutId id="2147483743" r:id="rId12"/>
    <p:sldLayoutId id="2147483744" r:id="rId13"/>
    <p:sldLayoutId id="2147483745" r:id="rId14"/>
    <p:sldLayoutId id="2147483746" r:id="rId15"/>
    <p:sldLayoutId id="214748374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592926" y="138024"/>
            <a:ext cx="6861626" cy="1138686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 dirty="0"/>
              <a:t>Θεία Λειτουργία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pic>
        <p:nvPicPr>
          <p:cNvPr id="1034" name="Picture 10" descr="Ἄμφια τῆς Ἁγίας Τραπέζης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089294"/>
            <a:ext cx="12192000" cy="57687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6868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102" name="Picture 6" descr="Προσκομιδή - Τίμια Δώρα - Μητροπολιτικός Ιερός Ναός Αγίου Γεωργίου  Κορυδαλλού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"/>
            <a:ext cx="12083144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73321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Ο ιερέας ετοιμάζει εκεί τις μερίδες του άρτου </a:t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1.Ο </a:t>
            </a:r>
            <a:r>
              <a:rPr lang="el-GR" dirty="0"/>
              <a:t>αμνός =η μερίδα του Χριστού</a:t>
            </a:r>
          </a:p>
          <a:p>
            <a:r>
              <a:rPr lang="el-GR" dirty="0"/>
              <a:t>2.Η μερίδα της Παναγίας</a:t>
            </a:r>
          </a:p>
          <a:p>
            <a:r>
              <a:rPr lang="el-GR" dirty="0"/>
              <a:t>3.Η μερίδα των αγγέλων</a:t>
            </a:r>
          </a:p>
          <a:p>
            <a:r>
              <a:rPr lang="el-GR" dirty="0"/>
              <a:t>4.Η μερίδα των ζώντων και των κεκοιμημένων 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098699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2800" dirty="0"/>
              <a:t>Η Θεία Λειτουργία χωρίζεται σε δύο μέρη, στη </a:t>
            </a:r>
            <a:r>
              <a:rPr lang="el-GR" sz="2800" b="1" dirty="0"/>
              <a:t>Λειτουργία των Κατηχούμενων και στη Λειτουργία των Πιστών </a:t>
            </a:r>
            <a:r>
              <a:rPr lang="el-GR" sz="2800" dirty="0"/>
              <a:t/>
            </a:r>
            <a:br>
              <a:rPr lang="el-GR" sz="2800" dirty="0"/>
            </a:br>
            <a:endParaRPr lang="el-GR" sz="2800" dirty="0"/>
          </a:p>
        </p:txBody>
      </p:sp>
      <p:pic>
        <p:nvPicPr>
          <p:cNvPr id="6148" name="Picture 4" descr="Η Μικρή Είσοδος και ο Τρισάγιος Ύμνος - Pemptousi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574" y="1905000"/>
            <a:ext cx="11056037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04855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u="sng" dirty="0" smtClean="0"/>
              <a:t>Το πρώτο μέρος: Λειτουργία των Κατηχούμενων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α)</a:t>
            </a:r>
            <a:r>
              <a:rPr lang="el-GR" dirty="0" smtClean="0"/>
              <a:t>Η </a:t>
            </a:r>
            <a:r>
              <a:rPr lang="el-GR" dirty="0"/>
              <a:t>Θεία Λειτουργία ξεκινά με το </a:t>
            </a:r>
            <a:r>
              <a:rPr lang="el-GR" b="1" dirty="0"/>
              <a:t>«Ευλογημένη η Βασιλεία του Πατρός» </a:t>
            </a:r>
          </a:p>
          <a:p>
            <a:r>
              <a:rPr lang="el-GR" b="1" dirty="0"/>
              <a:t>β)Τα ειρηνικά </a:t>
            </a:r>
            <a:r>
              <a:rPr lang="el-GR" dirty="0"/>
              <a:t>είναι μια σειρά από αιτήματα που γίνεται από τους ιερείς όπου  οι ψάλτες απαντούν με το «Κύριε ελέησον»</a:t>
            </a:r>
          </a:p>
          <a:p>
            <a:r>
              <a:rPr lang="el-GR" b="1" dirty="0"/>
              <a:t>γ)Τα αντίφωνα </a:t>
            </a:r>
            <a:r>
              <a:rPr lang="el-GR" dirty="0"/>
              <a:t>:</a:t>
            </a:r>
          </a:p>
          <a:p>
            <a:r>
              <a:rPr lang="el-GR" dirty="0"/>
              <a:t>1.Ταις </a:t>
            </a:r>
            <a:r>
              <a:rPr lang="el-GR" dirty="0" err="1"/>
              <a:t>πρεσβείαις</a:t>
            </a:r>
            <a:r>
              <a:rPr lang="el-GR" dirty="0"/>
              <a:t> της Θεοτόκου…….</a:t>
            </a:r>
          </a:p>
          <a:p>
            <a:r>
              <a:rPr lang="el-GR" dirty="0"/>
              <a:t>2.Σώσον ημάς υιέ Θεού…..</a:t>
            </a:r>
          </a:p>
          <a:p>
            <a:r>
              <a:rPr lang="el-GR" dirty="0"/>
              <a:t>3.Το απολυτίκιο της </a:t>
            </a:r>
            <a:r>
              <a:rPr lang="el-GR" dirty="0" smtClean="0"/>
              <a:t>ημέρας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549339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7170" name="Picture 2" descr="20190419 194739 Μικρή Είσοδος - YouTub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0"/>
            <a:ext cx="12192001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189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u="sng" dirty="0" smtClean="0"/>
              <a:t>Το πρώτο μέρος: Λειτουργία των Κατηχούμενων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δ) </a:t>
            </a:r>
            <a:r>
              <a:rPr lang="el-GR" b="1" dirty="0" smtClean="0"/>
              <a:t>Μικρή Είσοδος </a:t>
            </a:r>
            <a:r>
              <a:rPr lang="el-GR" dirty="0" smtClean="0"/>
              <a:t>,μεταφορά του Ευαγγελίου από την Αγία Τράπεζα στο μέσο του ναού .(</a:t>
            </a:r>
            <a:r>
              <a:rPr lang="el-GR" b="1" dirty="0" smtClean="0"/>
              <a:t>Συμβολίζει την είσοδο του Χριστού στη γη)</a:t>
            </a:r>
            <a:endParaRPr lang="el-GR" dirty="0" smtClean="0"/>
          </a:p>
          <a:p>
            <a:r>
              <a:rPr lang="el-GR" dirty="0" smtClean="0"/>
              <a:t>ε) </a:t>
            </a:r>
            <a:r>
              <a:rPr lang="el-GR" b="1" dirty="0" smtClean="0"/>
              <a:t>Τα αναγνώσματα </a:t>
            </a:r>
          </a:p>
          <a:p>
            <a:r>
              <a:rPr lang="el-GR" dirty="0" smtClean="0"/>
              <a:t>1. </a:t>
            </a:r>
            <a:r>
              <a:rPr lang="el-GR" b="1" dirty="0" smtClean="0"/>
              <a:t>Απόστολος</a:t>
            </a:r>
            <a:r>
              <a:rPr lang="el-GR" dirty="0" smtClean="0"/>
              <a:t>, περικοπές, από τις Πράξεις των Αποστόλων και τις Επιστολές των Αποστόλων</a:t>
            </a:r>
          </a:p>
          <a:p>
            <a:r>
              <a:rPr lang="el-GR" dirty="0" smtClean="0"/>
              <a:t> 2. </a:t>
            </a:r>
            <a:r>
              <a:rPr lang="el-GR" b="1" dirty="0" smtClean="0"/>
              <a:t>Ευαγγελικές περικοπές</a:t>
            </a:r>
            <a:r>
              <a:rPr lang="el-GR" dirty="0" smtClean="0"/>
              <a:t>, από κηρύγματα και την επίγεια ζωή του Κυρίου</a:t>
            </a:r>
            <a:r>
              <a:rPr lang="el-GR" b="1" dirty="0" smtClean="0"/>
              <a:t>.(Συμβολίζει το διδακτικό του έργο).</a:t>
            </a:r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482678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8194" name="Picture 2" descr="ΘΕΜΑΤΙΚΗ ΕΝΟΤΗΤΑ 4 Η Θεία Ευχαριστία: Πηγή και κορύφωση της ζωής της Εκ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9695"/>
            <a:ext cx="12191999" cy="70031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605988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u="sng" dirty="0" smtClean="0"/>
              <a:t>Το Δεύτερο μέρος: Η Λειτουργία των Πιστών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b="1" dirty="0" smtClean="0"/>
              <a:t>α</a:t>
            </a:r>
            <a:r>
              <a:rPr lang="el-GR" b="1" dirty="0"/>
              <a:t>)</a:t>
            </a:r>
            <a:r>
              <a:rPr lang="el-GR" dirty="0"/>
              <a:t> </a:t>
            </a:r>
            <a:r>
              <a:rPr lang="el-GR" b="1" dirty="0"/>
              <a:t>Μεγάλη Είσοδος </a:t>
            </a:r>
            <a:r>
              <a:rPr lang="el-GR" dirty="0"/>
              <a:t>είναι μεταφορά του άρτου και του οίνου από την πρόθεση στην Αγία Τράπεζα</a:t>
            </a:r>
            <a:r>
              <a:rPr lang="el-GR" b="1" dirty="0" smtClean="0"/>
              <a:t>.</a:t>
            </a:r>
          </a:p>
          <a:p>
            <a:r>
              <a:rPr lang="el-GR" b="1" dirty="0" smtClean="0"/>
              <a:t>(</a:t>
            </a:r>
            <a:r>
              <a:rPr lang="el-GR" b="1" dirty="0"/>
              <a:t>Συμβολίζει την πορεία του Χριστού στον Γολγοθά και τη σταυρική θυσία), </a:t>
            </a:r>
            <a:r>
              <a:rPr lang="el-GR" dirty="0"/>
              <a:t>η οποία έγινε για την σωτηρία του ανθρώπου( Θεία Μυσταγωγία).</a:t>
            </a:r>
          </a:p>
          <a:p>
            <a:r>
              <a:rPr lang="el-GR" b="1" dirty="0"/>
              <a:t>β) Το Σύμβολο της Πίστεως(πιστεύω</a:t>
            </a:r>
            <a:r>
              <a:rPr lang="el-GR" dirty="0" smtClean="0"/>
              <a:t>)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048102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9218" name="Picture 2" descr="Η Αγία Αναφορά - Pemptousia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37306"/>
            <a:ext cx="12318521" cy="70523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5953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/>
              <a:t>Αγία Αναφορά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γ) </a:t>
            </a:r>
            <a:r>
              <a:rPr lang="el-GR" b="1" dirty="0" smtClean="0"/>
              <a:t>Αγία Αναφορά </a:t>
            </a:r>
            <a:r>
              <a:rPr lang="el-GR" dirty="0" smtClean="0"/>
              <a:t>αρχίζει με τη φράση « </a:t>
            </a:r>
            <a:r>
              <a:rPr lang="el-GR" dirty="0" err="1" smtClean="0"/>
              <a:t>Στώμεν</a:t>
            </a:r>
            <a:r>
              <a:rPr lang="el-GR" dirty="0" smtClean="0"/>
              <a:t> καλός </a:t>
            </a:r>
            <a:r>
              <a:rPr lang="el-GR" dirty="0" err="1" smtClean="0"/>
              <a:t>Στώμεν</a:t>
            </a:r>
            <a:r>
              <a:rPr lang="el-GR" dirty="0" smtClean="0"/>
              <a:t>  μετά φόβου» που σημαίνει ας σταθούμε γερά για να ομολογήσουμε Πίστη στον Θεό. </a:t>
            </a:r>
            <a:r>
              <a:rPr lang="el-GR" b="1" dirty="0" smtClean="0"/>
              <a:t>Ακολουθούν  τα ιδρυτικά λόγια του Χριστού στο .Μυστικό Δείπνο</a:t>
            </a:r>
            <a:r>
              <a:rPr lang="el-GR" dirty="0" smtClean="0"/>
              <a:t> (Λάβετε φάγετε τούτο εστί το σώμα μου …. Τούτο </a:t>
            </a:r>
            <a:r>
              <a:rPr lang="el-GR" dirty="0" err="1" smtClean="0"/>
              <a:t>στί</a:t>
            </a:r>
            <a:r>
              <a:rPr lang="el-GR" dirty="0" smtClean="0"/>
              <a:t> το αίμα μου….., </a:t>
            </a:r>
            <a:r>
              <a:rPr lang="el-GR" dirty="0" err="1" smtClean="0"/>
              <a:t>πίετε</a:t>
            </a:r>
            <a:r>
              <a:rPr lang="el-GR" dirty="0" smtClean="0"/>
              <a:t> εξ αυτού πάντες……), </a:t>
            </a:r>
          </a:p>
          <a:p>
            <a:r>
              <a:rPr lang="el-GR" dirty="0" smtClean="0"/>
              <a:t> </a:t>
            </a:r>
            <a:r>
              <a:rPr lang="el-GR" b="1" dirty="0" smtClean="0"/>
              <a:t>« Τα σα εκ των </a:t>
            </a:r>
            <a:r>
              <a:rPr lang="el-GR" b="1" dirty="0" err="1" smtClean="0"/>
              <a:t>σων</a:t>
            </a:r>
            <a:r>
              <a:rPr lang="el-GR" b="1" dirty="0" smtClean="0"/>
              <a:t> σοι προσφέροντες</a:t>
            </a:r>
            <a:r>
              <a:rPr lang="el-GR" dirty="0" smtClean="0"/>
              <a:t>…»Δηλαδή σου προσφέρουμε .εκείνη την προσφορά που ο Υιός σου σε πρόσφερε σε σένα ως Θεό, αυτά  που εσύ μας έδωσες(άρτο και τον οίνο).</a:t>
            </a:r>
          </a:p>
          <a:p>
            <a:r>
              <a:rPr lang="el-GR" dirty="0" smtClean="0"/>
              <a:t> </a:t>
            </a:r>
            <a:r>
              <a:rPr lang="el-GR" b="1" dirty="0" smtClean="0"/>
              <a:t>Ο ιερέας προσπίπτει και παρακαλεί θερμά </a:t>
            </a:r>
            <a:r>
              <a:rPr lang="el-GR" dirty="0" smtClean="0"/>
              <a:t>τα δώρα που έχει μπροστά του να μεταβληθούν ο άρτος σε σώμα  Χριστού  και ο οίνος σε αίμα Χριστού  </a:t>
            </a:r>
          </a:p>
          <a:p>
            <a:endParaRPr lang="el-GR" dirty="0" smtClean="0"/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30349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339634"/>
            <a:ext cx="9144000" cy="1998617"/>
          </a:xfrm>
        </p:spPr>
        <p:txBody>
          <a:bodyPr>
            <a:normAutofit/>
          </a:bodyPr>
          <a:lstStyle/>
          <a:p>
            <a:r>
              <a:rPr lang="el-GR" dirty="0" smtClean="0"/>
              <a:t>Τα μυστήρια της εκκλησίας μας είναι επτά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2338252"/>
            <a:ext cx="9144000" cy="2919548"/>
          </a:xfrm>
        </p:spPr>
        <p:txBody>
          <a:bodyPr>
            <a:normAutofit fontScale="92500" lnSpcReduction="10000"/>
          </a:bodyPr>
          <a:lstStyle/>
          <a:p>
            <a:r>
              <a:rPr lang="el-GR" b="1" dirty="0" smtClean="0"/>
              <a:t>η </a:t>
            </a:r>
            <a:r>
              <a:rPr lang="el-GR" b="1" dirty="0"/>
              <a:t>Θεία Ευχαριστία</a:t>
            </a:r>
            <a:r>
              <a:rPr lang="el-GR" b="1" dirty="0" smtClean="0"/>
              <a:t>,</a:t>
            </a:r>
          </a:p>
          <a:p>
            <a:r>
              <a:rPr lang="el-GR" b="1" dirty="0" smtClean="0"/>
              <a:t> </a:t>
            </a:r>
            <a:r>
              <a:rPr lang="el-GR" b="1" dirty="0"/>
              <a:t>το Βάπτισμα </a:t>
            </a:r>
            <a:endParaRPr lang="el-GR" b="1" dirty="0" smtClean="0"/>
          </a:p>
          <a:p>
            <a:r>
              <a:rPr lang="el-GR" b="1" dirty="0" smtClean="0"/>
              <a:t>το </a:t>
            </a:r>
            <a:r>
              <a:rPr lang="el-GR" b="1" dirty="0"/>
              <a:t>Χρίσμα</a:t>
            </a:r>
            <a:r>
              <a:rPr lang="el-GR" b="1" dirty="0" smtClean="0"/>
              <a:t>,</a:t>
            </a:r>
          </a:p>
          <a:p>
            <a:r>
              <a:rPr lang="el-GR" b="1" dirty="0" smtClean="0"/>
              <a:t> </a:t>
            </a:r>
            <a:r>
              <a:rPr lang="el-GR" b="1" dirty="0"/>
              <a:t>η Εξομολόγηση</a:t>
            </a:r>
            <a:r>
              <a:rPr lang="el-GR" b="1" dirty="0" smtClean="0"/>
              <a:t>,</a:t>
            </a:r>
          </a:p>
          <a:p>
            <a:r>
              <a:rPr lang="el-GR" b="1" dirty="0" smtClean="0"/>
              <a:t> </a:t>
            </a:r>
            <a:r>
              <a:rPr lang="el-GR" b="1" dirty="0"/>
              <a:t>η Ιεροσύνη </a:t>
            </a:r>
            <a:r>
              <a:rPr lang="el-GR" b="1" dirty="0" smtClean="0"/>
              <a:t>,</a:t>
            </a:r>
          </a:p>
          <a:p>
            <a:r>
              <a:rPr lang="el-GR" b="1" dirty="0" smtClean="0"/>
              <a:t>το Ευχέλαιο</a:t>
            </a:r>
          </a:p>
          <a:p>
            <a:r>
              <a:rPr lang="el-GR" b="1" dirty="0" smtClean="0"/>
              <a:t> </a:t>
            </a:r>
            <a:r>
              <a:rPr lang="el-GR" b="1" dirty="0"/>
              <a:t>και ο Γάμος</a:t>
            </a:r>
            <a:r>
              <a:rPr lang="el-GR" dirty="0"/>
              <a:t> </a:t>
            </a:r>
            <a:r>
              <a:rPr lang="el-GR" dirty="0" smtClean="0"/>
              <a:t>.</a:t>
            </a:r>
          </a:p>
          <a:p>
            <a:r>
              <a:rPr lang="el-GR" dirty="0" smtClean="0"/>
              <a:t>Άλλα </a:t>
            </a:r>
            <a:r>
              <a:rPr lang="el-GR" dirty="0"/>
              <a:t>από αυτά είναι υποχρεωτικά και άλλα όχι.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463522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0242" name="Picture 2" descr="ΛΕΜΕ - Ερμηνεία της θείας Λειτουργίας Άγιος Νικόλαος ο Καβάσιλας Πρόλογος  εκ της Ιεράς Μονής Παρακλήτου Η Θεία Λειτουργία αποτελεί το κέντρο της  ορθόδοξης λατρείας. Είναι το μεγαλύτερο μυστήριο της Εκκλησίας μας,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111"/>
            <a:ext cx="12192000" cy="68591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26303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dirty="0" smtClean="0"/>
              <a:t>Αγία Αναφορά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2. Κατά την ευχή της έχουμε </a:t>
            </a:r>
            <a:r>
              <a:rPr lang="el-GR" b="1" dirty="0" smtClean="0"/>
              <a:t>ένωση της επίγειας με την ουράνια Θ. Λειτουργία </a:t>
            </a:r>
            <a:r>
              <a:rPr lang="el-GR" dirty="0" smtClean="0"/>
              <a:t>, </a:t>
            </a:r>
          </a:p>
          <a:p>
            <a:r>
              <a:rPr lang="el-GR" dirty="0" smtClean="0"/>
              <a:t>3. </a:t>
            </a:r>
            <a:r>
              <a:rPr lang="el-GR" b="1" dirty="0" err="1" smtClean="0"/>
              <a:t>Κατάπεμψη</a:t>
            </a:r>
            <a:r>
              <a:rPr lang="el-GR" b="1" dirty="0" smtClean="0"/>
              <a:t> του Αγίου Πνεύματος </a:t>
            </a:r>
            <a:r>
              <a:rPr lang="el-GR" dirty="0" smtClean="0"/>
              <a:t>(καθαγιασμός των Τιμίων Δώρων και μετουσίωση του άρτου και του οίνου σε σώμα και αίμα Χριστού)</a:t>
            </a:r>
          </a:p>
          <a:p>
            <a:r>
              <a:rPr lang="el-GR" b="1" dirty="0" smtClean="0"/>
              <a:t>Πιστεύουμε ότι έτσι είναι γιατί ο ίδιος μας ο Χριστός  το είπε </a:t>
            </a:r>
            <a:r>
              <a:rPr lang="el-GR" dirty="0" smtClean="0"/>
              <a:t>αλλά και έδωσε εντολή (…τούτο ποιείτε εις την </a:t>
            </a:r>
            <a:r>
              <a:rPr lang="el-GR" dirty="0" err="1" smtClean="0"/>
              <a:t>εμήν</a:t>
            </a:r>
            <a:r>
              <a:rPr lang="el-GR" dirty="0" smtClean="0"/>
              <a:t>   </a:t>
            </a:r>
            <a:r>
              <a:rPr lang="el-GR" dirty="0" err="1" smtClean="0"/>
              <a:t>ανάμνησι</a:t>
            </a:r>
            <a:r>
              <a:rPr lang="el-GR" dirty="0" smtClean="0"/>
              <a:t>…).</a:t>
            </a:r>
          </a:p>
          <a:p>
            <a:r>
              <a:rPr lang="el-GR" dirty="0" smtClean="0"/>
              <a:t>Έτσι λοιπόν η εκκλησία με </a:t>
            </a:r>
            <a:r>
              <a:rPr lang="el-GR" b="1" dirty="0" smtClean="0"/>
              <a:t>εντολή του Χριστού</a:t>
            </a:r>
            <a:r>
              <a:rPr lang="el-GR" dirty="0" smtClean="0"/>
              <a:t> τελεί τη Θεία Λειτουργία και συνεχίζει την ίδια θυσία και το μυστήριο της Θείας Ευχαριστίας όπως παραδόθηκε στους Αποστόλους.</a:t>
            </a:r>
          </a:p>
          <a:p>
            <a:r>
              <a:rPr lang="el-GR" dirty="0" smtClean="0"/>
              <a:t> 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146055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u="sng" dirty="0" smtClean="0"/>
              <a:t>Το Δεύτερο μέρος: Η Λειτουργία των Πιστών 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δ)Πάτερ ημών</a:t>
            </a:r>
          </a:p>
          <a:p>
            <a:r>
              <a:rPr lang="el-GR" dirty="0" smtClean="0"/>
              <a:t> ε) Δίπτυχα (ανάγνωση ζώντων και νεκρών )</a:t>
            </a:r>
          </a:p>
          <a:p>
            <a:r>
              <a:rPr lang="el-GR" dirty="0" err="1" smtClean="0"/>
              <a:t>στ</a:t>
            </a:r>
            <a:r>
              <a:rPr lang="el-GR" dirty="0" smtClean="0"/>
              <a:t>) Καλούνται οι πιστοί στη Θεία κοινωνία </a:t>
            </a:r>
            <a:r>
              <a:rPr lang="el-GR" b="1" dirty="0" smtClean="0"/>
              <a:t>(Συμβολίζει την Ανάσταση του Χριστού). </a:t>
            </a:r>
          </a:p>
          <a:p>
            <a:r>
              <a:rPr lang="el-GR" dirty="0" smtClean="0"/>
              <a:t>Ένωση του ανθρώπου με τον Θεό (Θεία Μετάληψη).</a:t>
            </a:r>
          </a:p>
          <a:p>
            <a:r>
              <a:rPr lang="el-GR" dirty="0" smtClean="0"/>
              <a:t>ζ)Απόλυση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879909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11266" name="Picture 2" descr="Μνήσθητι, Κύριε ...&quot;: Η Λειτουργία, η Ιστορία και η «λαβίδα» της Θείας  Μετάληψης σε μια εποχή πανδημίας - Public Orthodoxy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46831"/>
            <a:ext cx="12192000" cy="6931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675634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Θέση περιεχομένου 3">
            <a:extLst>
              <a:ext uri="{FF2B5EF4-FFF2-40B4-BE49-F238E27FC236}">
                <a16:creationId xmlns:a16="http://schemas.microsoft.com/office/drawing/2014/main" id="{E9D963CD-1EB6-52D9-03F4-028A1E30A6E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70" y="7715"/>
            <a:ext cx="12071230" cy="6850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7133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4" name="Picture 6" descr="Η Θεία Λειτουργία είναι η ταυτότητα μας…»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3705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Θεία Λειτουργία είναι ένα από τα επτά μυστήρια της εκκλησίας μας.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Προσφέρουμε </a:t>
            </a:r>
            <a:r>
              <a:rPr lang="el-GR" dirty="0"/>
              <a:t>τον άρτο και τον οίνο στον Θεό για να τον ευχαριστήσουμε</a:t>
            </a:r>
            <a:r>
              <a:rPr lang="el-GR" dirty="0" smtClean="0"/>
              <a:t>.</a:t>
            </a:r>
          </a:p>
          <a:p>
            <a:r>
              <a:rPr lang="el-GR" dirty="0" smtClean="0"/>
              <a:t>  </a:t>
            </a:r>
            <a:r>
              <a:rPr lang="el-GR" dirty="0"/>
              <a:t>Αυτά  συμβολίζουν το σώμα και το αίμα του Κυρίου. </a:t>
            </a:r>
            <a:endParaRPr lang="el-GR" dirty="0" smtClean="0"/>
          </a:p>
          <a:p>
            <a:r>
              <a:rPr lang="el-GR" dirty="0" smtClean="0"/>
              <a:t>Όταν </a:t>
            </a:r>
            <a:r>
              <a:rPr lang="el-GR" dirty="0"/>
              <a:t>κοινωνούμε, ενωνόμαστε με τον Χριστό και ο Χριστός ενώνεται μαζί μας και μας αγιάζει.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84310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 descr="H ΘΕΙΑ ΛΕΙΤΟΥΡΓΙΑ τῶν Προηγιασμένων Τιμίων Δώρων | Ιερά Μονή Αγίου Ιωάννου  Προδρόμου Καρέα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6080"/>
            <a:ext cx="12192000" cy="68094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618749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                          Θεία Λειτουργία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862642" y="1777042"/>
            <a:ext cx="10641970" cy="4134180"/>
          </a:xfrm>
        </p:spPr>
        <p:txBody>
          <a:bodyPr>
            <a:normAutofit/>
          </a:bodyPr>
          <a:lstStyle/>
          <a:p>
            <a:r>
              <a:rPr lang="el-GR" sz="2000" dirty="0"/>
              <a:t>Στην </a:t>
            </a:r>
            <a:r>
              <a:rPr lang="el-GR" sz="2000" b="1" u="sng" dirty="0"/>
              <a:t>Ορθόδοξη εκκλησία</a:t>
            </a:r>
            <a:r>
              <a:rPr lang="el-GR" sz="2000" dirty="0"/>
              <a:t>, τελείται κάθε Κυριακή η Λειτουργία   του Αγίου Ιωάννου του Χρυσοστόμου</a:t>
            </a:r>
            <a:r>
              <a:rPr lang="el-GR" sz="2000" dirty="0" smtClean="0"/>
              <a:t>,</a:t>
            </a:r>
          </a:p>
          <a:p>
            <a:r>
              <a:rPr lang="el-GR" sz="2000" dirty="0" smtClean="0"/>
              <a:t> </a:t>
            </a:r>
            <a:r>
              <a:rPr lang="el-GR" sz="2000" dirty="0"/>
              <a:t>εκτός από 10 Κυριακές που τελείται η Θεία Λειτουργία του Μεγάλου Βασιλείου.</a:t>
            </a:r>
          </a:p>
          <a:p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11895502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3074" name="Picture 2" descr="Αυτοί που φεύγουν πριν τελειώσει η Θεία Λειτουργία… - ΕΚΚΛΗΣΙΑ ONLIN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1466"/>
            <a:ext cx="12192000" cy="6929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346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l-GR" b="1" u="sng" dirty="0" smtClean="0"/>
              <a:t>Προσκομιδή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/>
              <a:t>Η </a:t>
            </a:r>
            <a:r>
              <a:rPr lang="el-GR" sz="2400" b="1" u="sng" dirty="0"/>
              <a:t>Προσκομιδή </a:t>
            </a:r>
            <a:r>
              <a:rPr lang="el-GR" sz="2400" dirty="0"/>
              <a:t>είναι μια μικρή τελετή που γίνεται, από τον Ιερέα στον Όρθρο. </a:t>
            </a:r>
            <a:endParaRPr lang="el-GR" sz="2400" dirty="0" smtClean="0"/>
          </a:p>
          <a:p>
            <a:r>
              <a:rPr lang="el-GR" sz="2400" dirty="0" smtClean="0"/>
              <a:t>Προσφέρουμε </a:t>
            </a:r>
            <a:r>
              <a:rPr lang="el-GR" sz="2400" dirty="0"/>
              <a:t>άρτο και οίνο γιατί αυτά αποτελούν αποκλειστική τροφή του ανθρώπου. </a:t>
            </a:r>
            <a:endParaRPr lang="el-GR" sz="2400" dirty="0" smtClean="0"/>
          </a:p>
          <a:p>
            <a:r>
              <a:rPr lang="el-GR" sz="2400" dirty="0" smtClean="0"/>
              <a:t> </a:t>
            </a:r>
            <a:r>
              <a:rPr lang="el-GR" sz="2400" dirty="0"/>
              <a:t>Η τελετή αυτή γίνεται στην αριστερή κόγχη του Ιερού, που λέγεται Πρόθεση .</a:t>
            </a:r>
          </a:p>
          <a:p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4018113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828800" y="365125"/>
            <a:ext cx="9104811" cy="1325563"/>
          </a:xfrm>
        </p:spPr>
        <p:txBody>
          <a:bodyPr/>
          <a:lstStyle/>
          <a:p>
            <a:endParaRPr lang="el-GR" dirty="0"/>
          </a:p>
        </p:txBody>
      </p:sp>
      <p:pic>
        <p:nvPicPr>
          <p:cNvPr id="5122" name="Picture 2" descr="Προσκομιδή ή Αγία και Ιερά Πρόθεση για την Ορθόδοξη Εκκλησία ονομάζεται ο  χώρος εκείνος, όπου γίνεται η προετοιμασία των προσκομιζομένων δώρων με  σκοπό την τέλεση του μυστηρίου της Θείας Ευχαριστίας. Βρίσκεται μέσα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0789" y="209006"/>
            <a:ext cx="9943011" cy="64333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9175972"/>
      </p:ext>
    </p:extLst>
  </p:cSld>
  <p:clrMapOvr>
    <a:masterClrMapping/>
  </p:clrMapOvr>
</p:sld>
</file>

<file path=ppt/theme/theme1.xml><?xml version="1.0" encoding="utf-8"?>
<a:theme xmlns:a="http://schemas.openxmlformats.org/drawingml/2006/main" name="Θρόισμα">
  <a:themeElements>
    <a:clrScheme name="Θρόισμα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Θρόισμα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Θρόισμα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33</TotalTime>
  <Words>672</Words>
  <Application>Microsoft Office PowerPoint</Application>
  <PresentationFormat>Ευρεία οθόνη</PresentationFormat>
  <Paragraphs>59</Paragraphs>
  <Slides>24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24</vt:i4>
      </vt:variant>
    </vt:vector>
  </HeadingPairs>
  <TitlesOfParts>
    <vt:vector size="28" baseType="lpstr">
      <vt:lpstr>Arial</vt:lpstr>
      <vt:lpstr>Century Gothic</vt:lpstr>
      <vt:lpstr>Wingdings 3</vt:lpstr>
      <vt:lpstr>Θρόισμα</vt:lpstr>
      <vt:lpstr>Θεία Λειτουργία </vt:lpstr>
      <vt:lpstr>Τα μυστήρια της εκκλησίας μας είναι επτά</vt:lpstr>
      <vt:lpstr>Παρουσίαση του PowerPoint</vt:lpstr>
      <vt:lpstr>Η Θεία Λειτουργία είναι ένα από τα επτά μυστήρια της εκκλησίας μας.</vt:lpstr>
      <vt:lpstr>Παρουσίαση του PowerPoint</vt:lpstr>
      <vt:lpstr>                          Θεία Λειτουργία</vt:lpstr>
      <vt:lpstr>Παρουσίαση του PowerPoint</vt:lpstr>
      <vt:lpstr>Προσκομιδή</vt:lpstr>
      <vt:lpstr>Παρουσίαση του PowerPoint</vt:lpstr>
      <vt:lpstr>Παρουσίαση του PowerPoint</vt:lpstr>
      <vt:lpstr>Ο ιερέας ετοιμάζει εκεί τις μερίδες του άρτου  </vt:lpstr>
      <vt:lpstr>Η Θεία Λειτουργία χωρίζεται σε δύο μέρη, στη Λειτουργία των Κατηχούμενων και στη Λειτουργία των Πιστών  </vt:lpstr>
      <vt:lpstr>Το πρώτο μέρος: Λειτουργία των Κατηχούμενων </vt:lpstr>
      <vt:lpstr>Παρουσίαση του PowerPoint</vt:lpstr>
      <vt:lpstr>Το πρώτο μέρος: Λειτουργία των Κατηχούμενων </vt:lpstr>
      <vt:lpstr>Παρουσίαση του PowerPoint</vt:lpstr>
      <vt:lpstr>Το Δεύτερο μέρος: Η Λειτουργία των Πιστών  </vt:lpstr>
      <vt:lpstr>Παρουσίαση του PowerPoint</vt:lpstr>
      <vt:lpstr>Αγία Αναφορά</vt:lpstr>
      <vt:lpstr>Παρουσίαση του PowerPoint</vt:lpstr>
      <vt:lpstr>Αγία Αναφορά</vt:lpstr>
      <vt:lpstr>Το Δεύτερο μέρος: Η Λειτουργία των Πιστών  </vt:lpstr>
      <vt:lpstr>Παρουσίαση του PowerPoint</vt:lpstr>
      <vt:lpstr>Παρουσίαση του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Θεία Λειτουργία</dc:title>
  <dc:creator>2ο ΕΠΑΛ</dc:creator>
  <cp:lastModifiedBy>2ο ΕΠΑΛ</cp:lastModifiedBy>
  <cp:revision>6</cp:revision>
  <dcterms:created xsi:type="dcterms:W3CDTF">2026-03-10T15:38:48Z</dcterms:created>
  <dcterms:modified xsi:type="dcterms:W3CDTF">2026-03-10T16:15:20Z</dcterms:modified>
</cp:coreProperties>
</file>