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60" r:id="rId3"/>
    <p:sldId id="258" r:id="rId4"/>
    <p:sldId id="275" r:id="rId5"/>
    <p:sldId id="277" r:id="rId6"/>
    <p:sldId id="276" r:id="rId7"/>
    <p:sldId id="281" r:id="rId8"/>
    <p:sldId id="261" r:id="rId9"/>
    <p:sldId id="262" r:id="rId10"/>
    <p:sldId id="270" r:id="rId11"/>
    <p:sldId id="263" r:id="rId12"/>
    <p:sldId id="272" r:id="rId13"/>
    <p:sldId id="267" r:id="rId14"/>
    <p:sldId id="271" r:id="rId15"/>
    <p:sldId id="268" r:id="rId16"/>
    <p:sldId id="279" r:id="rId17"/>
    <p:sldId id="278" r:id="rId18"/>
    <p:sldId id="269" r:id="rId19"/>
    <p:sldId id="264" r:id="rId20"/>
    <p:sldId id="273" r:id="rId21"/>
    <p:sldId id="265" r:id="rId22"/>
    <p:sldId id="274" r:id="rId23"/>
    <p:sldId id="266"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83" autoAdjust="0"/>
    <p:restoredTop sz="94660"/>
  </p:normalViewPr>
  <p:slideViewPr>
    <p:cSldViewPr snapToGrid="0">
      <p:cViewPr varScale="1">
        <p:scale>
          <a:sx n="73" d="100"/>
          <a:sy n="73" d="100"/>
        </p:scale>
        <p:origin x="2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4509A250-FF31-4206-8172-F9D3106AACB1}" type="datetimeFigureOut">
              <a:rPr lang="en-US" dirty="0"/>
              <a:t>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9796027F-7875-4030-9381-8BD8C4F21935}" type="datetimeFigureOut">
              <a:rPr lang="en-US" dirty="0"/>
              <a:t>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7" name="Date Placeholder 4"/>
          <p:cNvSpPr>
            <a:spLocks noGrp="1"/>
          </p:cNvSpPr>
          <p:nvPr>
            <p:ph type="dt" sz="half" idx="10"/>
          </p:nvPr>
        </p:nvSpPr>
        <p:spPr/>
        <p:txBody>
          <a:bodyPr/>
          <a:lstStyle/>
          <a:p>
            <a:fld id="{4509A250-FF31-4206-8172-F9D3106AACB1}" type="datetimeFigureOut">
              <a:rPr lang="en-US" dirty="0"/>
              <a:t>1/7/2026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4509A250-FF31-4206-8172-F9D3106AACB1}" type="datetimeFigureOut">
              <a:rPr lang="en-US" dirty="0"/>
              <a:t>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1/7/2026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838200"/>
            <a:ext cx="6414385" cy="2246769"/>
          </a:xfrm>
          <a:prstGeom prst="rect">
            <a:avLst/>
          </a:prstGeom>
          <a:noFill/>
        </p:spPr>
        <p:txBody>
          <a:bodyPr wrap="none" rtlCol="0">
            <a:spAutoFit/>
          </a:bodyPr>
          <a:lstStyle/>
          <a:p>
            <a:r>
              <a:rPr lang="el-GR" sz="2800" b="1" dirty="0">
                <a:latin typeface="Calibri" panose="020F0502020204030204" pitchFamily="34" charset="0"/>
                <a:cs typeface="Calibri" panose="020F0502020204030204" pitchFamily="34" charset="0"/>
              </a:rPr>
              <a:t>3.4 ΕΙΣΟΔΟΣ ΚΑΙ ΕΝΤΑΞΗ ΣΤΗΝ ΕΚΚΛΗΣΙΑ </a:t>
            </a:r>
          </a:p>
          <a:p>
            <a:endParaRPr lang="el-GR" sz="2800" b="1" dirty="0">
              <a:latin typeface="Calibri" panose="020F0502020204030204" pitchFamily="34" charset="0"/>
              <a:cs typeface="Calibri" panose="020F0502020204030204" pitchFamily="34" charset="0"/>
            </a:endParaRPr>
          </a:p>
          <a:p>
            <a:r>
              <a:rPr lang="el-GR" sz="2800" b="1" dirty="0">
                <a:latin typeface="Calibri" panose="020F0502020204030204" pitchFamily="34" charset="0"/>
                <a:cs typeface="Calibri" panose="020F0502020204030204" pitchFamily="34" charset="0"/>
              </a:rPr>
              <a:t>ΤΟ ΜΥΣΤΗΡΙΟ ΤΟΥ ΒΑΠΤΙΣΜΑΤΟΣ</a:t>
            </a:r>
          </a:p>
          <a:p>
            <a:endParaRPr lang="el-GR" sz="2800" b="1" dirty="0">
              <a:solidFill>
                <a:schemeClr val="bg1">
                  <a:lumMod val="95000"/>
                  <a:lumOff val="5000"/>
                </a:schemeClr>
              </a:solidFill>
            </a:endParaRPr>
          </a:p>
          <a:p>
            <a:r>
              <a:rPr lang="el-GR" sz="2800" b="1" dirty="0">
                <a:solidFill>
                  <a:schemeClr val="bg1">
                    <a:lumMod val="95000"/>
                    <a:lumOff val="5000"/>
                  </a:schemeClr>
                </a:solidFill>
              </a:rPr>
              <a:t> </a:t>
            </a:r>
          </a:p>
        </p:txBody>
      </p:sp>
      <p:pic>
        <p:nvPicPr>
          <p:cNvPr id="3" name="Εικόνα 2"/>
          <p:cNvPicPr>
            <a:picLocks noChangeAspect="1"/>
          </p:cNvPicPr>
          <p:nvPr/>
        </p:nvPicPr>
        <p:blipFill>
          <a:blip r:embed="rId2"/>
          <a:stretch>
            <a:fillRect/>
          </a:stretch>
        </p:blipFill>
        <p:spPr>
          <a:xfrm>
            <a:off x="6108700" y="2709971"/>
            <a:ext cx="5511800" cy="3987800"/>
          </a:xfrm>
          <a:prstGeom prst="rect">
            <a:avLst/>
          </a:prstGeom>
        </p:spPr>
      </p:pic>
    </p:spTree>
    <p:extLst>
      <p:ext uri="{BB962C8B-B14F-4D97-AF65-F5344CB8AC3E}">
        <p14:creationId xmlns:p14="http://schemas.microsoft.com/office/powerpoint/2010/main" val="408235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4352394" y="1689100"/>
            <a:ext cx="7255406" cy="4738687"/>
          </a:xfrm>
          <a:prstGeom prst="rect">
            <a:avLst/>
          </a:prstGeom>
        </p:spPr>
      </p:pic>
      <p:sp>
        <p:nvSpPr>
          <p:cNvPr id="4" name="TextBox 3"/>
          <p:cNvSpPr txBox="1"/>
          <p:nvPr/>
        </p:nvSpPr>
        <p:spPr>
          <a:xfrm>
            <a:off x="1676400" y="2463800"/>
            <a:ext cx="1088760" cy="461665"/>
          </a:xfrm>
          <a:prstGeom prst="rect">
            <a:avLst/>
          </a:prstGeom>
          <a:noFill/>
        </p:spPr>
        <p:txBody>
          <a:bodyPr wrap="none" rtlCol="0">
            <a:spAutoFit/>
          </a:bodyPr>
          <a:lstStyle/>
          <a:p>
            <a:r>
              <a:rPr lang="el-GR" sz="2400" b="1" dirty="0">
                <a:latin typeface="Calibri" panose="020F0502020204030204" pitchFamily="34" charset="0"/>
                <a:cs typeface="Calibri" panose="020F0502020204030204" pitchFamily="34" charset="0"/>
              </a:rPr>
              <a:t>Λ Α Δ Ι </a:t>
            </a:r>
          </a:p>
        </p:txBody>
      </p:sp>
    </p:spTree>
    <p:extLst>
      <p:ext uri="{BB962C8B-B14F-4D97-AF65-F5344CB8AC3E}">
        <p14:creationId xmlns:p14="http://schemas.microsoft.com/office/powerpoint/2010/main" val="2838290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8361" y="1219200"/>
            <a:ext cx="1579278" cy="461665"/>
          </a:xfrm>
          <a:prstGeom prst="rect">
            <a:avLst/>
          </a:prstGeom>
          <a:noFill/>
        </p:spPr>
        <p:txBody>
          <a:bodyPr wrap="none" rtlCol="0">
            <a:spAutoFit/>
          </a:bodyPr>
          <a:lstStyle/>
          <a:p>
            <a:r>
              <a:rPr lang="el-GR" sz="2400" b="1" dirty="0"/>
              <a:t>ΤΟ ΛΑΔΙ  </a:t>
            </a:r>
          </a:p>
        </p:txBody>
      </p:sp>
      <p:sp>
        <p:nvSpPr>
          <p:cNvPr id="3" name="Ορθογώνιο 2"/>
          <p:cNvSpPr/>
          <p:nvPr/>
        </p:nvSpPr>
        <p:spPr>
          <a:xfrm>
            <a:off x="2971800" y="2032338"/>
            <a:ext cx="6096000" cy="3046988"/>
          </a:xfrm>
          <a:prstGeom prst="rect">
            <a:avLst/>
          </a:prstGeom>
        </p:spPr>
        <p:txBody>
          <a:bodyPr>
            <a:spAutoFit/>
          </a:bodyPr>
          <a:lstStyle/>
          <a:p>
            <a:r>
              <a:rPr lang="el-GR" sz="2400" b="1" dirty="0">
                <a:latin typeface="Calibri" panose="020F0502020204030204" pitchFamily="34" charset="0"/>
                <a:cs typeface="Calibri" panose="020F0502020204030204" pitchFamily="34" charset="0"/>
              </a:rPr>
              <a:t>Το αγιασμένο λάδι συμβολίζει το </a:t>
            </a:r>
            <a:r>
              <a:rPr lang="el-GR" sz="2400" b="1" u="sng" dirty="0">
                <a:latin typeface="Calibri" panose="020F0502020204030204" pitchFamily="34" charset="0"/>
                <a:cs typeface="Calibri" panose="020F0502020204030204" pitchFamily="34" charset="0"/>
              </a:rPr>
              <a:t>έλεος </a:t>
            </a:r>
            <a:r>
              <a:rPr lang="el-GR" sz="2400" b="1" dirty="0">
                <a:latin typeface="Calibri" panose="020F0502020204030204" pitchFamily="34" charset="0"/>
                <a:cs typeface="Calibri" panose="020F0502020204030204" pitchFamily="34" charset="0"/>
              </a:rPr>
              <a:t>και τη</a:t>
            </a:r>
            <a:r>
              <a:rPr lang="el-GR" sz="2400" b="1" u="sng" dirty="0">
                <a:latin typeface="Calibri" panose="020F0502020204030204" pitchFamily="34" charset="0"/>
                <a:cs typeface="Calibri" panose="020F0502020204030204" pitchFamily="34" charset="0"/>
              </a:rPr>
              <a:t> χάρη </a:t>
            </a:r>
            <a:r>
              <a:rPr lang="el-GR" sz="2400" b="1" dirty="0">
                <a:latin typeface="Calibri" panose="020F0502020204030204" pitchFamily="34" charset="0"/>
                <a:cs typeface="Calibri" panose="020F0502020204030204" pitchFamily="34" charset="0"/>
              </a:rPr>
              <a:t>του Θεού και του δίνει δύναμη να γλιστρά από τους πειρασμούς του,  κατά τη διάρκεια του ισόβιου πνευματικού αγώνα του</a:t>
            </a:r>
            <a:r>
              <a:rPr lang="el-GR" sz="2400" b="1" dirty="0" smtClean="0">
                <a:latin typeface="Calibri" panose="020F0502020204030204" pitchFamily="34" charset="0"/>
                <a:cs typeface="Calibri" panose="020F0502020204030204" pitchFamily="34" charset="0"/>
              </a:rPr>
              <a:t>.</a:t>
            </a:r>
          </a:p>
          <a:p>
            <a:r>
              <a:rPr lang="el-GR" sz="2400" b="1" dirty="0" smtClean="0">
                <a:latin typeface="Calibri" panose="020F0502020204030204" pitchFamily="34" charset="0"/>
                <a:cs typeface="Calibri" panose="020F0502020204030204" pitchFamily="34" charset="0"/>
              </a:rPr>
              <a:t> </a:t>
            </a:r>
            <a:r>
              <a:rPr lang="el-GR" sz="2400" b="1" dirty="0">
                <a:latin typeface="Calibri" panose="020F0502020204030204" pitchFamily="34" charset="0"/>
                <a:cs typeface="Calibri" panose="020F0502020204030204" pitchFamily="34" charset="0"/>
              </a:rPr>
              <a:t>Στην αρχαιότητα οι παλαιστές αλείφονταν με λάδι, ώστε να γλιστρούν από τα χέρια του εχθρού.</a:t>
            </a:r>
          </a:p>
        </p:txBody>
      </p:sp>
      <p:pic>
        <p:nvPicPr>
          <p:cNvPr id="5" name="Εικόνα 4"/>
          <p:cNvPicPr>
            <a:picLocks noChangeAspect="1"/>
          </p:cNvPicPr>
          <p:nvPr/>
        </p:nvPicPr>
        <p:blipFill>
          <a:blip r:embed="rId2"/>
          <a:stretch>
            <a:fillRect/>
          </a:stretch>
        </p:blipFill>
        <p:spPr>
          <a:xfrm>
            <a:off x="9144000" y="1680865"/>
            <a:ext cx="2279650" cy="2129135"/>
          </a:xfrm>
          <a:prstGeom prst="rect">
            <a:avLst/>
          </a:prstGeom>
        </p:spPr>
      </p:pic>
      <p:sp>
        <p:nvSpPr>
          <p:cNvPr id="6" name="AutoShape 4" descr="Φωτογράφιση Βάπτισης Λακωνία | Αλεξανδράκης Δημήτρης"/>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 name="Εικόνα 6"/>
          <p:cNvPicPr>
            <a:picLocks noChangeAspect="1"/>
          </p:cNvPicPr>
          <p:nvPr/>
        </p:nvPicPr>
        <p:blipFill>
          <a:blip r:embed="rId3"/>
          <a:stretch>
            <a:fillRect/>
          </a:stretch>
        </p:blipFill>
        <p:spPr>
          <a:xfrm>
            <a:off x="155575" y="4919662"/>
            <a:ext cx="2619375" cy="1743075"/>
          </a:xfrm>
          <a:prstGeom prst="rect">
            <a:avLst/>
          </a:prstGeom>
        </p:spPr>
      </p:pic>
    </p:spTree>
    <p:extLst>
      <p:ext uri="{BB962C8B-B14F-4D97-AF65-F5344CB8AC3E}">
        <p14:creationId xmlns:p14="http://schemas.microsoft.com/office/powerpoint/2010/main" val="263392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117021" y="1524000"/>
            <a:ext cx="6074979" cy="5003800"/>
          </a:xfrm>
          <a:prstGeom prst="rect">
            <a:avLst/>
          </a:prstGeom>
        </p:spPr>
      </p:pic>
      <p:sp>
        <p:nvSpPr>
          <p:cNvPr id="3" name="TextBox 2"/>
          <p:cNvSpPr txBox="1"/>
          <p:nvPr/>
        </p:nvSpPr>
        <p:spPr>
          <a:xfrm>
            <a:off x="1765738" y="4922385"/>
            <a:ext cx="4227785" cy="1200329"/>
          </a:xfrm>
          <a:prstGeom prst="rect">
            <a:avLst/>
          </a:prstGeom>
          <a:noFill/>
        </p:spPr>
        <p:txBody>
          <a:bodyPr wrap="square" rtlCol="0">
            <a:spAutoFit/>
          </a:bodyPr>
          <a:lstStyle/>
          <a:p>
            <a:r>
              <a:rPr lang="el-GR" sz="2400" b="1" dirty="0"/>
              <a:t>ΤΡΙΠΛΗ </a:t>
            </a:r>
          </a:p>
          <a:p>
            <a:endParaRPr lang="el-GR" sz="2400" b="1" dirty="0"/>
          </a:p>
          <a:p>
            <a:r>
              <a:rPr lang="el-GR" sz="2400" b="1" dirty="0"/>
              <a:t>ΚΑΤΑΔΥΣΗ </a:t>
            </a:r>
          </a:p>
        </p:txBody>
      </p:sp>
      <p:pic>
        <p:nvPicPr>
          <p:cNvPr id="1026" name="Picture 2" descr="Φωτογράφιση βάπτισης στον Άγιο Νικόλαο Ρηγίλλης | www.studio-dedes.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012" y="1237703"/>
            <a:ext cx="3717236"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802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3500" y="825500"/>
            <a:ext cx="8636817" cy="461665"/>
          </a:xfrm>
          <a:prstGeom prst="rect">
            <a:avLst/>
          </a:prstGeom>
          <a:noFill/>
        </p:spPr>
        <p:txBody>
          <a:bodyPr wrap="square" rtlCol="0">
            <a:spAutoFit/>
          </a:bodyPr>
          <a:lstStyle/>
          <a:p>
            <a:r>
              <a:rPr lang="el-GR" sz="2400" b="1" dirty="0"/>
              <a:t>Η ΤΡΙΠΛΗ ΚΑΤΑΔΥΣΗ ΚΑΙ ΑΝΑΔΥΣΗ ΣΤΟ ΑΓΙΑΣΜΕΝΟ ΝΕΡΟ </a:t>
            </a:r>
          </a:p>
        </p:txBody>
      </p:sp>
      <p:pic>
        <p:nvPicPr>
          <p:cNvPr id="3" name="Εικόνα 2"/>
          <p:cNvPicPr>
            <a:picLocks noChangeAspect="1"/>
          </p:cNvPicPr>
          <p:nvPr/>
        </p:nvPicPr>
        <p:blipFill>
          <a:blip r:embed="rId2"/>
          <a:stretch>
            <a:fillRect/>
          </a:stretch>
        </p:blipFill>
        <p:spPr>
          <a:xfrm>
            <a:off x="7232650" y="2273300"/>
            <a:ext cx="4273550" cy="2895600"/>
          </a:xfrm>
          <a:prstGeom prst="rect">
            <a:avLst/>
          </a:prstGeom>
        </p:spPr>
      </p:pic>
      <p:sp>
        <p:nvSpPr>
          <p:cNvPr id="5" name="TextBox 4"/>
          <p:cNvSpPr txBox="1"/>
          <p:nvPr/>
        </p:nvSpPr>
        <p:spPr>
          <a:xfrm>
            <a:off x="406400" y="2120900"/>
            <a:ext cx="6786396" cy="2246769"/>
          </a:xfrm>
          <a:prstGeom prst="rect">
            <a:avLst/>
          </a:prstGeom>
          <a:noFill/>
        </p:spPr>
        <p:txBody>
          <a:bodyPr wrap="square" rtlCol="0">
            <a:spAutoFit/>
          </a:bodyPr>
          <a:lstStyle/>
          <a:p>
            <a:r>
              <a:rPr lang="el-GR" sz="2800" b="1" dirty="0">
                <a:latin typeface="Calibri" panose="020F0502020204030204" pitchFamily="34" charset="0"/>
                <a:cs typeface="Calibri" panose="020F0502020204030204" pitchFamily="34" charset="0"/>
              </a:rPr>
              <a:t>Συμβολίζει τη συμμετοχή του βαπτιζόμενου </a:t>
            </a:r>
          </a:p>
          <a:p>
            <a:endParaRPr lang="el-GR" sz="2800" b="1" dirty="0">
              <a:latin typeface="Calibri" panose="020F0502020204030204" pitchFamily="34" charset="0"/>
              <a:cs typeface="Calibri" panose="020F0502020204030204" pitchFamily="34" charset="0"/>
            </a:endParaRPr>
          </a:p>
          <a:p>
            <a:r>
              <a:rPr lang="el-GR" sz="2800" b="1" dirty="0">
                <a:latin typeface="Calibri" panose="020F0502020204030204" pitchFamily="34" charset="0"/>
                <a:cs typeface="Calibri" panose="020F0502020204030204" pitchFamily="34" charset="0"/>
              </a:rPr>
              <a:t>στην τριήμερη ταφή και την Ανάσταση του </a:t>
            </a:r>
          </a:p>
          <a:p>
            <a:endParaRPr lang="el-GR" sz="2800" b="1" dirty="0">
              <a:latin typeface="Calibri" panose="020F0502020204030204" pitchFamily="34" charset="0"/>
              <a:cs typeface="Calibri" panose="020F0502020204030204" pitchFamily="34" charset="0"/>
            </a:endParaRPr>
          </a:p>
          <a:p>
            <a:r>
              <a:rPr lang="el-GR" sz="2800" b="1" dirty="0">
                <a:latin typeface="Calibri" panose="020F0502020204030204" pitchFamily="34" charset="0"/>
                <a:cs typeface="Calibri" panose="020F0502020204030204" pitchFamily="34" charset="0"/>
              </a:rPr>
              <a:t>Χριστού </a:t>
            </a:r>
          </a:p>
        </p:txBody>
      </p:sp>
    </p:spTree>
    <p:extLst>
      <p:ext uri="{BB962C8B-B14F-4D97-AF65-F5344CB8AC3E}">
        <p14:creationId xmlns:p14="http://schemas.microsoft.com/office/powerpoint/2010/main" val="375373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545875" y="223429"/>
            <a:ext cx="7537268" cy="6334125"/>
          </a:xfrm>
          <a:prstGeom prst="rect">
            <a:avLst/>
          </a:prstGeom>
        </p:spPr>
      </p:pic>
      <p:sp>
        <p:nvSpPr>
          <p:cNvPr id="3" name="TextBox 2"/>
          <p:cNvSpPr txBox="1"/>
          <p:nvPr/>
        </p:nvSpPr>
        <p:spPr>
          <a:xfrm>
            <a:off x="783771" y="1476102"/>
            <a:ext cx="1378519" cy="1938992"/>
          </a:xfrm>
          <a:prstGeom prst="rect">
            <a:avLst/>
          </a:prstGeom>
          <a:noFill/>
        </p:spPr>
        <p:txBody>
          <a:bodyPr wrap="none" rtlCol="0">
            <a:spAutoFit/>
          </a:bodyPr>
          <a:lstStyle/>
          <a:p>
            <a:r>
              <a:rPr lang="el-GR" sz="2400" dirty="0">
                <a:latin typeface="Calibri" panose="020F0502020204030204" pitchFamily="34" charset="0"/>
                <a:cs typeface="Calibri" panose="020F0502020204030204" pitchFamily="34" charset="0"/>
              </a:rPr>
              <a:t>ΚΟΨΙΜΟ </a:t>
            </a:r>
          </a:p>
          <a:p>
            <a:endParaRPr lang="el-GR" sz="2400" dirty="0">
              <a:latin typeface="Calibri" panose="020F0502020204030204" pitchFamily="34" charset="0"/>
              <a:cs typeface="Calibri" panose="020F0502020204030204" pitchFamily="34" charset="0"/>
            </a:endParaRPr>
          </a:p>
          <a:p>
            <a:endParaRPr lang="el-GR" sz="2400" dirty="0">
              <a:latin typeface="Calibri" panose="020F0502020204030204" pitchFamily="34" charset="0"/>
              <a:cs typeface="Calibri" panose="020F0502020204030204" pitchFamily="34" charset="0"/>
            </a:endParaRPr>
          </a:p>
          <a:p>
            <a:endParaRPr lang="el-GR"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ΤΡΙΧΩΝ </a:t>
            </a:r>
          </a:p>
        </p:txBody>
      </p:sp>
    </p:spTree>
    <p:extLst>
      <p:ext uri="{BB962C8B-B14F-4D97-AF65-F5344CB8AC3E}">
        <p14:creationId xmlns:p14="http://schemas.microsoft.com/office/powerpoint/2010/main" val="4222308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3500" y="1892300"/>
            <a:ext cx="6001708" cy="830997"/>
          </a:xfrm>
          <a:prstGeom prst="rect">
            <a:avLst/>
          </a:prstGeom>
          <a:noFill/>
        </p:spPr>
        <p:txBody>
          <a:bodyPr wrap="none" rtlCol="0">
            <a:spAutoFit/>
          </a:bodyPr>
          <a:lstStyle/>
          <a:p>
            <a:r>
              <a:rPr lang="el-GR" sz="2400" b="1" dirty="0">
                <a:latin typeface="Calibri" panose="020F0502020204030204" pitchFamily="34" charset="0"/>
                <a:cs typeface="Calibri" panose="020F0502020204030204" pitchFamily="34" charset="0"/>
              </a:rPr>
              <a:t>ΤΟ ΚΟΨΙΜΟ ΛΙΓΩΝ ΤΡΙΧΩΝ ΑΠΟ  ΤΟ ΚΕΦΑΛΙ </a:t>
            </a:r>
          </a:p>
          <a:p>
            <a:r>
              <a:rPr lang="el-GR" sz="2400" b="1" dirty="0">
                <a:latin typeface="Calibri" panose="020F0502020204030204" pitchFamily="34" charset="0"/>
                <a:cs typeface="Calibri" panose="020F0502020204030204" pitchFamily="34" charset="0"/>
              </a:rPr>
              <a:t>ΑΠΟ ΤΕΣΣΕΡΑ ΣΗΜΕΙΑ ΣΕ ΣΧΗΜΑ ΣΤΑΥΡΟΥ </a:t>
            </a:r>
          </a:p>
        </p:txBody>
      </p:sp>
      <p:sp>
        <p:nvSpPr>
          <p:cNvPr id="3" name="TextBox 2"/>
          <p:cNvSpPr txBox="1"/>
          <p:nvPr/>
        </p:nvSpPr>
        <p:spPr>
          <a:xfrm>
            <a:off x="469900" y="3461791"/>
            <a:ext cx="6858000" cy="2308324"/>
          </a:xfrm>
          <a:prstGeom prst="rect">
            <a:avLst/>
          </a:prstGeom>
          <a:noFill/>
        </p:spPr>
        <p:txBody>
          <a:bodyPr wrap="square" rtlCol="0">
            <a:spAutoFit/>
          </a:bodyPr>
          <a:lstStyle/>
          <a:p>
            <a:r>
              <a:rPr lang="el-GR" sz="2400" b="1" dirty="0">
                <a:latin typeface="Calibri" panose="020F0502020204030204" pitchFamily="34" charset="0"/>
                <a:cs typeface="Calibri" panose="020F0502020204030204" pitchFamily="34" charset="0"/>
              </a:rPr>
              <a:t>ΣΥΜΒΟΛΙΖΕΙ ΔΥΟ ΠΡΑΓΜΑΤΑ </a:t>
            </a:r>
          </a:p>
          <a:p>
            <a:endParaRPr lang="el-GR" sz="2400" b="1" dirty="0">
              <a:latin typeface="Calibri" panose="020F0502020204030204" pitchFamily="34" charset="0"/>
              <a:cs typeface="Calibri" panose="020F0502020204030204" pitchFamily="34" charset="0"/>
            </a:endParaRPr>
          </a:p>
          <a:p>
            <a:pPr marL="342900" indent="-342900">
              <a:buAutoNum type="arabicPeriod"/>
            </a:pPr>
            <a:r>
              <a:rPr lang="el-GR" sz="2400" b="1" dirty="0">
                <a:latin typeface="Calibri" panose="020F0502020204030204" pitchFamily="34" charset="0"/>
                <a:cs typeface="Calibri" panose="020F0502020204030204" pitchFamily="34" charset="0"/>
              </a:rPr>
              <a:t>ΜΙΑ ΜΙΚΡΗ ΘΥΣΙΑ ΤΟΥ ΒΑΠΤΙΖΟΜΕΝΟΥ ΣΤΟ ΛΥΤΡΩΤΗ ΤΟΥ </a:t>
            </a:r>
          </a:p>
          <a:p>
            <a:pPr marL="342900" indent="-342900">
              <a:buAutoNum type="arabicPeriod"/>
            </a:pPr>
            <a:endParaRPr lang="el-GR" sz="2400" b="1" dirty="0">
              <a:latin typeface="Calibri" panose="020F0502020204030204" pitchFamily="34" charset="0"/>
              <a:cs typeface="Calibri" panose="020F0502020204030204" pitchFamily="34" charset="0"/>
            </a:endParaRPr>
          </a:p>
          <a:p>
            <a:r>
              <a:rPr lang="el-GR" sz="2400" b="1" dirty="0">
                <a:latin typeface="Calibri" panose="020F0502020204030204" pitchFamily="34" charset="0"/>
                <a:cs typeface="Calibri" panose="020F0502020204030204" pitchFamily="34" charset="0"/>
              </a:rPr>
              <a:t>2.Ο ΝΕΟΣ ΧΡΙΣΤΙΑΝΟΣ ΑΝΗΚΕΙ ΠΛΕΟΝ ΣΤΟ ΧΡΙΣΤΟ </a:t>
            </a:r>
          </a:p>
        </p:txBody>
      </p:sp>
      <p:pic>
        <p:nvPicPr>
          <p:cNvPr id="4" name="Εικόνα 3"/>
          <p:cNvPicPr>
            <a:picLocks noChangeAspect="1"/>
          </p:cNvPicPr>
          <p:nvPr/>
        </p:nvPicPr>
        <p:blipFill>
          <a:blip r:embed="rId2"/>
          <a:stretch>
            <a:fillRect/>
          </a:stretch>
        </p:blipFill>
        <p:spPr>
          <a:xfrm>
            <a:off x="7543800" y="3073400"/>
            <a:ext cx="4319588" cy="3406040"/>
          </a:xfrm>
          <a:prstGeom prst="rect">
            <a:avLst/>
          </a:prstGeom>
        </p:spPr>
      </p:pic>
    </p:spTree>
    <p:extLst>
      <p:ext uri="{BB962C8B-B14F-4D97-AF65-F5344CB8AC3E}">
        <p14:creationId xmlns:p14="http://schemas.microsoft.com/office/powerpoint/2010/main" val="127041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0923CD-C4FF-D1A9-762C-6F39E575170F}"/>
              </a:ext>
            </a:extLst>
          </p:cNvPr>
          <p:cNvSpPr>
            <a:spLocks noGrp="1"/>
          </p:cNvSpPr>
          <p:nvPr>
            <p:ph type="title"/>
          </p:nvPr>
        </p:nvSpPr>
        <p:spPr>
          <a:xfrm>
            <a:off x="656492" y="452717"/>
            <a:ext cx="3622431" cy="5479160"/>
          </a:xfrm>
        </p:spPr>
        <p:txBody>
          <a:bodyPr/>
          <a:lstStyle/>
          <a:p>
            <a:r>
              <a:rPr lang="el-GR" dirty="0"/>
              <a:t/>
            </a:r>
            <a:br>
              <a:rPr lang="el-GR" dirty="0"/>
            </a:br>
            <a:r>
              <a:rPr lang="el-GR" dirty="0"/>
              <a:t/>
            </a:r>
            <a:br>
              <a:rPr lang="el-GR" dirty="0"/>
            </a:br>
            <a:r>
              <a:rPr lang="el-GR" dirty="0"/>
              <a:t>Χρίσμα </a:t>
            </a:r>
            <a:br>
              <a:rPr lang="el-GR" dirty="0"/>
            </a:br>
            <a:r>
              <a:rPr lang="el-GR" dirty="0"/>
              <a:t/>
            </a:r>
            <a:br>
              <a:rPr lang="el-GR" dirty="0"/>
            </a:br>
            <a:r>
              <a:rPr lang="el-GR" dirty="0"/>
              <a:t>τη σφραγίδα του Αγίου Πνεύματος</a:t>
            </a:r>
          </a:p>
        </p:txBody>
      </p:sp>
      <p:pic>
        <p:nvPicPr>
          <p:cNvPr id="4" name="Εικόνα 3">
            <a:extLst>
              <a:ext uri="{FF2B5EF4-FFF2-40B4-BE49-F238E27FC236}">
                <a16:creationId xmlns:a16="http://schemas.microsoft.com/office/drawing/2014/main" id="{D84A5F77-77F3-CEC7-9F3B-5A5034F72347}"/>
              </a:ext>
            </a:extLst>
          </p:cNvPr>
          <p:cNvPicPr>
            <a:picLocks noChangeAspect="1"/>
          </p:cNvPicPr>
          <p:nvPr/>
        </p:nvPicPr>
        <p:blipFill>
          <a:blip r:embed="rId2"/>
          <a:stretch>
            <a:fillRect/>
          </a:stretch>
        </p:blipFill>
        <p:spPr>
          <a:xfrm>
            <a:off x="5498124" y="1204226"/>
            <a:ext cx="6454048" cy="4059436"/>
          </a:xfrm>
          <a:prstGeom prst="rect">
            <a:avLst/>
          </a:prstGeom>
        </p:spPr>
      </p:pic>
    </p:spTree>
    <p:extLst>
      <p:ext uri="{BB962C8B-B14F-4D97-AF65-F5344CB8AC3E}">
        <p14:creationId xmlns:p14="http://schemas.microsoft.com/office/powerpoint/2010/main" val="74352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8D6174-9F72-9E7E-C31D-071B359F9802}"/>
              </a:ext>
            </a:extLst>
          </p:cNvPr>
          <p:cNvSpPr>
            <a:spLocks noGrp="1"/>
          </p:cNvSpPr>
          <p:nvPr>
            <p:ph type="title"/>
          </p:nvPr>
        </p:nvSpPr>
        <p:spPr>
          <a:xfrm>
            <a:off x="646112" y="452718"/>
            <a:ext cx="6352566" cy="6405282"/>
          </a:xfrm>
        </p:spPr>
        <p:txBody>
          <a:bodyPr/>
          <a:lstStyle/>
          <a:p>
            <a:r>
              <a:rPr lang="el-GR" dirty="0"/>
              <a:t>Ο χορός γύρο από την κολυμβήθρα</a:t>
            </a:r>
            <a:br>
              <a:rPr lang="el-GR" dirty="0"/>
            </a:br>
            <a:r>
              <a:rPr lang="el-GR" dirty="0"/>
              <a:t/>
            </a:r>
            <a:br>
              <a:rPr lang="el-GR" dirty="0"/>
            </a:br>
            <a:r>
              <a:rPr lang="el-GR" dirty="0"/>
              <a:t>Την απαλλαγή από το προπατορικό αμάρτημα</a:t>
            </a:r>
          </a:p>
        </p:txBody>
      </p:sp>
      <p:pic>
        <p:nvPicPr>
          <p:cNvPr id="4" name="Εικόνα 3">
            <a:extLst>
              <a:ext uri="{FF2B5EF4-FFF2-40B4-BE49-F238E27FC236}">
                <a16:creationId xmlns:a16="http://schemas.microsoft.com/office/drawing/2014/main" id="{5D85F6DF-9321-194D-3621-A7147CBBD163}"/>
              </a:ext>
            </a:extLst>
          </p:cNvPr>
          <p:cNvPicPr>
            <a:picLocks noChangeAspect="1"/>
          </p:cNvPicPr>
          <p:nvPr/>
        </p:nvPicPr>
        <p:blipFill>
          <a:blip r:embed="rId2"/>
          <a:stretch>
            <a:fillRect/>
          </a:stretch>
        </p:blipFill>
        <p:spPr>
          <a:xfrm>
            <a:off x="6624464" y="1314815"/>
            <a:ext cx="5299860" cy="3526816"/>
          </a:xfrm>
          <a:prstGeom prst="rect">
            <a:avLst/>
          </a:prstGeom>
        </p:spPr>
      </p:pic>
    </p:spTree>
    <p:extLst>
      <p:ext uri="{BB962C8B-B14F-4D97-AF65-F5344CB8AC3E}">
        <p14:creationId xmlns:p14="http://schemas.microsoft.com/office/powerpoint/2010/main" val="89493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477768" y="0"/>
            <a:ext cx="5236464" cy="6858000"/>
          </a:xfrm>
          <a:prstGeom prst="rect">
            <a:avLst/>
          </a:prstGeom>
        </p:spPr>
      </p:pic>
    </p:spTree>
    <p:extLst>
      <p:ext uri="{BB962C8B-B14F-4D97-AF65-F5344CB8AC3E}">
        <p14:creationId xmlns:p14="http://schemas.microsoft.com/office/powerpoint/2010/main" val="1432772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22300" y="896035"/>
            <a:ext cx="6096000" cy="3970318"/>
          </a:xfrm>
          <a:prstGeom prst="rect">
            <a:avLst/>
          </a:prstGeom>
        </p:spPr>
        <p:txBody>
          <a:bodyPr>
            <a:spAutoFit/>
          </a:bodyPr>
          <a:lstStyle/>
          <a:p>
            <a:endParaRPr lang="el-GR" sz="2800" b="1" dirty="0">
              <a:solidFill>
                <a:schemeClr val="bg1"/>
              </a:solidFill>
              <a:latin typeface="Roboto"/>
            </a:endParaRPr>
          </a:p>
          <a:p>
            <a:r>
              <a:rPr lang="el-GR" sz="2800" b="1" dirty="0">
                <a:latin typeface="Roboto"/>
              </a:rPr>
              <a:t>Η</a:t>
            </a:r>
            <a:r>
              <a:rPr lang="el-GR" sz="2800" b="1" dirty="0">
                <a:solidFill>
                  <a:schemeClr val="bg1"/>
                </a:solidFill>
                <a:latin typeface="Roboto"/>
              </a:rPr>
              <a:t> </a:t>
            </a:r>
            <a:r>
              <a:rPr lang="el-GR" sz="2800" b="1" dirty="0">
                <a:latin typeface="Roboto"/>
              </a:rPr>
              <a:t>ΛΑΜΠΑΔΑ</a:t>
            </a:r>
            <a:r>
              <a:rPr lang="el-GR" sz="2800" b="1" dirty="0">
                <a:solidFill>
                  <a:schemeClr val="bg1"/>
                </a:solidFill>
                <a:latin typeface="Roboto"/>
              </a:rPr>
              <a:t> </a:t>
            </a:r>
          </a:p>
          <a:p>
            <a:endParaRPr lang="el-GR" sz="2800" b="1" dirty="0">
              <a:solidFill>
                <a:schemeClr val="bg1"/>
              </a:solidFill>
              <a:latin typeface="Roboto"/>
            </a:endParaRPr>
          </a:p>
          <a:p>
            <a:r>
              <a:rPr lang="el-GR" sz="2800" b="1" dirty="0">
                <a:latin typeface="Calibri" panose="020F0502020204030204" pitchFamily="34" charset="0"/>
                <a:cs typeface="Calibri" panose="020F0502020204030204" pitchFamily="34" charset="0"/>
              </a:rPr>
              <a:t>Το φως του Ιησού Χριστού που θα</a:t>
            </a:r>
          </a:p>
          <a:p>
            <a:endParaRPr lang="el-GR" sz="2800" b="1" dirty="0">
              <a:latin typeface="Calibri" panose="020F0502020204030204" pitchFamily="34" charset="0"/>
              <a:cs typeface="Calibri" panose="020F0502020204030204" pitchFamily="34" charset="0"/>
            </a:endParaRPr>
          </a:p>
          <a:p>
            <a:r>
              <a:rPr lang="el-GR" sz="2800" b="1" dirty="0">
                <a:latin typeface="Calibri" panose="020F0502020204030204" pitchFamily="34" charset="0"/>
                <a:cs typeface="Calibri" panose="020F0502020204030204" pitchFamily="34" charset="0"/>
              </a:rPr>
              <a:t> δεχθεί και θα καθοδηγήσει τον </a:t>
            </a:r>
          </a:p>
          <a:p>
            <a:endParaRPr lang="el-GR" sz="2800" b="1" dirty="0">
              <a:latin typeface="Calibri" panose="020F0502020204030204" pitchFamily="34" charset="0"/>
              <a:cs typeface="Calibri" panose="020F0502020204030204" pitchFamily="34" charset="0"/>
            </a:endParaRPr>
          </a:p>
          <a:p>
            <a:endParaRPr lang="el-GR" sz="2800" b="1" dirty="0">
              <a:latin typeface="Calibri" panose="020F0502020204030204" pitchFamily="34" charset="0"/>
              <a:cs typeface="Calibri" panose="020F0502020204030204" pitchFamily="34" charset="0"/>
            </a:endParaRPr>
          </a:p>
          <a:p>
            <a:r>
              <a:rPr lang="el-GR" sz="2800" b="1" dirty="0">
                <a:latin typeface="Calibri" panose="020F0502020204030204" pitchFamily="34" charset="0"/>
                <a:cs typeface="Calibri" panose="020F0502020204030204" pitchFamily="34" charset="0"/>
              </a:rPr>
              <a:t>νεοφώτιστο στην υπόλοιπη ζωή του.</a:t>
            </a:r>
          </a:p>
        </p:txBody>
      </p:sp>
      <p:pic>
        <p:nvPicPr>
          <p:cNvPr id="4" name="Εικόνα 3"/>
          <p:cNvPicPr>
            <a:picLocks noChangeAspect="1"/>
          </p:cNvPicPr>
          <p:nvPr/>
        </p:nvPicPr>
        <p:blipFill>
          <a:blip r:embed="rId2"/>
          <a:stretch>
            <a:fillRect/>
          </a:stretch>
        </p:blipFill>
        <p:spPr>
          <a:xfrm>
            <a:off x="6271244" y="1687563"/>
            <a:ext cx="5371042" cy="3639627"/>
          </a:xfrm>
          <a:prstGeom prst="rect">
            <a:avLst/>
          </a:prstGeom>
        </p:spPr>
      </p:pic>
    </p:spTree>
    <p:extLst>
      <p:ext uri="{BB962C8B-B14F-4D97-AF65-F5344CB8AC3E}">
        <p14:creationId xmlns:p14="http://schemas.microsoft.com/office/powerpoint/2010/main" val="137131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5100" y="1295400"/>
            <a:ext cx="8242300" cy="3908762"/>
          </a:xfrm>
          <a:prstGeom prst="rect">
            <a:avLst/>
          </a:prstGeom>
          <a:noFill/>
        </p:spPr>
        <p:txBody>
          <a:bodyPr wrap="square" rtlCol="0">
            <a:spAutoFit/>
          </a:bodyPr>
          <a:lstStyle/>
          <a:p>
            <a:r>
              <a:rPr lang="el-GR" sz="2800" b="1" dirty="0">
                <a:latin typeface="Calibri" panose="020F0502020204030204" pitchFamily="34" charset="0"/>
                <a:cs typeface="Calibri" panose="020F0502020204030204" pitchFamily="34" charset="0"/>
              </a:rPr>
              <a:t>ΤΑ ΕΠΤΑ ΜΥΣΤΗΡΙΑ ΤΗΣ ΕΚΚΛΗΣΙΑΣ </a:t>
            </a:r>
          </a:p>
          <a:p>
            <a:r>
              <a:rPr lang="el-GR" sz="2800" b="1" dirty="0">
                <a:latin typeface="Calibri" panose="020F0502020204030204" pitchFamily="34" charset="0"/>
                <a:cs typeface="Calibri" panose="020F0502020204030204" pitchFamily="34" charset="0"/>
              </a:rPr>
              <a:t> </a:t>
            </a:r>
          </a:p>
          <a:p>
            <a:r>
              <a:rPr lang="el-GR" sz="2400" b="1" dirty="0">
                <a:latin typeface="Calibri" panose="020F0502020204030204" pitchFamily="34" charset="0"/>
                <a:cs typeface="Calibri" panose="020F0502020204030204" pitchFamily="34" charset="0"/>
              </a:rPr>
              <a:t>1.ΒΑΠΤΙΣΜΑ </a:t>
            </a:r>
          </a:p>
          <a:p>
            <a:r>
              <a:rPr lang="el-GR" sz="2400" b="1" dirty="0">
                <a:latin typeface="Calibri" panose="020F0502020204030204" pitchFamily="34" charset="0"/>
                <a:cs typeface="Calibri" panose="020F0502020204030204" pitchFamily="34" charset="0"/>
              </a:rPr>
              <a:t>2.ΧΡΙΣΜΑ                                                </a:t>
            </a:r>
          </a:p>
          <a:p>
            <a:r>
              <a:rPr lang="el-GR" sz="2400" b="1" dirty="0">
                <a:latin typeface="Calibri" panose="020F0502020204030204" pitchFamily="34" charset="0"/>
                <a:cs typeface="Calibri" panose="020F0502020204030204" pitchFamily="34" charset="0"/>
              </a:rPr>
              <a:t>3.ΘΕΙΑ ΕΥΧΑΡΙΣΤΙΑ                                                ΥΠΟΧΡΕΩΤΙΚΑ </a:t>
            </a:r>
            <a:endParaRPr lang="el-GR" sz="2400" b="1" i="1" dirty="0">
              <a:latin typeface="Calibri" panose="020F0502020204030204" pitchFamily="34" charset="0"/>
              <a:cs typeface="Calibri" panose="020F0502020204030204" pitchFamily="34" charset="0"/>
            </a:endParaRPr>
          </a:p>
          <a:p>
            <a:r>
              <a:rPr lang="el-GR" sz="2400" b="1" dirty="0">
                <a:latin typeface="Calibri" panose="020F0502020204030204" pitchFamily="34" charset="0"/>
                <a:cs typeface="Calibri" panose="020F0502020204030204" pitchFamily="34" charset="0"/>
              </a:rPr>
              <a:t>4.ΜΕΤΑΝΟΙΑ (ΕΞΟΜΟΛΟΓΗΣΗ )                           ΜΥΣΤΗΡΙΑ </a:t>
            </a:r>
          </a:p>
          <a:p>
            <a:r>
              <a:rPr lang="el-GR" sz="2400" b="1" dirty="0">
                <a:latin typeface="Calibri" panose="020F0502020204030204" pitchFamily="34" charset="0"/>
                <a:cs typeface="Calibri" panose="020F0502020204030204" pitchFamily="34" charset="0"/>
              </a:rPr>
              <a:t>5.ΓΑΜΟΣ </a:t>
            </a:r>
          </a:p>
          <a:p>
            <a:r>
              <a:rPr lang="el-GR" sz="2400" b="1" dirty="0">
                <a:latin typeface="Calibri" panose="020F0502020204030204" pitchFamily="34" charset="0"/>
                <a:cs typeface="Calibri" panose="020F0502020204030204" pitchFamily="34" charset="0"/>
              </a:rPr>
              <a:t>6.ΕΥΧΕΛΑΙΟ </a:t>
            </a:r>
          </a:p>
          <a:p>
            <a:r>
              <a:rPr lang="el-GR" sz="2400" b="1" dirty="0">
                <a:latin typeface="Calibri" panose="020F0502020204030204" pitchFamily="34" charset="0"/>
                <a:cs typeface="Calibri" panose="020F0502020204030204" pitchFamily="34" charset="0"/>
              </a:rPr>
              <a:t>7.ΙΕΡΟΣΥΝΗ </a:t>
            </a:r>
          </a:p>
          <a:p>
            <a:endParaRPr lang="el-GR" sz="2400" b="1" dirty="0">
              <a:solidFill>
                <a:schemeClr val="bg1">
                  <a:lumMod val="85000"/>
                  <a:lumOff val="15000"/>
                </a:schemeClr>
              </a:solidFill>
            </a:endParaRPr>
          </a:p>
        </p:txBody>
      </p:sp>
      <p:sp>
        <p:nvSpPr>
          <p:cNvPr id="3" name="Δεξιό άγκιστρο 2"/>
          <p:cNvSpPr/>
          <p:nvPr/>
        </p:nvSpPr>
        <p:spPr>
          <a:xfrm>
            <a:off x="6045200" y="2070100"/>
            <a:ext cx="1079500" cy="16637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116735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tretch>
            <a:fillRect/>
          </a:stretch>
        </p:blipFill>
        <p:spPr>
          <a:xfrm>
            <a:off x="3579223" y="2678022"/>
            <a:ext cx="5682343" cy="3526836"/>
          </a:xfrm>
          <a:prstGeom prst="rect">
            <a:avLst/>
          </a:prstGeom>
        </p:spPr>
      </p:pic>
      <p:sp>
        <p:nvSpPr>
          <p:cNvPr id="8" name="TextBox 7"/>
          <p:cNvSpPr txBox="1"/>
          <p:nvPr/>
        </p:nvSpPr>
        <p:spPr>
          <a:xfrm>
            <a:off x="3278777" y="1515291"/>
            <a:ext cx="1918410" cy="461665"/>
          </a:xfrm>
          <a:prstGeom prst="rect">
            <a:avLst/>
          </a:prstGeom>
          <a:noFill/>
        </p:spPr>
        <p:txBody>
          <a:bodyPr wrap="none" rtlCol="0">
            <a:spAutoFit/>
          </a:bodyPr>
          <a:lstStyle/>
          <a:p>
            <a:r>
              <a:rPr lang="el-GR" sz="2400" b="1" dirty="0">
                <a:latin typeface="Calibri" panose="020F0502020204030204" pitchFamily="34" charset="0"/>
                <a:cs typeface="Calibri" panose="020F0502020204030204" pitchFamily="34" charset="0"/>
              </a:rPr>
              <a:t> Ο    ΣΤΑΥΡΟΣ </a:t>
            </a:r>
          </a:p>
        </p:txBody>
      </p:sp>
    </p:spTree>
    <p:extLst>
      <p:ext uri="{BB962C8B-B14F-4D97-AF65-F5344CB8AC3E}">
        <p14:creationId xmlns:p14="http://schemas.microsoft.com/office/powerpoint/2010/main" val="3895209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Βάπτιση Σταυρός Λαδικ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75" y="3789362"/>
            <a:ext cx="4381500" cy="272415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421140" y="2589033"/>
            <a:ext cx="8278485" cy="3046988"/>
          </a:xfrm>
          <a:prstGeom prst="rect">
            <a:avLst/>
          </a:prstGeom>
        </p:spPr>
        <p:txBody>
          <a:bodyPr wrap="square">
            <a:spAutoFit/>
          </a:bodyPr>
          <a:lstStyle/>
          <a:p>
            <a:r>
              <a:rPr lang="el-GR" sz="2400" b="1" dirty="0">
                <a:latin typeface="Calibri" panose="020F0502020204030204" pitchFamily="34" charset="0"/>
                <a:cs typeface="Calibri" panose="020F0502020204030204" pitchFamily="34" charset="0"/>
              </a:rPr>
              <a:t>Ο σταυρός, που είναι η σφραγίδα του Χριστού,</a:t>
            </a:r>
          </a:p>
          <a:p>
            <a:r>
              <a:rPr lang="el-GR" sz="2400" b="1" dirty="0">
                <a:latin typeface="Calibri" panose="020F0502020204030204" pitchFamily="34" charset="0"/>
                <a:cs typeface="Calibri" panose="020F0502020204030204" pitchFamily="34" charset="0"/>
              </a:rPr>
              <a:t> </a:t>
            </a:r>
          </a:p>
          <a:p>
            <a:endParaRPr lang="el-GR" sz="2400" b="1" dirty="0">
              <a:latin typeface="Calibri" panose="020F0502020204030204" pitchFamily="34" charset="0"/>
              <a:cs typeface="Calibri" panose="020F0502020204030204" pitchFamily="34" charset="0"/>
            </a:endParaRPr>
          </a:p>
          <a:p>
            <a:r>
              <a:rPr lang="el-GR" sz="2400" b="1" dirty="0">
                <a:latin typeface="Calibri" panose="020F0502020204030204" pitchFamily="34" charset="0"/>
                <a:cs typeface="Calibri" panose="020F0502020204030204" pitchFamily="34" charset="0"/>
              </a:rPr>
              <a:t>συμβολίζει  την ένταξή μας στη χριστιανική ζωή </a:t>
            </a:r>
          </a:p>
          <a:p>
            <a:endParaRPr lang="el-GR" sz="2400" b="1" dirty="0">
              <a:latin typeface="Calibri" panose="020F0502020204030204" pitchFamily="34" charset="0"/>
              <a:cs typeface="Calibri" panose="020F0502020204030204" pitchFamily="34" charset="0"/>
            </a:endParaRPr>
          </a:p>
          <a:p>
            <a:endParaRPr lang="el-GR" sz="2400" b="1" dirty="0">
              <a:latin typeface="Calibri" panose="020F0502020204030204" pitchFamily="34" charset="0"/>
              <a:cs typeface="Calibri" panose="020F0502020204030204" pitchFamily="34" charset="0"/>
            </a:endParaRPr>
          </a:p>
          <a:p>
            <a:endParaRPr lang="el-GR" sz="2400" b="1" dirty="0">
              <a:latin typeface="Calibri" panose="020F0502020204030204" pitchFamily="34" charset="0"/>
              <a:cs typeface="Calibri" panose="020F0502020204030204" pitchFamily="34" charset="0"/>
            </a:endParaRPr>
          </a:p>
          <a:p>
            <a:r>
              <a:rPr lang="el-GR" sz="2400" b="1" dirty="0">
                <a:latin typeface="Calibri" panose="020F0502020204030204" pitchFamily="34" charset="0"/>
                <a:cs typeface="Calibri" panose="020F0502020204030204" pitchFamily="34" charset="0"/>
              </a:rPr>
              <a:t>και στο σώμα του Χριστού</a:t>
            </a:r>
            <a:r>
              <a:rPr lang="el-GR" sz="2400" dirty="0">
                <a:latin typeface="Calibri" panose="020F0502020204030204" pitchFamily="34" charset="0"/>
                <a:cs typeface="Calibri" panose="020F0502020204030204" pitchFamily="34" charset="0"/>
              </a:rPr>
              <a:t>.</a:t>
            </a:r>
          </a:p>
        </p:txBody>
      </p:sp>
      <p:sp>
        <p:nvSpPr>
          <p:cNvPr id="3" name="TextBox 2"/>
          <p:cNvSpPr txBox="1"/>
          <p:nvPr/>
        </p:nvSpPr>
        <p:spPr>
          <a:xfrm>
            <a:off x="3048000" y="1866900"/>
            <a:ext cx="1903085" cy="461665"/>
          </a:xfrm>
          <a:prstGeom prst="rect">
            <a:avLst/>
          </a:prstGeom>
          <a:noFill/>
        </p:spPr>
        <p:txBody>
          <a:bodyPr wrap="none" rtlCol="0">
            <a:spAutoFit/>
          </a:bodyPr>
          <a:lstStyle/>
          <a:p>
            <a:r>
              <a:rPr lang="el-GR" sz="2400" b="1" dirty="0"/>
              <a:t>Ο ΣΤΑΥΡΟΣ </a:t>
            </a:r>
          </a:p>
        </p:txBody>
      </p:sp>
    </p:spTree>
    <p:extLst>
      <p:ext uri="{BB962C8B-B14F-4D97-AF65-F5344CB8AC3E}">
        <p14:creationId xmlns:p14="http://schemas.microsoft.com/office/powerpoint/2010/main" val="2191608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291840" y="898071"/>
            <a:ext cx="7772400" cy="5715000"/>
          </a:xfrm>
          <a:prstGeom prst="rect">
            <a:avLst/>
          </a:prstGeom>
        </p:spPr>
      </p:pic>
      <p:sp>
        <p:nvSpPr>
          <p:cNvPr id="3" name="TextBox 2"/>
          <p:cNvSpPr txBox="1"/>
          <p:nvPr/>
        </p:nvSpPr>
        <p:spPr>
          <a:xfrm>
            <a:off x="849086" y="88208"/>
            <a:ext cx="1998617" cy="6247864"/>
          </a:xfrm>
          <a:prstGeom prst="rect">
            <a:avLst/>
          </a:prstGeom>
          <a:noFill/>
        </p:spPr>
        <p:txBody>
          <a:bodyPr wrap="square" rtlCol="0">
            <a:spAutoFit/>
          </a:bodyPr>
          <a:lstStyle/>
          <a:p>
            <a:r>
              <a:rPr lang="el-GR" b="1" dirty="0"/>
              <a:t>ΜΕΡΑ ΧΑΡΑΣ,</a:t>
            </a:r>
          </a:p>
          <a:p>
            <a:endParaRPr lang="el-GR" b="1" dirty="0"/>
          </a:p>
          <a:p>
            <a:r>
              <a:rPr lang="el-GR" b="1" dirty="0"/>
              <a:t>ΜΕΡΑ ΓΙΟΡΤΗΣ </a:t>
            </a:r>
          </a:p>
          <a:p>
            <a:endParaRPr lang="el-GR" b="1" dirty="0"/>
          </a:p>
          <a:p>
            <a:r>
              <a:rPr lang="el-GR" b="1" dirty="0"/>
              <a:t>ΗΤΑΝ </a:t>
            </a:r>
          </a:p>
          <a:p>
            <a:endParaRPr lang="el-GR" b="1" dirty="0"/>
          </a:p>
          <a:p>
            <a:r>
              <a:rPr lang="el-GR" b="1" dirty="0"/>
              <a:t>Η ΓΕΝΝΗΣΗ</a:t>
            </a:r>
          </a:p>
          <a:p>
            <a:endParaRPr lang="el-GR" b="1" dirty="0"/>
          </a:p>
          <a:p>
            <a:r>
              <a:rPr lang="el-GR" b="1" dirty="0"/>
              <a:t>ΜΟΥ </a:t>
            </a:r>
          </a:p>
          <a:p>
            <a:endParaRPr lang="el-GR" b="1" dirty="0"/>
          </a:p>
          <a:p>
            <a:r>
              <a:rPr lang="el-GR" b="1" dirty="0"/>
              <a:t>ΚΑΙ    ΜΕ </a:t>
            </a:r>
          </a:p>
          <a:p>
            <a:endParaRPr lang="el-GR" b="1" dirty="0"/>
          </a:p>
          <a:p>
            <a:r>
              <a:rPr lang="el-GR" b="1" dirty="0"/>
              <a:t>ΜΕΓΆΛΥΤΕΡΗ </a:t>
            </a:r>
          </a:p>
          <a:p>
            <a:endParaRPr lang="el-GR" b="1" dirty="0"/>
          </a:p>
          <a:p>
            <a:r>
              <a:rPr lang="el-GR" b="1" dirty="0"/>
              <a:t>ΧΑΡΑ ΜΑ ΚΑΙ </a:t>
            </a:r>
          </a:p>
          <a:p>
            <a:endParaRPr lang="el-GR" b="1" dirty="0"/>
          </a:p>
          <a:p>
            <a:r>
              <a:rPr lang="el-GR" b="1" dirty="0"/>
              <a:t>ΓΙΟΡΤΗ </a:t>
            </a:r>
          </a:p>
          <a:p>
            <a:endParaRPr lang="el-GR" b="1" dirty="0"/>
          </a:p>
          <a:p>
            <a:r>
              <a:rPr lang="el-GR" b="1" dirty="0"/>
              <a:t>ΘΑΝΑΙ  </a:t>
            </a:r>
          </a:p>
          <a:p>
            <a:endParaRPr lang="el-GR" dirty="0"/>
          </a:p>
          <a:p>
            <a:r>
              <a:rPr lang="el-GR" sz="2000" b="1" dirty="0"/>
              <a:t>Η ΒΑΠΤΙΣΗ ΜΟΥ !!!!!!!!!!!!!</a:t>
            </a:r>
          </a:p>
        </p:txBody>
      </p:sp>
    </p:spTree>
    <p:extLst>
      <p:ext uri="{BB962C8B-B14F-4D97-AF65-F5344CB8AC3E}">
        <p14:creationId xmlns:p14="http://schemas.microsoft.com/office/powerpoint/2010/main" val="2485063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6571161" y="2547256"/>
            <a:ext cx="5372100" cy="3887833"/>
          </a:xfrm>
          <a:prstGeom prst="rect">
            <a:avLst/>
          </a:prstGeom>
        </p:spPr>
      </p:pic>
      <p:sp>
        <p:nvSpPr>
          <p:cNvPr id="4" name="TextBox 3"/>
          <p:cNvSpPr txBox="1"/>
          <p:nvPr/>
        </p:nvSpPr>
        <p:spPr>
          <a:xfrm>
            <a:off x="548640" y="1415898"/>
            <a:ext cx="1377300" cy="369332"/>
          </a:xfrm>
          <a:prstGeom prst="rect">
            <a:avLst/>
          </a:prstGeom>
          <a:noFill/>
        </p:spPr>
        <p:txBody>
          <a:bodyPr wrap="none" rtlCol="0">
            <a:spAutoFit/>
          </a:bodyPr>
          <a:lstStyle/>
          <a:p>
            <a:r>
              <a:rPr lang="el-GR" b="1" dirty="0"/>
              <a:t>ΜΑΡΤΥΡΕΣ </a:t>
            </a:r>
          </a:p>
        </p:txBody>
      </p:sp>
      <p:sp>
        <p:nvSpPr>
          <p:cNvPr id="6" name="TextBox 5"/>
          <p:cNvSpPr txBox="1"/>
          <p:nvPr/>
        </p:nvSpPr>
        <p:spPr>
          <a:xfrm>
            <a:off x="209006" y="3331028"/>
            <a:ext cx="1795311" cy="369332"/>
          </a:xfrm>
          <a:prstGeom prst="rect">
            <a:avLst/>
          </a:prstGeom>
          <a:noFill/>
        </p:spPr>
        <p:txBody>
          <a:bodyPr wrap="square" rtlCol="0">
            <a:spAutoFit/>
          </a:bodyPr>
          <a:lstStyle/>
          <a:p>
            <a:r>
              <a:rPr lang="el-GR" b="1" dirty="0"/>
              <a:t>ΜΑΡΤΥΡΙΚΑ</a:t>
            </a:r>
            <a:r>
              <a:rPr lang="el-GR" dirty="0"/>
              <a:t> </a:t>
            </a:r>
          </a:p>
        </p:txBody>
      </p:sp>
      <p:pic>
        <p:nvPicPr>
          <p:cNvPr id="13" name="Εικόνα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006" y="1785230"/>
            <a:ext cx="3069771" cy="4834525"/>
          </a:xfrm>
          <a:prstGeom prst="rect">
            <a:avLst/>
          </a:prstGeom>
        </p:spPr>
      </p:pic>
    </p:spTree>
    <p:extLst>
      <p:ext uri="{BB962C8B-B14F-4D97-AF65-F5344CB8AC3E}">
        <p14:creationId xmlns:p14="http://schemas.microsoft.com/office/powerpoint/2010/main" val="188165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4104B8-2E99-BE5A-CBDA-21AF3D59C352}"/>
              </a:ext>
            </a:extLst>
          </p:cNvPr>
          <p:cNvSpPr>
            <a:spLocks noGrp="1"/>
          </p:cNvSpPr>
          <p:nvPr>
            <p:ph type="title"/>
          </p:nvPr>
        </p:nvSpPr>
        <p:spPr/>
        <p:txBody>
          <a:bodyPr/>
          <a:lstStyle/>
          <a:p>
            <a:r>
              <a:rPr lang="el-GR" dirty="0"/>
              <a:t>               Συγκρίνετε τις εικόνες</a:t>
            </a:r>
          </a:p>
        </p:txBody>
      </p:sp>
      <p:sp>
        <p:nvSpPr>
          <p:cNvPr id="3" name="Θέση κειμένου 2">
            <a:extLst>
              <a:ext uri="{FF2B5EF4-FFF2-40B4-BE49-F238E27FC236}">
                <a16:creationId xmlns:a16="http://schemas.microsoft.com/office/drawing/2014/main" id="{FBCF10FD-45A4-136F-8D59-3EE3DF6A8BC9}"/>
              </a:ext>
            </a:extLst>
          </p:cNvPr>
          <p:cNvSpPr>
            <a:spLocks noGrp="1"/>
          </p:cNvSpPr>
          <p:nvPr>
            <p:ph type="body" idx="1"/>
          </p:nvPr>
        </p:nvSpPr>
        <p:spPr>
          <a:xfrm>
            <a:off x="0" y="257908"/>
            <a:ext cx="5499651" cy="1512277"/>
          </a:xfrm>
        </p:spPr>
        <p:txBody>
          <a:bodyPr/>
          <a:lstStyle/>
          <a:p>
            <a:r>
              <a:rPr lang="el-GR" dirty="0"/>
              <a:t>Βάπτιση στην Καθολική εκκλησία</a:t>
            </a:r>
          </a:p>
        </p:txBody>
      </p:sp>
      <p:pic>
        <p:nvPicPr>
          <p:cNvPr id="8" name="Θέση περιεχομένου 7">
            <a:extLst>
              <a:ext uri="{FF2B5EF4-FFF2-40B4-BE49-F238E27FC236}">
                <a16:creationId xmlns:a16="http://schemas.microsoft.com/office/drawing/2014/main" id="{61A62FEA-6515-A7C9-F252-8FF9506952AB}"/>
              </a:ext>
            </a:extLst>
          </p:cNvPr>
          <p:cNvPicPr>
            <a:picLocks noGrp="1" noChangeAspect="1"/>
          </p:cNvPicPr>
          <p:nvPr>
            <p:ph sz="half" idx="2"/>
          </p:nvPr>
        </p:nvPicPr>
        <p:blipFill>
          <a:blip r:embed="rId2"/>
          <a:stretch>
            <a:fillRect/>
          </a:stretch>
        </p:blipFill>
        <p:spPr>
          <a:xfrm>
            <a:off x="112018" y="2286000"/>
            <a:ext cx="5493735" cy="4119281"/>
          </a:xfrm>
        </p:spPr>
      </p:pic>
      <p:sp>
        <p:nvSpPr>
          <p:cNvPr id="5" name="Θέση κειμένου 4">
            <a:extLst>
              <a:ext uri="{FF2B5EF4-FFF2-40B4-BE49-F238E27FC236}">
                <a16:creationId xmlns:a16="http://schemas.microsoft.com/office/drawing/2014/main" id="{4B91366F-E426-4FB5-2F8E-F924F6D07CD2}"/>
              </a:ext>
            </a:extLst>
          </p:cNvPr>
          <p:cNvSpPr>
            <a:spLocks noGrp="1"/>
          </p:cNvSpPr>
          <p:nvPr>
            <p:ph type="body" sz="quarter" idx="3"/>
          </p:nvPr>
        </p:nvSpPr>
        <p:spPr>
          <a:xfrm>
            <a:off x="5499651" y="1080732"/>
            <a:ext cx="6395356" cy="772516"/>
          </a:xfrm>
        </p:spPr>
        <p:txBody>
          <a:bodyPr/>
          <a:lstStyle/>
          <a:p>
            <a:r>
              <a:rPr lang="el-GR" dirty="0"/>
              <a:t>Βάπτιση στην Προτεσταντική εκκλησία</a:t>
            </a:r>
          </a:p>
        </p:txBody>
      </p:sp>
      <p:pic>
        <p:nvPicPr>
          <p:cNvPr id="10" name="Θέση περιεχομένου 9">
            <a:extLst>
              <a:ext uri="{FF2B5EF4-FFF2-40B4-BE49-F238E27FC236}">
                <a16:creationId xmlns:a16="http://schemas.microsoft.com/office/drawing/2014/main" id="{9ADAFD10-951F-AE23-E6DC-55E95D380CB5}"/>
              </a:ext>
            </a:extLst>
          </p:cNvPr>
          <p:cNvPicPr>
            <a:picLocks noGrp="1" noChangeAspect="1"/>
          </p:cNvPicPr>
          <p:nvPr>
            <p:ph sz="quarter" idx="4"/>
          </p:nvPr>
        </p:nvPicPr>
        <p:blipFill>
          <a:blip r:embed="rId3"/>
          <a:stretch>
            <a:fillRect/>
          </a:stretch>
        </p:blipFill>
        <p:spPr>
          <a:xfrm>
            <a:off x="5615375" y="1905000"/>
            <a:ext cx="6395356" cy="4500282"/>
          </a:xfrm>
        </p:spPr>
      </p:pic>
    </p:spTree>
    <p:extLst>
      <p:ext uri="{BB962C8B-B14F-4D97-AF65-F5344CB8AC3E}">
        <p14:creationId xmlns:p14="http://schemas.microsoft.com/office/powerpoint/2010/main" val="301454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9700" y="2527300"/>
            <a:ext cx="248786" cy="369332"/>
          </a:xfrm>
          <a:prstGeom prst="rect">
            <a:avLst/>
          </a:prstGeom>
          <a:noFill/>
        </p:spPr>
        <p:txBody>
          <a:bodyPr wrap="none" rtlCol="0">
            <a:spAutoFit/>
          </a:bodyPr>
          <a:lstStyle/>
          <a:p>
            <a:r>
              <a:rPr lang="el-GR" dirty="0"/>
              <a:t> </a:t>
            </a:r>
          </a:p>
        </p:txBody>
      </p:sp>
      <p:sp>
        <p:nvSpPr>
          <p:cNvPr id="3" name="Έλλειψη 2"/>
          <p:cNvSpPr/>
          <p:nvPr/>
        </p:nvSpPr>
        <p:spPr>
          <a:xfrm>
            <a:off x="2567354" y="1219200"/>
            <a:ext cx="6160153" cy="32893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bg1">
                    <a:lumMod val="95000"/>
                    <a:lumOff val="5000"/>
                  </a:schemeClr>
                </a:solidFill>
              </a:rPr>
              <a:t>ΒΑΠΤΙΣΜΑ</a:t>
            </a:r>
            <a:r>
              <a:rPr lang="el-GR" sz="2800" dirty="0">
                <a:solidFill>
                  <a:schemeClr val="bg1">
                    <a:lumMod val="95000"/>
                    <a:lumOff val="5000"/>
                  </a:schemeClr>
                </a:solidFill>
              </a:rPr>
              <a:t> </a:t>
            </a:r>
          </a:p>
        </p:txBody>
      </p:sp>
      <p:cxnSp>
        <p:nvCxnSpPr>
          <p:cNvPr id="5" name="Ευθύγραμμο βέλος σύνδεσης 4"/>
          <p:cNvCxnSpPr>
            <a:cxnSpLocks/>
            <a:stCxn id="3" idx="2"/>
          </p:cNvCxnSpPr>
          <p:nvPr/>
        </p:nvCxnSpPr>
        <p:spPr>
          <a:xfrm flipH="1">
            <a:off x="1447801" y="2863850"/>
            <a:ext cx="1119553" cy="469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a:cxnSpLocks/>
            <a:stCxn id="3" idx="7"/>
          </p:cNvCxnSpPr>
          <p:nvPr/>
        </p:nvCxnSpPr>
        <p:spPr>
          <a:xfrm flipV="1">
            <a:off x="7825373" y="1460500"/>
            <a:ext cx="1432927" cy="240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a:cxnSpLocks/>
            <a:stCxn id="3" idx="6"/>
          </p:cNvCxnSpPr>
          <p:nvPr/>
        </p:nvCxnSpPr>
        <p:spPr>
          <a:xfrm>
            <a:off x="8727507" y="2863850"/>
            <a:ext cx="1635693"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a:cxnSpLocks/>
            <a:stCxn id="3" idx="5"/>
          </p:cNvCxnSpPr>
          <p:nvPr/>
        </p:nvCxnSpPr>
        <p:spPr>
          <a:xfrm>
            <a:off x="7825373" y="4026793"/>
            <a:ext cx="797927" cy="1256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a:cxnSpLocks/>
            <a:stCxn id="3" idx="4"/>
          </p:cNvCxnSpPr>
          <p:nvPr/>
        </p:nvCxnSpPr>
        <p:spPr>
          <a:xfrm flipH="1">
            <a:off x="5638800" y="4508500"/>
            <a:ext cx="8631" cy="1384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a:cxnSpLocks/>
            <a:stCxn id="3" idx="3"/>
          </p:cNvCxnSpPr>
          <p:nvPr/>
        </p:nvCxnSpPr>
        <p:spPr>
          <a:xfrm flipH="1">
            <a:off x="2056097" y="4026793"/>
            <a:ext cx="1413391" cy="1256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p:nvPr/>
        </p:nvCxnSpPr>
        <p:spPr>
          <a:xfrm flipH="1" flipV="1">
            <a:off x="2928486" y="1345832"/>
            <a:ext cx="1074621" cy="1075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p:nvPr/>
        </p:nvCxnSpPr>
        <p:spPr>
          <a:xfrm flipV="1">
            <a:off x="5615770" y="1444571"/>
            <a:ext cx="137330" cy="616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flipV="1">
            <a:off x="5695950" y="850900"/>
            <a:ext cx="165100" cy="871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629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A68C49-4054-26B3-576F-FCE9DC0FFBB8}"/>
              </a:ext>
            </a:extLst>
          </p:cNvPr>
          <p:cNvSpPr>
            <a:spLocks noGrp="1"/>
          </p:cNvSpPr>
          <p:nvPr>
            <p:ph type="title"/>
          </p:nvPr>
        </p:nvSpPr>
        <p:spPr/>
        <p:txBody>
          <a:bodyPr/>
          <a:lstStyle/>
          <a:p>
            <a:r>
              <a:rPr lang="el-GR" dirty="0"/>
              <a:t/>
            </a:r>
            <a:br>
              <a:rPr lang="el-GR" dirty="0"/>
            </a:br>
            <a:r>
              <a:rPr lang="el-GR" dirty="0"/>
              <a:t/>
            </a:r>
            <a:br>
              <a:rPr lang="el-GR" dirty="0"/>
            </a:br>
            <a:r>
              <a:rPr lang="el-GR" dirty="0"/>
              <a:t>Το Βάπτισμα χωρίζεται σε δύο φάσεις :</a:t>
            </a:r>
            <a:br>
              <a:rPr lang="el-GR" dirty="0"/>
            </a:br>
            <a:r>
              <a:rPr lang="el-GR" dirty="0"/>
              <a:t>Στην κατήχηση</a:t>
            </a:r>
            <a:br>
              <a:rPr lang="el-GR" dirty="0"/>
            </a:br>
            <a:r>
              <a:rPr lang="el-GR" dirty="0"/>
              <a:t>και </a:t>
            </a:r>
            <a:br>
              <a:rPr lang="el-GR" dirty="0"/>
            </a:br>
            <a:r>
              <a:rPr lang="el-GR" dirty="0"/>
              <a:t>στη Βάπτιση</a:t>
            </a:r>
          </a:p>
        </p:txBody>
      </p:sp>
    </p:spTree>
    <p:extLst>
      <p:ext uri="{BB962C8B-B14F-4D97-AF65-F5344CB8AC3E}">
        <p14:creationId xmlns:p14="http://schemas.microsoft.com/office/powerpoint/2010/main" val="2050968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9709CA-2287-46D6-D00B-E62F85FB0A95}"/>
              </a:ext>
            </a:extLst>
          </p:cNvPr>
          <p:cNvSpPr>
            <a:spLocks noGrp="1"/>
          </p:cNvSpPr>
          <p:nvPr>
            <p:ph type="title"/>
          </p:nvPr>
        </p:nvSpPr>
        <p:spPr>
          <a:xfrm>
            <a:off x="646112" y="820613"/>
            <a:ext cx="4125180" cy="5334001"/>
          </a:xfrm>
        </p:spPr>
        <p:txBody>
          <a:bodyPr/>
          <a:lstStyle/>
          <a:p>
            <a:r>
              <a:rPr lang="el-GR" dirty="0"/>
              <a:t>Η Κατήχηση γίνεται στον πρόναο</a:t>
            </a:r>
            <a:br>
              <a:rPr lang="el-GR" dirty="0"/>
            </a:br>
            <a:r>
              <a:rPr lang="el-GR" dirty="0"/>
              <a:t>όπου βρίσκονται ο Ιερέας ο ανάδοχος και το νήπιο</a:t>
            </a:r>
          </a:p>
        </p:txBody>
      </p:sp>
      <p:pic>
        <p:nvPicPr>
          <p:cNvPr id="4" name="Εικόνα 3">
            <a:extLst>
              <a:ext uri="{FF2B5EF4-FFF2-40B4-BE49-F238E27FC236}">
                <a16:creationId xmlns:a16="http://schemas.microsoft.com/office/drawing/2014/main" id="{4B827B31-351C-1005-6E2B-71D9E079701C}"/>
              </a:ext>
            </a:extLst>
          </p:cNvPr>
          <p:cNvPicPr>
            <a:picLocks noChangeAspect="1"/>
          </p:cNvPicPr>
          <p:nvPr/>
        </p:nvPicPr>
        <p:blipFill>
          <a:blip r:embed="rId2"/>
          <a:stretch>
            <a:fillRect/>
          </a:stretch>
        </p:blipFill>
        <p:spPr>
          <a:xfrm>
            <a:off x="5967047" y="820614"/>
            <a:ext cx="6154518" cy="4095552"/>
          </a:xfrm>
          <a:prstGeom prst="rect">
            <a:avLst/>
          </a:prstGeom>
        </p:spPr>
      </p:pic>
    </p:spTree>
    <p:extLst>
      <p:ext uri="{BB962C8B-B14F-4D97-AF65-F5344CB8AC3E}">
        <p14:creationId xmlns:p14="http://schemas.microsoft.com/office/powerpoint/2010/main" val="364033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D6FCDA-F98D-60C3-D61A-12A8A6BFA96A}"/>
              </a:ext>
            </a:extLst>
          </p:cNvPr>
          <p:cNvSpPr>
            <a:spLocks noGrp="1"/>
          </p:cNvSpPr>
          <p:nvPr>
            <p:ph type="title"/>
          </p:nvPr>
        </p:nvSpPr>
        <p:spPr>
          <a:xfrm>
            <a:off x="193431" y="621323"/>
            <a:ext cx="6430108" cy="5990492"/>
          </a:xfrm>
        </p:spPr>
        <p:txBody>
          <a:bodyPr/>
          <a:lstStyle/>
          <a:p>
            <a:r>
              <a:rPr lang="el-GR" sz="3200" b="1" dirty="0"/>
              <a:t>Ο Ιερέας ευλογεί </a:t>
            </a:r>
            <a:r>
              <a:rPr lang="el-GR" sz="3200" dirty="0"/>
              <a:t>το νήπιο στο όνομα της Αγίας Τριάδας και του δίνει το όνομα </a:t>
            </a:r>
            <a:br>
              <a:rPr lang="el-GR" sz="3200" dirty="0"/>
            </a:br>
            <a:r>
              <a:rPr lang="el-GR" sz="3200" b="1" dirty="0"/>
              <a:t>Στρέφει</a:t>
            </a:r>
            <a:r>
              <a:rPr lang="el-GR" sz="3200" dirty="0"/>
              <a:t> το νήπιο αριστερά και αποτάσσει τον Σατανά ,στρέφει το νήπιο δεξιά και συντάσσει με τον Χριστό </a:t>
            </a:r>
            <a:br>
              <a:rPr lang="el-GR" sz="3200" dirty="0"/>
            </a:br>
            <a:r>
              <a:rPr lang="el-GR" sz="3200" dirty="0"/>
              <a:t>Ο Ανάδοχος λέει το </a:t>
            </a:r>
            <a:r>
              <a:rPr lang="el-GR" sz="3200" b="1" dirty="0"/>
              <a:t>Σύμβολο της πίστεως(Πιστεύω)</a:t>
            </a:r>
          </a:p>
        </p:txBody>
      </p:sp>
      <p:pic>
        <p:nvPicPr>
          <p:cNvPr id="4" name="Εικόνα 3">
            <a:extLst>
              <a:ext uri="{FF2B5EF4-FFF2-40B4-BE49-F238E27FC236}">
                <a16:creationId xmlns:a16="http://schemas.microsoft.com/office/drawing/2014/main" id="{BE5E4E4F-2470-7EB6-DEEC-1DCECB7C9D52}"/>
              </a:ext>
            </a:extLst>
          </p:cNvPr>
          <p:cNvPicPr>
            <a:picLocks noChangeAspect="1"/>
          </p:cNvPicPr>
          <p:nvPr/>
        </p:nvPicPr>
        <p:blipFill>
          <a:blip r:embed="rId2"/>
          <a:stretch>
            <a:fillRect/>
          </a:stretch>
        </p:blipFill>
        <p:spPr>
          <a:xfrm>
            <a:off x="7209692" y="498230"/>
            <a:ext cx="4788878" cy="4788878"/>
          </a:xfrm>
          <a:prstGeom prst="rect">
            <a:avLst/>
          </a:prstGeom>
        </p:spPr>
      </p:pic>
    </p:spTree>
    <p:extLst>
      <p:ext uri="{BB962C8B-B14F-4D97-AF65-F5344CB8AC3E}">
        <p14:creationId xmlns:p14="http://schemas.microsoft.com/office/powerpoint/2010/main" val="91714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D7F460-A978-30ED-6F5C-B3F7716065F7}"/>
              </a:ext>
            </a:extLst>
          </p:cNvPr>
          <p:cNvSpPr>
            <a:spLocks noGrp="1"/>
          </p:cNvSpPr>
          <p:nvPr>
            <p:ph type="title"/>
          </p:nvPr>
        </p:nvSpPr>
        <p:spPr>
          <a:xfrm>
            <a:off x="646111" y="452717"/>
            <a:ext cx="9404723" cy="6159097"/>
          </a:xfrm>
        </p:spPr>
        <p:txBody>
          <a:bodyPr/>
          <a:lstStyle/>
          <a:p>
            <a:r>
              <a:rPr lang="el-GR" dirty="0"/>
              <a:t>Η Βάπτιση γίνεται στον κυρίως ναό</a:t>
            </a:r>
          </a:p>
        </p:txBody>
      </p:sp>
      <p:pic>
        <p:nvPicPr>
          <p:cNvPr id="4" name="Εικόνα 3">
            <a:extLst>
              <a:ext uri="{FF2B5EF4-FFF2-40B4-BE49-F238E27FC236}">
                <a16:creationId xmlns:a16="http://schemas.microsoft.com/office/drawing/2014/main" id="{1EE56E18-C277-5585-6937-835C22CF0694}"/>
              </a:ext>
            </a:extLst>
          </p:cNvPr>
          <p:cNvPicPr>
            <a:picLocks noChangeAspect="1"/>
          </p:cNvPicPr>
          <p:nvPr/>
        </p:nvPicPr>
        <p:blipFill>
          <a:blip r:embed="rId2"/>
          <a:stretch>
            <a:fillRect/>
          </a:stretch>
        </p:blipFill>
        <p:spPr>
          <a:xfrm>
            <a:off x="1840523" y="1940169"/>
            <a:ext cx="6163410" cy="4108940"/>
          </a:xfrm>
          <a:prstGeom prst="rect">
            <a:avLst/>
          </a:prstGeom>
        </p:spPr>
      </p:pic>
    </p:spTree>
    <p:extLst>
      <p:ext uri="{BB962C8B-B14F-4D97-AF65-F5344CB8AC3E}">
        <p14:creationId xmlns:p14="http://schemas.microsoft.com/office/powerpoint/2010/main" val="1414720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8996" y="8821738"/>
            <a:ext cx="3568463" cy="3046988"/>
          </a:xfrm>
          <a:prstGeom prst="rect">
            <a:avLst/>
          </a:prstGeom>
          <a:noFill/>
        </p:spPr>
        <p:txBody>
          <a:bodyPr wrap="square" rtlCol="0">
            <a:spAutoFit/>
          </a:bodyPr>
          <a:lstStyle/>
          <a:p>
            <a:r>
              <a:rPr lang="el-GR" sz="2400" b="1" dirty="0"/>
              <a:t>ΤΗ ΣΗΜΑΣΙΑ ΤΟΥΣ </a:t>
            </a:r>
          </a:p>
          <a:p>
            <a:endParaRPr lang="el-GR" sz="2400" b="1" dirty="0"/>
          </a:p>
          <a:p>
            <a:endParaRPr lang="el-GR" sz="2400" b="1" dirty="0"/>
          </a:p>
          <a:p>
            <a:r>
              <a:rPr lang="el-GR" sz="2400" b="1" dirty="0"/>
              <a:t>ΝΕΡΟ </a:t>
            </a:r>
          </a:p>
          <a:p>
            <a:endParaRPr lang="el-GR" sz="2400" b="1" dirty="0"/>
          </a:p>
          <a:p>
            <a:endParaRPr lang="el-GR" sz="2400" b="1" dirty="0"/>
          </a:p>
          <a:p>
            <a:endParaRPr lang="el-GR" sz="2400" b="1" dirty="0"/>
          </a:p>
          <a:p>
            <a:r>
              <a:rPr lang="el-GR" sz="2400" b="1" dirty="0"/>
              <a:t>ΛΑΔΙ </a:t>
            </a:r>
          </a:p>
        </p:txBody>
      </p:sp>
      <p:pic>
        <p:nvPicPr>
          <p:cNvPr id="2050" name="Picture 2" descr="https://1a16c8d219.clvaw-cdnwnd.com/ba9c1906ff57d46c3d698f5e2cc9c3e5/200009481-8902089e3f/IMG_13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362" y="3200400"/>
            <a:ext cx="6262193"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066800" y="648871"/>
            <a:ext cx="5283200" cy="1200329"/>
          </a:xfrm>
          <a:prstGeom prst="rect">
            <a:avLst/>
          </a:prstGeom>
        </p:spPr>
        <p:txBody>
          <a:bodyPr wrap="square">
            <a:spAutoFit/>
          </a:bodyPr>
          <a:lstStyle/>
          <a:p>
            <a:r>
              <a:rPr lang="el-GR" sz="2400" b="1" dirty="0">
                <a:latin typeface="Calibri" panose="020F0502020204030204" pitchFamily="34" charset="0"/>
                <a:cs typeface="Calibri" panose="020F0502020204030204" pitchFamily="34" charset="0"/>
              </a:rPr>
              <a:t>ΤΑ ΥΛΙΚΑ ΠΟΥ ΧΡΗΣΙΜΟΠΟΙΟΥΝΤΑΙ  ΣΤΟ </a:t>
            </a:r>
          </a:p>
          <a:p>
            <a:endParaRPr lang="el-GR" sz="2400" b="1" dirty="0">
              <a:latin typeface="Calibri" panose="020F0502020204030204" pitchFamily="34" charset="0"/>
              <a:cs typeface="Calibri" panose="020F0502020204030204" pitchFamily="34" charset="0"/>
            </a:endParaRPr>
          </a:p>
          <a:p>
            <a:r>
              <a:rPr lang="el-GR" sz="2400" b="1" dirty="0">
                <a:latin typeface="Calibri" panose="020F0502020204030204" pitchFamily="34" charset="0"/>
                <a:cs typeface="Calibri" panose="020F0502020204030204" pitchFamily="34" charset="0"/>
              </a:rPr>
              <a:t>ΒΑΠΤΙΣΜΑ ΕΧΟΥΝ ΤΗ ΣΗΜΑΣΙΑ ΤΟΥΣ </a:t>
            </a:r>
            <a:endParaRPr lang="el-GR" sz="2400" dirty="0">
              <a:latin typeface="Calibri" panose="020F0502020204030204" pitchFamily="34" charset="0"/>
              <a:cs typeface="Calibri" panose="020F0502020204030204" pitchFamily="34" charset="0"/>
            </a:endParaRPr>
          </a:p>
        </p:txBody>
      </p:sp>
      <p:sp>
        <p:nvSpPr>
          <p:cNvPr id="4" name="TextBox 3"/>
          <p:cNvSpPr txBox="1"/>
          <p:nvPr/>
        </p:nvSpPr>
        <p:spPr>
          <a:xfrm>
            <a:off x="2095500" y="3683000"/>
            <a:ext cx="1111202" cy="523220"/>
          </a:xfrm>
          <a:prstGeom prst="rect">
            <a:avLst/>
          </a:prstGeom>
          <a:noFill/>
        </p:spPr>
        <p:txBody>
          <a:bodyPr wrap="none" rtlCol="0">
            <a:spAutoFit/>
          </a:bodyPr>
          <a:lstStyle/>
          <a:p>
            <a:r>
              <a:rPr lang="el-GR" sz="2800" b="1" dirty="0">
                <a:latin typeface="Calibri" panose="020F0502020204030204" pitchFamily="34" charset="0"/>
                <a:cs typeface="Calibri" panose="020F0502020204030204" pitchFamily="34" charset="0"/>
              </a:rPr>
              <a:t>ΝΕΡΟ</a:t>
            </a:r>
            <a:r>
              <a:rPr lang="el-GR"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98907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4752" y="1663700"/>
            <a:ext cx="7073860" cy="523220"/>
          </a:xfrm>
          <a:prstGeom prst="rect">
            <a:avLst/>
          </a:prstGeom>
          <a:noFill/>
        </p:spPr>
        <p:txBody>
          <a:bodyPr wrap="none" rtlCol="0">
            <a:spAutoFit/>
          </a:bodyPr>
          <a:lstStyle/>
          <a:p>
            <a:r>
              <a:rPr lang="el-GR" sz="2400" b="1" dirty="0">
                <a:latin typeface="Calibri" panose="020F0502020204030204" pitchFamily="34" charset="0"/>
                <a:cs typeface="Calibri" panose="020F0502020204030204" pitchFamily="34" charset="0"/>
              </a:rPr>
              <a:t>ΤΟ</a:t>
            </a:r>
            <a:r>
              <a:rPr lang="el-GR" sz="2800" b="1" dirty="0">
                <a:latin typeface="Calibri" panose="020F0502020204030204" pitchFamily="34" charset="0"/>
                <a:cs typeface="Calibri" panose="020F0502020204030204" pitchFamily="34" charset="0"/>
              </a:rPr>
              <a:t>    ΝΕΡΟ      </a:t>
            </a:r>
            <a:r>
              <a:rPr lang="el-GR" sz="2400" b="1" dirty="0">
                <a:latin typeface="Calibri" panose="020F0502020204030204" pitchFamily="34" charset="0"/>
                <a:cs typeface="Calibri" panose="020F0502020204030204" pitchFamily="34" charset="0"/>
              </a:rPr>
              <a:t>ΕΧΕΙ ΤΙΣ ΙΔΙΟΤΗΤΕΣ ΤΟΥ ΚΑΘΑΡΙΣΜΟΥ </a:t>
            </a:r>
          </a:p>
        </p:txBody>
      </p:sp>
      <p:sp>
        <p:nvSpPr>
          <p:cNvPr id="3" name="TextBox 2"/>
          <p:cNvSpPr txBox="1"/>
          <p:nvPr/>
        </p:nvSpPr>
        <p:spPr>
          <a:xfrm>
            <a:off x="238647" y="2895600"/>
            <a:ext cx="11953353" cy="1938992"/>
          </a:xfrm>
          <a:prstGeom prst="rect">
            <a:avLst/>
          </a:prstGeom>
          <a:noFill/>
        </p:spPr>
        <p:txBody>
          <a:bodyPr wrap="square" rtlCol="0">
            <a:spAutoFit/>
          </a:bodyPr>
          <a:lstStyle/>
          <a:p>
            <a:r>
              <a:rPr lang="el-GR" sz="2400" b="1" dirty="0">
                <a:latin typeface="Calibri" panose="020F0502020204030204" pitchFamily="34" charset="0"/>
                <a:cs typeface="Calibri" panose="020F0502020204030204" pitchFamily="34" charset="0"/>
              </a:rPr>
              <a:t>Ο ΠΙΣΤΟΣ </a:t>
            </a:r>
            <a:r>
              <a:rPr lang="el-GR" sz="2400" b="1" u="sng" dirty="0">
                <a:latin typeface="Calibri" panose="020F0502020204030204" pitchFamily="34" charset="0"/>
                <a:cs typeface="Calibri" panose="020F0502020204030204" pitchFamily="34" charset="0"/>
              </a:rPr>
              <a:t>ΚΑΘΑΡΙΖΕΤΑΙ</a:t>
            </a:r>
            <a:r>
              <a:rPr lang="el-GR" sz="2400" b="1" dirty="0">
                <a:latin typeface="Calibri" panose="020F0502020204030204" pitchFamily="34" charset="0"/>
                <a:cs typeface="Calibri" panose="020F0502020204030204" pitchFamily="34" charset="0"/>
              </a:rPr>
              <a:t> ΑΠΌ ΤΗΝ ΑΜΑΡΤΙΑ </a:t>
            </a:r>
          </a:p>
          <a:p>
            <a:endParaRPr lang="el-GR" sz="2400" b="1" dirty="0">
              <a:latin typeface="Calibri" panose="020F0502020204030204" pitchFamily="34" charset="0"/>
              <a:cs typeface="Calibri" panose="020F0502020204030204" pitchFamily="34" charset="0"/>
            </a:endParaRPr>
          </a:p>
          <a:p>
            <a:r>
              <a:rPr lang="el-GR" sz="2400" b="1" dirty="0">
                <a:latin typeface="Calibri" panose="020F0502020204030204" pitchFamily="34" charset="0"/>
                <a:cs typeface="Calibri" panose="020F0502020204030204" pitchFamily="34" charset="0"/>
              </a:rPr>
              <a:t>(ΠΡΟΠΑΤΟΡΙΚΟ ΑΜΑΡΤΗΜΑ)</a:t>
            </a:r>
          </a:p>
          <a:p>
            <a:endParaRPr lang="el-GR" sz="2400" b="1" dirty="0">
              <a:latin typeface="Calibri" panose="020F0502020204030204" pitchFamily="34" charset="0"/>
              <a:cs typeface="Calibri" panose="020F0502020204030204" pitchFamily="34" charset="0"/>
            </a:endParaRPr>
          </a:p>
          <a:p>
            <a:r>
              <a:rPr lang="el-GR" sz="2400" b="1" u="sng" dirty="0">
                <a:latin typeface="Calibri" panose="020F0502020204030204" pitchFamily="34" charset="0"/>
                <a:cs typeface="Calibri" panose="020F0502020204030204" pitchFamily="34" charset="0"/>
              </a:rPr>
              <a:t>ΘΑΒΕΙ </a:t>
            </a:r>
            <a:r>
              <a:rPr lang="el-GR" sz="2400" b="1" dirty="0">
                <a:latin typeface="Calibri" panose="020F0502020204030204" pitchFamily="34" charset="0"/>
                <a:cs typeface="Calibri" panose="020F0502020204030204" pitchFamily="34" charset="0"/>
              </a:rPr>
              <a:t>ΤΟΝ ΠΑΛΙΟ ΕΑΥΤΟ ΤΟΥ ΚΑΙ </a:t>
            </a:r>
            <a:r>
              <a:rPr lang="el-GR" sz="2400" b="1" u="sng" dirty="0">
                <a:latin typeface="Calibri" panose="020F0502020204030204" pitchFamily="34" charset="0"/>
                <a:cs typeface="Calibri" panose="020F0502020204030204" pitchFamily="34" charset="0"/>
              </a:rPr>
              <a:t>ΑΝΑΓΕΝΝΙΕΤΑ</a:t>
            </a:r>
            <a:r>
              <a:rPr lang="el-GR" sz="2400" b="1" dirty="0">
                <a:latin typeface="Calibri" panose="020F0502020204030204" pitchFamily="34" charset="0"/>
                <a:cs typeface="Calibri" panose="020F0502020204030204" pitchFamily="34" charset="0"/>
              </a:rPr>
              <a:t>Ι ΣΕ ΜΙΑ ΝΕΑ ΖΩΗ </a:t>
            </a:r>
          </a:p>
        </p:txBody>
      </p:sp>
    </p:spTree>
    <p:extLst>
      <p:ext uri="{BB962C8B-B14F-4D97-AF65-F5344CB8AC3E}">
        <p14:creationId xmlns:p14="http://schemas.microsoft.com/office/powerpoint/2010/main" val="33808594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301</TotalTime>
  <Words>304</Words>
  <Application>Microsoft Office PowerPoint</Application>
  <PresentationFormat>Ευρεία οθόνη</PresentationFormat>
  <Paragraphs>110</Paragraphs>
  <Slides>24</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24</vt:i4>
      </vt:variant>
    </vt:vector>
  </HeadingPairs>
  <TitlesOfParts>
    <vt:vector size="30" baseType="lpstr">
      <vt:lpstr>Arial</vt:lpstr>
      <vt:lpstr>Calibri</vt:lpstr>
      <vt:lpstr>Century Gothic</vt:lpstr>
      <vt:lpstr>Roboto</vt:lpstr>
      <vt:lpstr>Wingdings 3</vt:lpstr>
      <vt:lpstr>Ιόν</vt:lpstr>
      <vt:lpstr>Παρουσίαση του PowerPoint</vt:lpstr>
      <vt:lpstr>Παρουσίαση του PowerPoint</vt:lpstr>
      <vt:lpstr>Παρουσίαση του PowerPoint</vt:lpstr>
      <vt:lpstr>  Το Βάπτισμα χωρίζεται σε δύο φάσεις : Στην κατήχηση και  στη Βάπτιση</vt:lpstr>
      <vt:lpstr>Η Κατήχηση γίνεται στον πρόναο όπου βρίσκονται ο Ιερέας ο ανάδοχος και το νήπιο</vt:lpstr>
      <vt:lpstr>Ο Ιερέας ευλογεί το νήπιο στο όνομα της Αγίας Τριάδας και του δίνει το όνομα  Στρέφει το νήπιο αριστερά και αποτάσσει τον Σατανά ,στρέφει το νήπιο δεξιά και συντάσσει με τον Χριστό  Ο Ανάδοχος λέει το Σύμβολο της πίστεως(Πιστεύω)</vt:lpstr>
      <vt:lpstr>Η Βάπτιση γίνεται στον κυρίως ναό</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Χρίσμα   τη σφραγίδα του Αγίου Πνεύματος</vt:lpstr>
      <vt:lpstr>Ο χορός γύρο από την κολυμβήθρα  Την απαλλαγή από το προπατορικό αμάρτημα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Συγκρίνετε τις εικόνες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Λογαριασμός Microsoft</dc:creator>
  <cp:lastModifiedBy>2ο ΕΠΑΛ</cp:lastModifiedBy>
  <cp:revision>31</cp:revision>
  <dcterms:created xsi:type="dcterms:W3CDTF">2023-12-09T08:09:21Z</dcterms:created>
  <dcterms:modified xsi:type="dcterms:W3CDTF">2026-01-07T17:56:31Z</dcterms:modified>
</cp:coreProperties>
</file>