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28:56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24575,'82'-1'0,"-38"-2"0,1 3 0,0 2 0,0 1 0,74 17 0,-94-13 0,-1 0 0,41 20 0,-56-22 0,0 0 0,0 1 0,0 0 0,-1 1 0,0-1 0,0 2 0,-1-1 0,1 1 0,7 12 0,-5-6 0,-3-5 0,0 0 0,-1 0 0,0 1 0,0 0 0,-1 0 0,0 1 0,-1-1 0,0 1 0,0 0 0,-2 0 0,3 15 0,0 56 0,-7 97 0,-1-49 0,3 549 0,-2-647 0,-1 1 0,-2-1 0,-14 50 0,-5 29 0,2 14 0,9-61 0,-8 129 0,19-173 0,-1 1 0,0-1 0,-2 1 0,0-1 0,-2-1 0,-10 24 0,9-22 0,0 0 0,1 0 0,1 1 0,1 0 0,-2 25 0,9 198 0,-1-232 0,1 1 0,1-1 0,0 0 0,0 0 0,2 0 0,-1 0 0,2-1 0,12 24 0,4-3 0,44 51 0,-8-11 0,-50-64 0,0 0 0,0 0 0,1-1 0,0-1 0,0 0 0,16 9 0,23 20 0,-47-36 0,1 1 0,-1 0 0,0 0 0,0 1 0,1-1 0,-1 0 0,0 0 0,0 0 0,0 1 0,-1-1 0,1 0 0,0 1 0,0-1 0,-1 1 0,1-1 0,-1 1 0,1-1 0,-1 1 0,0 0 0,0-1 0,1 1 0,-1-1 0,0 1 0,0 0 0,-1-1 0,1 1 0,0-1 0,-1 1 0,1 0 0,0-1 0,-1 1 0,0-1 0,1 0 0,-1 1 0,0-1 0,0 1 0,0-1 0,0 0 0,0 0 0,-2 3 0,-5 3 0,-1 1 0,0-2 0,0 1 0,-20 10 0,6-4 0,17-10 0,1 1 0,0 0 0,0 1 0,0-1 0,1 1 0,-1 0 0,1 0 0,0 0 0,1 1 0,-1-1 0,1 1 0,0 0 0,0 0 0,1 0 0,0 0 0,-2 8 0,1 6 0,1 0 0,0 0 0,2 0 0,1 20 0,4 854 0,-7-501 0,1-320 0,0-20 0,2 1 0,11 81 0,-1-40 0,-3 0 0,-8 150 0,-3-98 0,4-116 0,-1-9 0,0 0 0,-3 23 0,2-39 0,-1 1 0,1 0 0,-1-1 0,0 1 0,-1-1 0,0 0 0,0 0 0,0 0 0,0 0 0,-9 10 0,-105 118 0,113-130 0,-1 1 0,1-1 0,-1 0 0,0 0 0,0-1 0,0 1 0,-1-1 0,1 0 0,-1-1 0,1 1 0,-9 2 0,-2-2 0,0 0 0,-31 2 0,-24 3 0,-12 4-1365,56-10-5461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42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22979,'-53'600'0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46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24575,'0'-2'0,"1"-1"0,-1 1 0,1 0 0,-1-1 0,1 1 0,0 0 0,0 0 0,0 0 0,0-1 0,0 1 0,0 0 0,0 0 0,1 1 0,-1-1 0,1 0 0,0 0 0,-1 1 0,1-1 0,0 1 0,0-1 0,0 1 0,0 0 0,0 0 0,0 0 0,1 0 0,-1 0 0,0 0 0,0 1 0,1-1 0,-1 1 0,3-1 0,12-1 0,-1 0 0,1 0 0,23 2 0,-23 1 0,27-1 0,0 3 0,69 12 0,-32 0-1365,-58-8-5461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38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42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43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44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44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4:51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29:41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24483,'0'1976'0,"1345"-1976"0,-1345-1976 0,-1345 1976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29:55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24505,'0'2287'0,"2740"-2287"0,-2740-2287 0,-2740 2287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0:00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1 931 24575,'17'-19'0,"-1"-1"0,-1 0 0,18-31 0,-11 16 0,52-60 0,-5 7 0,-47 59 0,2 1 0,37-36 0,-12 15 0,-28 30 0,1 0 0,1 2 0,1 1 0,1 0 0,43-20 0,-28 16 0,44-31 0,-56 32 0,2 2 0,0 1 0,0 1 0,2 2 0,0 1 0,60-14 0,-44 14 0,1 2 0,0 3 0,85-2 0,91-4 0,9 0 0,-198 11 0,-1-2 0,1-1 0,40-12 0,-34 7 0,72-7 0,211 15 0,-162 4 0,650-2 0,-788 1 0,0 1 0,0 2 0,-1 0 0,1 1 0,-1 2 0,0 1 0,34 15 0,14 12 0,67 44 0,-117-65 0,67 33 0,13 8 0,-63-30 0,1-2 0,1-1 0,58 21 0,-67-32 0,-16-7 0,0 2 0,-1-1 0,21 12 0,8 12 0,-1 2 0,69 63 0,-66-53 0,-15-14 0,63 60 0,-93-86 0,-1-1 0,1 1 0,-1 0 0,1 0 0,0-1 0,-1 1 0,1 0 0,0-1 0,-1 1 0,1-1 0,0 1 0,0-1 0,0 1 0,-1-1 0,1 1 0,0-1 0,0 0 0,0 0 0,0 1 0,0-1 0,0 0 0,0 0 0,0 0 0,-1 0 0,1 0 0,2 0 0,-2-1 0,0 0 0,0 0 0,0 0 0,0 0 0,-1 0 0,1 0 0,0 0 0,-1 0 0,1 0 0,-1 0 0,1-1 0,-1 1 0,1 0 0,-1 0 0,0 0 0,0-1 0,1 0 0,0-14 0,0 1 0,-2-24 0,1 28 0,-3-510-1365,3 496-5461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0:02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872 0 24575,'0'4'0,"-1"-1"0,1 0 0,-1 1 0,1-1 0,-1 0 0,0 0 0,-1 0 0,1 0 0,0 1 0,-1-1 0,0-1 0,1 1 0,-1 0 0,0 0 0,-1-1 0,1 1 0,0-1 0,-1 0 0,1 0 0,-1 0 0,0 0 0,0 0 0,1 0 0,-1-1 0,0 1 0,-1-1 0,1 0 0,0 0 0,0 0 0,-6 1 0,-10 1 0,0 0 0,0-1 0,-40 0 0,54-2 0,-547-3 0,533 4-183,0 1-1,-37 8 0,43-7-630,-10 2-6012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20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31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24512,'0'2488'0,"1131"-2488"0,-1131-2488 0,-1131 2488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37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24507,'0'3834'0,"1384"-3834"0,-1384-3834 0,-1384 3834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7:33:41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1 903 24575,'0'-23'0,"-1"-5"0,5-35 0,-2 53 0,0 0 0,0 0 0,1 0 0,0 0 0,1 1 0,9-19 0,60-80 0,-25 41 0,-30 40 0,2 1 0,2 1 0,0 1 0,1 0 0,1 2 0,1 1 0,1 1 0,1 1 0,1 1 0,0 2 0,42-18 0,-35 19 0,1 1 0,53-12 0,-56 17 0,0-2 0,-1-1 0,41-23 0,-50 23 0,1 0 0,1 1 0,0 2 0,0 1 0,1 0 0,47-6 0,139-11 0,-114 11 0,130-1 0,641 16 0,-848-1 0,1 2 0,-1 0 0,0 1 0,0 1 0,0 0 0,-1 2 0,1 1 0,-1 0 0,-1 2 0,29 16 0,-46-24 0,34 19 0,0 3 0,-2 0 0,46 41 0,116 150 0,-126-136 0,18 20 0,-66-71-1365,-3-6-5461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55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82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46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14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15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56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24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54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95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55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0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5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09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47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62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43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5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07D27D-EB14-41CA-81E2-A6463002670F}" type="datetimeFigureOut">
              <a:rPr lang="el-GR" smtClean="0"/>
              <a:t>15/2/2026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AD9679-4079-4FD2-9E47-20C507A6B5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hotodentro.edu.gr/v/item/ds/8521/8453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11.sch.gr/modules/exercise/exercise_submit.php?course=2140080517&amp;exerciseId=410677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70.png"/><Relationship Id="rId21" Type="http://schemas.openxmlformats.org/officeDocument/2006/relationships/image" Target="../media/image17.pn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customXml" Target="../ink/ink17.xml"/><Relationship Id="rId2" Type="http://schemas.openxmlformats.org/officeDocument/2006/relationships/image" Target="../media/image60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24" Type="http://schemas.openxmlformats.org/officeDocument/2006/relationships/customXml" Target="../ink/ink10.xml"/><Relationship Id="rId32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2.xml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31" Type="http://schemas.openxmlformats.org/officeDocument/2006/relationships/customXml" Target="../ink/ink15.xml"/><Relationship Id="rId4" Type="http://schemas.openxmlformats.org/officeDocument/2006/relationships/image" Target="../media/image80.png"/><Relationship Id="rId9" Type="http://schemas.openxmlformats.org/officeDocument/2006/relationships/customXml" Target="../ink/ink3.xml"/><Relationship Id="rId14" Type="http://schemas.openxmlformats.org/officeDocument/2006/relationships/image" Target="../media/image13.png"/><Relationship Id="rId22" Type="http://schemas.openxmlformats.org/officeDocument/2006/relationships/customXml" Target="../ink/ink9.xml"/><Relationship Id="rId27" Type="http://schemas.openxmlformats.org/officeDocument/2006/relationships/image" Target="../media/image20.png"/><Relationship Id="rId30" Type="http://schemas.openxmlformats.org/officeDocument/2006/relationships/customXml" Target="../ink/ink14.xml"/><Relationship Id="rId8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111C2-C7CF-AC2E-8B62-96C9869F9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ΕΝΟΤΗΤΑ 2.3.3</a:t>
            </a:r>
            <a:br>
              <a:rPr lang="el-GR" dirty="0"/>
            </a:br>
            <a:r>
              <a:rPr lang="el-GR" dirty="0" err="1"/>
              <a:t>Ηλεκτρικη</a:t>
            </a:r>
            <a:r>
              <a:rPr lang="el-GR" dirty="0"/>
              <a:t> </a:t>
            </a:r>
            <a:r>
              <a:rPr lang="el-GR" dirty="0" err="1"/>
              <a:t>ισχυσ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225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A8390-A60D-1783-A3EA-C01820B8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516"/>
            <a:ext cx="10396882" cy="1151965"/>
          </a:xfrm>
        </p:spPr>
        <p:txBody>
          <a:bodyPr/>
          <a:lstStyle/>
          <a:p>
            <a:pPr algn="ctr"/>
            <a:r>
              <a:rPr lang="el-GR" dirty="0" err="1"/>
              <a:t>Κιλοβατωρα</a:t>
            </a:r>
            <a:r>
              <a:rPr lang="el-GR" dirty="0"/>
              <a:t> </a:t>
            </a:r>
            <a:r>
              <a:rPr lang="en-US" cap="none" dirty="0" err="1"/>
              <a:t>KWh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A71C3A-F35C-AB72-8DBA-2797FDBE20C9}"/>
                  </a:ext>
                </a:extLst>
              </p:cNvPr>
              <p:cNvSpPr txBox="1"/>
              <p:nvPr/>
            </p:nvSpPr>
            <p:spPr>
              <a:xfrm>
                <a:off x="333932" y="1385481"/>
                <a:ext cx="10923638" cy="450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Joule = 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ενέργεια που παράγεται ή καταναλώνεται από μια συσκευή ισχύος 1(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W) 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σε χρόνο 1(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sec).</a:t>
                </a:r>
              </a:p>
              <a:p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ενέργεια που παράγεται ή καταναλώνεται από μια συσκευή ισχύος 1(W) σε χρόνο μιας ώρας ισούται την </a:t>
                </a:r>
                <a:r>
                  <a:rPr lang="el-GR" sz="2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βατώρα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sz="2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Πολλαπλάσιο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Κιλοβατώρα (</a:t>
                </a:r>
                <a:r>
                  <a:rPr lang="en-US" sz="2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KWh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𝐾𝑊h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=3600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𝐾𝑊𝑠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=3600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𝐾𝐽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A71C3A-F35C-AB72-8DBA-2797FDBE2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2" y="1385481"/>
                <a:ext cx="10923638" cy="4505208"/>
              </a:xfrm>
              <a:prstGeom prst="rect">
                <a:avLst/>
              </a:prstGeom>
              <a:blipFill>
                <a:blip r:embed="rId2"/>
                <a:stretch>
                  <a:fillRect l="-1172" t="-1218" r="-11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8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λογισμικό, γραμματοσειρά&#10;&#10;Το περιεχόμενο που δημιουργείται από AI ενδέχεται να είναι εσφαλμένο.">
            <a:hlinkClick r:id="rId2"/>
            <a:extLst>
              <a:ext uri="{FF2B5EF4-FFF2-40B4-BE49-F238E27FC236}">
                <a16:creationId xmlns:a16="http://schemas.microsoft.com/office/drawing/2014/main" id="{E14F47B3-1443-CE4A-BB50-34FB2C69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2" y="100484"/>
            <a:ext cx="10169731" cy="55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B72333-3DB1-EC9D-C3A6-69E331C3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87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l-GR" sz="4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ΑΣΚΗΣΗ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CD12B-5EA4-6FD0-F537-C614F3809CAE}"/>
              </a:ext>
            </a:extLst>
          </p:cNvPr>
          <p:cNvSpPr txBox="1"/>
          <p:nvPr/>
        </p:nvSpPr>
        <p:spPr>
          <a:xfrm>
            <a:off x="501446" y="1091381"/>
            <a:ext cx="10491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Ηλεκτρικό σίδερο έχει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P=500(W)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λειτουργεί υπό τάση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V=100(V).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υπολογιστούν: 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Α) Η ένταση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ρεύματος που απορροφά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Β) Η αντίσταση του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Γ) Η ενέργεια που καταναλώνει μετά από 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ώρες λειτουργίας σε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EE56D-2BD9-2F16-9BE9-E201A5255760}"/>
                  </a:ext>
                </a:extLst>
              </p:cNvPr>
              <p:cNvSpPr txBox="1"/>
              <p:nvPr/>
            </p:nvSpPr>
            <p:spPr>
              <a:xfrm>
                <a:off x="685801" y="3290500"/>
                <a:ext cx="4195444" cy="1138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3EE56D-2BD9-2F16-9BE9-E201A5255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90500"/>
                <a:ext cx="4195444" cy="1138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CC021-0DD0-C45F-7BFE-B1FE39BDCFEA}"/>
                  </a:ext>
                </a:extLst>
              </p:cNvPr>
              <p:cNvSpPr txBox="1"/>
              <p:nvPr/>
            </p:nvSpPr>
            <p:spPr>
              <a:xfrm>
                <a:off x="685801" y="4152018"/>
                <a:ext cx="3050002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=20(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CC021-0DD0-C45F-7BFE-B1FE39BDC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152018"/>
                <a:ext cx="3050002" cy="578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106D7-C2DB-955A-C123-D315F2A33D4D}"/>
                  </a:ext>
                </a:extLst>
              </p:cNvPr>
              <p:cNvSpPr txBox="1"/>
              <p:nvPr/>
            </p:nvSpPr>
            <p:spPr>
              <a:xfrm>
                <a:off x="5746955" y="3551981"/>
                <a:ext cx="53266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=500∙2=1000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𝐾𝑊h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106D7-C2DB-955A-C123-D315F2A33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55" y="3551981"/>
                <a:ext cx="5326651" cy="307777"/>
              </a:xfrm>
              <a:prstGeom prst="rect">
                <a:avLst/>
              </a:prstGeom>
              <a:blipFill>
                <a:blip r:embed="rId4"/>
                <a:stretch>
                  <a:fillRect l="-801" r="-1373" b="-4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0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F75566-49A1-4934-7928-5FC0109D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39" y="15485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l-GR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Τεστ </a:t>
            </a:r>
            <a:r>
              <a:rPr lang="el-GR" sz="6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αξιολογησησ</a:t>
            </a:r>
            <a:endParaRPr lang="el-GR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494B4-FF58-17CB-97D4-723704F3E366}"/>
              </a:ext>
            </a:extLst>
          </p:cNvPr>
          <p:cNvSpPr txBox="1"/>
          <p:nvPr/>
        </p:nvSpPr>
        <p:spPr>
          <a:xfrm>
            <a:off x="439994" y="1306823"/>
            <a:ext cx="103968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Ήρθε η ώρα να εξακριβώσετε το επίπεδο κατανόησης των εννοιών που σας παρουσιάστηκαν.</a:t>
            </a:r>
          </a:p>
          <a:p>
            <a:pPr algn="just"/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Μεταβείτε στο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eClass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να ολοκληρώσετε το τεστ αξιολόγησης. Μέσα από αυτή τη διαδικασία θα έχετε την ευκαιρία να ελέγξετε τις γνώσεις σας, να εντοπίσετε τυχόν απορίες και να ενισχύσετε την κατανόησή σας.</a:t>
            </a:r>
          </a:p>
          <a:p>
            <a:pPr algn="just"/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Καλή επιτυχία! </a:t>
            </a:r>
          </a:p>
        </p:txBody>
      </p:sp>
    </p:spTree>
    <p:extLst>
      <p:ext uri="{BB962C8B-B14F-4D97-AF65-F5344CB8AC3E}">
        <p14:creationId xmlns:p14="http://schemas.microsoft.com/office/powerpoint/2010/main" val="1216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5D9D21-4813-745C-CAA9-8B803DD5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/>
              <a:t>Αρχή Διατήρησης της Ενέργειας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BFE25-B521-7FF8-2297-2EA7297DFF82}"/>
              </a:ext>
            </a:extLst>
          </p:cNvPr>
          <p:cNvSpPr txBox="1"/>
          <p:nvPr/>
        </p:nvSpPr>
        <p:spPr>
          <a:xfrm>
            <a:off x="765687" y="2408903"/>
            <a:ext cx="10237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ενέργεια δε δημιουργείται , ούτε καταστρέφεται, παρά μόνο μεταφέρεται από ένα σώμα σε κάποιο άλλο και μετατρέπεται από τη μια μορφή στην άλλη.</a:t>
            </a:r>
          </a:p>
        </p:txBody>
      </p:sp>
    </p:spTree>
    <p:extLst>
      <p:ext uri="{BB962C8B-B14F-4D97-AF65-F5344CB8AC3E}">
        <p14:creationId xmlns:p14="http://schemas.microsoft.com/office/powerpoint/2010/main" val="8871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7141EF-8F37-D62E-487E-45471F0A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685800"/>
            <a:ext cx="10709057" cy="1151965"/>
          </a:xfrm>
        </p:spPr>
        <p:txBody>
          <a:bodyPr>
            <a:noAutofit/>
          </a:bodyPr>
          <a:lstStyle/>
          <a:p>
            <a:r>
              <a:rPr lang="el-GR" sz="4400" cap="none" dirty="0"/>
              <a:t>Ρυθμός παραγωγής ή κατανάλωσης Ενέργειας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98E2D-2A89-7E6F-CF64-E13C562639B7}"/>
              </a:ext>
            </a:extLst>
          </p:cNvPr>
          <p:cNvSpPr txBox="1"/>
          <p:nvPr/>
        </p:nvSpPr>
        <p:spPr>
          <a:xfrm>
            <a:off x="462116" y="2228671"/>
            <a:ext cx="10785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μέγεθος που εκφράζει το ποσό της ενέργειας που μετατρέπεται από τη μια μορφή στην άλλη στη μονάδα του χρόνου, είναι η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77D31E-0B18-47D6-6FD0-4B4B3D2256B2}"/>
                  </a:ext>
                </a:extLst>
              </p:cNvPr>
              <p:cNvSpPr txBox="1"/>
              <p:nvPr/>
            </p:nvSpPr>
            <p:spPr>
              <a:xfrm>
                <a:off x="3036904" y="4210610"/>
                <a:ext cx="538249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l-GR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77D31E-0B18-47D6-6FD0-4B4B3D22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04" y="4210610"/>
                <a:ext cx="5382499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8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B4DEB8-450A-36E3-1AFB-7009A8D7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/>
              <a:t>Ηλεκτρική Ισχύς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771CA-87CD-CC1E-AA32-4197BAF9756D}"/>
              </a:ext>
            </a:extLst>
          </p:cNvPr>
          <p:cNvSpPr txBox="1"/>
          <p:nvPr/>
        </p:nvSpPr>
        <p:spPr>
          <a:xfrm>
            <a:off x="491613" y="2172929"/>
            <a:ext cx="1039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ισχύς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μια συσκευή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το γινόμενο της τάσης που επικρατεί στα άκρα της επί την ένταση του ηλεκτρικού ρεύματος που τη διαρρέει.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2BE8DE-D62E-BB33-51FD-7B4C14EC06F4}"/>
                  </a:ext>
                </a:extLst>
              </p:cNvPr>
              <p:cNvSpPr txBox="1"/>
              <p:nvPr/>
            </p:nvSpPr>
            <p:spPr>
              <a:xfrm>
                <a:off x="4203390" y="4365522"/>
                <a:ext cx="220881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l-GR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2BE8DE-D62E-BB33-51FD-7B4C14EC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90" y="4365522"/>
                <a:ext cx="220881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A35575-BB20-575A-FA4F-003E3B73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0" y="269412"/>
            <a:ext cx="10394581" cy="1457070"/>
          </a:xfrm>
          <a:prstGeom prst="rect">
            <a:avLst/>
          </a:prstGeom>
        </p:spPr>
      </p:pic>
      <p:pic>
        <p:nvPicPr>
          <p:cNvPr id="5" name="Εικόνα 4" descr="Εικόνα που περιέχει στιγμιότυπο οθόνης, γραφικά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91D4529-703E-0123-8420-D9CF14A9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1" y="1189703"/>
            <a:ext cx="3390250" cy="3044747"/>
          </a:xfrm>
          <a:prstGeom prst="rect">
            <a:avLst/>
          </a:prstGeom>
        </p:spPr>
      </p:pic>
      <p:pic>
        <p:nvPicPr>
          <p:cNvPr id="7" name="Εικόνα 6" descr="Εικόνα που περιέχει στιγμιότυπο οθόνης, σύμβολο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1F9449-EBAE-6D01-14C7-F06CCCA0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88" y="1189703"/>
            <a:ext cx="2994731" cy="2903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0998A-0D07-C047-653E-05F455F03261}"/>
              </a:ext>
            </a:extLst>
          </p:cNvPr>
          <p:cNvSpPr txBox="1"/>
          <p:nvPr/>
        </p:nvSpPr>
        <p:spPr>
          <a:xfrm>
            <a:off x="682000" y="4093259"/>
            <a:ext cx="10536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πηγή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παράγει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ηλεκτρική ισχύς                                                              Η αντίσταση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καταναλώνει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ηλεκτρική ισχύς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Γενικά όταν το ρεύμα εξέρχεται από τον θετικό ακροδέκτη μιας συσκευής, η συσκευή αυτή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παράγει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ηλεκτρική ισχύς, ενώ όταν το ρεύμα εισέρχεται στον θετικό ακροδέκτη μιας συσκευής , η συσκευή αυτή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καταναλώνει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ηλεκτρική ισχύς. </a:t>
            </a:r>
          </a:p>
        </p:txBody>
      </p:sp>
    </p:spTree>
    <p:extLst>
      <p:ext uri="{BB962C8B-B14F-4D97-AF65-F5344CB8AC3E}">
        <p14:creationId xmlns:p14="http://schemas.microsoft.com/office/powerpoint/2010/main" val="73623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8496B-28B3-DF76-EA53-38916B98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EF3D7-C72B-7E5E-FF31-D78C5867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/>
              <a:t>Άλλοι τύποι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26C4A-23C9-BFB1-8C4F-3C7686BE248A}"/>
                  </a:ext>
                </a:extLst>
              </p:cNvPr>
              <p:cNvSpPr txBox="1"/>
              <p:nvPr/>
            </p:nvSpPr>
            <p:spPr>
              <a:xfrm>
                <a:off x="1755158" y="1986116"/>
                <a:ext cx="230819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/>
                  <a:t>  </a:t>
                </a:r>
                <a:endParaRPr lang="el-GR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26C4A-23C9-BFB1-8C4F-3C7686BE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58" y="1986116"/>
                <a:ext cx="2308196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F602B-9523-5D8D-9222-FC3BB3FC75CF}"/>
                  </a:ext>
                </a:extLst>
              </p:cNvPr>
              <p:cNvSpPr txBox="1"/>
              <p:nvPr/>
            </p:nvSpPr>
            <p:spPr>
              <a:xfrm>
                <a:off x="4809082" y="2324670"/>
                <a:ext cx="60126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l-GR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F602B-9523-5D8D-9222-FC3BB3FC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82" y="2324670"/>
                <a:ext cx="60126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8E3A9F-4452-AFED-66C7-D1CE39217D88}"/>
                  </a:ext>
                </a:extLst>
              </p:cNvPr>
              <p:cNvSpPr txBox="1"/>
              <p:nvPr/>
            </p:nvSpPr>
            <p:spPr>
              <a:xfrm>
                <a:off x="1666567" y="2823279"/>
                <a:ext cx="20192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l-GR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8E3A9F-4452-AFED-66C7-D1CE3921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567" y="2823279"/>
                <a:ext cx="201927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09CBE4BA-BB3D-7F56-58DF-ED85F051AF9A}"/>
                  </a:ext>
                </a:extLst>
              </p14:cNvPr>
              <p14:cNvContentPartPr/>
              <p14:nvPr/>
            </p14:nvContentPartPr>
            <p14:xfrm>
              <a:off x="3942337" y="1925868"/>
              <a:ext cx="287640" cy="2144880"/>
            </p14:xfrm>
          </p:contentPart>
        </mc:Choice>
        <mc:Fallback xmlns=""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09CBE4BA-BB3D-7F56-58DF-ED85F051AF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217" y="1919748"/>
                <a:ext cx="299880" cy="21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Γραφή 19">
                <a:extLst>
                  <a:ext uri="{FF2B5EF4-FFF2-40B4-BE49-F238E27FC236}">
                    <a16:creationId xmlns:a16="http://schemas.microsoft.com/office/drawing/2014/main" id="{7BC942D5-A0BF-73A8-5418-CFE304719AD9}"/>
                  </a:ext>
                </a:extLst>
              </p14:cNvPr>
              <p14:cNvContentPartPr/>
              <p14:nvPr/>
            </p14:nvContentPartPr>
            <p14:xfrm>
              <a:off x="5786617" y="2274348"/>
              <a:ext cx="484560" cy="711720"/>
            </p14:xfrm>
          </p:contentPart>
        </mc:Choice>
        <mc:Fallback xmlns="">
          <p:pic>
            <p:nvPicPr>
              <p:cNvPr id="20" name="Γραφή 19">
                <a:extLst>
                  <a:ext uri="{FF2B5EF4-FFF2-40B4-BE49-F238E27FC236}">
                    <a16:creationId xmlns:a16="http://schemas.microsoft.com/office/drawing/2014/main" id="{7BC942D5-A0BF-73A8-5418-CFE304719A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0497" y="2267868"/>
                <a:ext cx="49680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FBD4545B-5BF5-80B1-70B2-B0C83E6DE393}"/>
                  </a:ext>
                </a:extLst>
              </p14:cNvPr>
              <p14:cNvContentPartPr/>
              <p14:nvPr/>
            </p14:nvContentPartPr>
            <p14:xfrm>
              <a:off x="7417777" y="2278308"/>
              <a:ext cx="986760" cy="823680"/>
            </p14:xfrm>
          </p:contentPart>
        </mc:Choice>
        <mc:Fallback xmlns=""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FBD4545B-5BF5-80B1-70B2-B0C83E6DE3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1657" y="2272188"/>
                <a:ext cx="999000" cy="83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77C8B538-3800-82B1-02CA-3B28895BC397}"/>
              </a:ext>
            </a:extLst>
          </p:cNvPr>
          <p:cNvGrpSpPr/>
          <p:nvPr/>
        </p:nvGrpSpPr>
        <p:grpSpPr>
          <a:xfrm>
            <a:off x="5948257" y="1837668"/>
            <a:ext cx="1712520" cy="335520"/>
            <a:chOff x="5948257" y="1837668"/>
            <a:chExt cx="17125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1FDE70C6-396F-AEFF-0D7B-2F63450BB9FD}"/>
                    </a:ext>
                  </a:extLst>
                </p14:cNvPr>
                <p14:cNvContentPartPr/>
                <p14:nvPr/>
              </p14:nvContentPartPr>
              <p14:xfrm>
                <a:off x="5948257" y="1837668"/>
                <a:ext cx="1712520" cy="335520"/>
              </p14:xfrm>
            </p:contentPart>
          </mc:Choice>
          <mc:Fallback xmlns=""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id="{1FDE70C6-396F-AEFF-0D7B-2F63450BB9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42137" y="1831548"/>
                  <a:ext cx="172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B946354F-94C5-1FC4-92C1-DEF41CE814A8}"/>
                    </a:ext>
                  </a:extLst>
                </p14:cNvPr>
                <p14:cNvContentPartPr/>
                <p14:nvPr/>
              </p14:nvContentPartPr>
              <p14:xfrm>
                <a:off x="7345417" y="2094348"/>
                <a:ext cx="313920" cy="37440"/>
              </p14:xfrm>
            </p:contentPart>
          </mc:Choice>
          <mc:Fallback xmlns=""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B946354F-94C5-1FC4-92C1-DEF41CE814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39297" y="2088228"/>
                  <a:ext cx="3261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C21BB6-8245-57C7-C70B-41048EC7607B}"/>
                  </a:ext>
                </a:extLst>
              </p:cNvPr>
              <p:cNvSpPr txBox="1"/>
              <p:nvPr/>
            </p:nvSpPr>
            <p:spPr>
              <a:xfrm>
                <a:off x="4809082" y="3670351"/>
                <a:ext cx="4981107" cy="1231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C21BB6-8245-57C7-C70B-41048EC7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82" y="3670351"/>
                <a:ext cx="4981107" cy="1231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B3F00B8E-B72B-EF33-972C-CB454DA5B863}"/>
                  </a:ext>
                </a:extLst>
              </p14:cNvPr>
              <p14:cNvContentPartPr/>
              <p14:nvPr/>
            </p14:nvContentPartPr>
            <p14:xfrm>
              <a:off x="7491937" y="511068"/>
              <a:ext cx="2160" cy="360"/>
            </p14:xfrm>
          </p:contentPart>
        </mc:Choice>
        <mc:Fallback xmlns=""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id="{B3F00B8E-B72B-EF33-972C-CB454DA5B8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85817" y="504948"/>
                <a:ext cx="14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B6E35AEB-2CB8-11BB-5CB8-23E5736A2400}"/>
                  </a:ext>
                </a:extLst>
              </p14:cNvPr>
              <p14:cNvContentPartPr/>
              <p14:nvPr/>
            </p14:nvContentPartPr>
            <p14:xfrm>
              <a:off x="6469897" y="3911988"/>
              <a:ext cx="407160" cy="896040"/>
            </p14:xfrm>
          </p:contentPart>
        </mc:Choice>
        <mc:Fallback xmlns=""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B6E35AEB-2CB8-11BB-5CB8-23E5736A24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63777" y="3905868"/>
                <a:ext cx="41940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B4D965C1-5750-2704-2F46-A629ADE6CF04}"/>
                  </a:ext>
                </a:extLst>
              </p14:cNvPr>
              <p14:cNvContentPartPr/>
              <p14:nvPr/>
            </p14:nvContentPartPr>
            <p14:xfrm>
              <a:off x="8045617" y="3679788"/>
              <a:ext cx="498600" cy="1380600"/>
            </p14:xfrm>
          </p:contentPart>
        </mc:Choice>
        <mc:Fallback xmlns=""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B4D965C1-5750-2704-2F46-A629ADE6CF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9497" y="3673308"/>
                <a:ext cx="510840" cy="13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58448CDB-C738-2B26-C79E-B324E188910F}"/>
                  </a:ext>
                </a:extLst>
              </p14:cNvPr>
              <p14:cNvContentPartPr/>
              <p14:nvPr/>
            </p14:nvContentPartPr>
            <p14:xfrm>
              <a:off x="6705337" y="3509508"/>
              <a:ext cx="1182240" cy="325080"/>
            </p14:xfrm>
          </p:contentPart>
        </mc:Choice>
        <mc:Fallback xmlns=""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58448CDB-C738-2B26-C79E-B324E18891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99217" y="3503388"/>
                <a:ext cx="11944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C44268A8-209F-CA67-7405-2991A1870605}"/>
                  </a:ext>
                </a:extLst>
              </p14:cNvPr>
              <p14:cNvContentPartPr/>
              <p14:nvPr/>
            </p14:nvContentPartPr>
            <p14:xfrm>
              <a:off x="7914937" y="3559188"/>
              <a:ext cx="19800" cy="216360"/>
            </p14:xfrm>
          </p:contentPart>
        </mc:Choice>
        <mc:Fallback xmlns=""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C44268A8-209F-CA67-7405-2991A187060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8817" y="3553068"/>
                <a:ext cx="32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6D4E3F43-176B-D0BE-2EE7-4499CFDF5D98}"/>
                  </a:ext>
                </a:extLst>
              </p14:cNvPr>
              <p14:cNvContentPartPr/>
              <p14:nvPr/>
            </p14:nvContentPartPr>
            <p14:xfrm>
              <a:off x="7738177" y="3764748"/>
              <a:ext cx="167040" cy="20880"/>
            </p14:xfrm>
          </p:contentPart>
        </mc:Choice>
        <mc:Fallback xmlns=""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6D4E3F43-176B-D0BE-2EE7-4499CFDF5D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2057" y="3758628"/>
                <a:ext cx="179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7FF4041D-5FAB-1A5C-EA6F-26F96728EBE2}"/>
                  </a:ext>
                </a:extLst>
              </p14:cNvPr>
              <p14:cNvContentPartPr/>
              <p14:nvPr/>
            </p14:nvContentPartPr>
            <p14:xfrm>
              <a:off x="3185257" y="2359308"/>
              <a:ext cx="360" cy="360"/>
            </p14:xfrm>
          </p:contentPart>
        </mc:Choice>
        <mc:Fallback xmlns=""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7FF4041D-5FAB-1A5C-EA6F-26F96728EB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9137" y="2353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878A76D6-B927-BDB3-19A8-D16FC594B267}"/>
                  </a:ext>
                </a:extLst>
              </p14:cNvPr>
              <p14:cNvContentPartPr/>
              <p14:nvPr/>
            </p14:nvContentPartPr>
            <p14:xfrm>
              <a:off x="2674417" y="2418461"/>
              <a:ext cx="360" cy="360"/>
            </p14:xfrm>
          </p:contentPart>
        </mc:Choice>
        <mc:Fallback xmlns=""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878A76D6-B927-BDB3-19A8-D16FC594B2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8297" y="24123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68652FE7-A1B8-8147-06F4-9F8C8ED48A80}"/>
                  </a:ext>
                </a:extLst>
              </p14:cNvPr>
              <p14:cNvContentPartPr/>
              <p14:nvPr/>
            </p14:nvContentPartPr>
            <p14:xfrm>
              <a:off x="2103817" y="2399021"/>
              <a:ext cx="360" cy="360"/>
            </p14:xfrm>
          </p:contentPart>
        </mc:Choice>
        <mc:Fallback xmlns=""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68652FE7-A1B8-8147-06F4-9F8C8ED48A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97697" y="239290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Ομάδα 49">
            <a:extLst>
              <a:ext uri="{FF2B5EF4-FFF2-40B4-BE49-F238E27FC236}">
                <a16:creationId xmlns:a16="http://schemas.microsoft.com/office/drawing/2014/main" id="{0AAA1B20-7A3C-E70B-442D-E6EFF918FA84}"/>
              </a:ext>
            </a:extLst>
          </p:cNvPr>
          <p:cNvGrpSpPr/>
          <p:nvPr/>
        </p:nvGrpSpPr>
        <p:grpSpPr>
          <a:xfrm>
            <a:off x="1572817" y="2113901"/>
            <a:ext cx="69120" cy="10080"/>
            <a:chOff x="1572817" y="2113901"/>
            <a:chExt cx="69120" cy="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67D438AC-89C8-3624-26B4-DCDCB53C030A}"/>
                    </a:ext>
                  </a:extLst>
                </p14:cNvPr>
                <p14:cNvContentPartPr/>
                <p14:nvPr/>
              </p14:nvContentPartPr>
              <p14:xfrm>
                <a:off x="1641577" y="2123621"/>
                <a:ext cx="360" cy="360"/>
              </p14:xfrm>
            </p:contentPart>
          </mc:Choice>
          <mc:Fallback xmlns=""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67D438AC-89C8-3624-26B4-DCDCB53C03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5457" y="211750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694836C7-D4D9-1D67-3532-975C27F36266}"/>
                    </a:ext>
                  </a:extLst>
                </p14:cNvPr>
                <p14:cNvContentPartPr/>
                <p14:nvPr/>
              </p14:nvContentPartPr>
              <p14:xfrm>
                <a:off x="1572817" y="2113901"/>
                <a:ext cx="360" cy="360"/>
              </p14:xfrm>
            </p:contentPart>
          </mc:Choice>
          <mc:Fallback xmlns=""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694836C7-D4D9-1D67-3532-975C27F362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6697" y="210778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Γραφή 50">
                <a:extLst>
                  <a:ext uri="{FF2B5EF4-FFF2-40B4-BE49-F238E27FC236}">
                    <a16:creationId xmlns:a16="http://schemas.microsoft.com/office/drawing/2014/main" id="{A50C0409-BE91-94BC-9B2B-FE6FA8F6D6EF}"/>
                  </a:ext>
                </a:extLst>
              </p14:cNvPr>
              <p14:cNvContentPartPr/>
              <p14:nvPr/>
            </p14:nvContentPartPr>
            <p14:xfrm>
              <a:off x="2458057" y="4876788"/>
              <a:ext cx="360" cy="360"/>
            </p14:xfrm>
          </p:contentPart>
        </mc:Choice>
        <mc:Fallback xmlns="">
          <p:pic>
            <p:nvPicPr>
              <p:cNvPr id="51" name="Γραφή 50">
                <a:extLst>
                  <a:ext uri="{FF2B5EF4-FFF2-40B4-BE49-F238E27FC236}">
                    <a16:creationId xmlns:a16="http://schemas.microsoft.com/office/drawing/2014/main" id="{A50C0409-BE91-94BC-9B2B-FE6FA8F6D6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1937" y="487066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6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511570-8E8D-6920-1A01-3D1DFBB3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/>
              <a:t>Μονάδα μέτρησης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07F8C-2C91-50C1-601D-D8CFB7B9F014}"/>
              </a:ext>
            </a:extLst>
          </p:cNvPr>
          <p:cNvSpPr txBox="1"/>
          <p:nvPr/>
        </p:nvSpPr>
        <p:spPr>
          <a:xfrm>
            <a:off x="1140542" y="2163097"/>
            <a:ext cx="556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Watt   (W)</a:t>
            </a:r>
            <a:endParaRPr lang="el-G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57230-EC16-B140-EE1F-5A067A308EE8}"/>
              </a:ext>
            </a:extLst>
          </p:cNvPr>
          <p:cNvSpPr txBox="1"/>
          <p:nvPr/>
        </p:nvSpPr>
        <p:spPr>
          <a:xfrm>
            <a:off x="685801" y="3234813"/>
            <a:ext cx="9618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Ισχύς 1(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W)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παράγεται ή καταναλώνεται όταν στα άκρα μιας συσκευής εφαρμοστεί τάση 1(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V)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η συσκευή διαρρέεται από ρεύμα 1(Α).</a:t>
            </a:r>
          </a:p>
        </p:txBody>
      </p:sp>
    </p:spTree>
    <p:extLst>
      <p:ext uri="{BB962C8B-B14F-4D97-AF65-F5344CB8AC3E}">
        <p14:creationId xmlns:p14="http://schemas.microsoft.com/office/powerpoint/2010/main" val="25827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DAAC-ADDF-2D38-E699-E968FAB8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07988-4361-7C01-1856-B5554A3A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cap="none" dirty="0"/>
              <a:t>Πολλαπλάσια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9B949-ACD4-E43D-88AD-6DDF8008D30D}"/>
              </a:ext>
            </a:extLst>
          </p:cNvPr>
          <p:cNvSpPr txBox="1"/>
          <p:nvPr/>
        </p:nvSpPr>
        <p:spPr>
          <a:xfrm>
            <a:off x="1140542" y="2163097"/>
            <a:ext cx="556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Watt   (W)</a:t>
            </a:r>
            <a:endParaRPr lang="el-G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0FBB0B-DF56-5367-AD1D-58EBEE8269F8}"/>
                  </a:ext>
                </a:extLst>
              </p:cNvPr>
              <p:cNvSpPr txBox="1"/>
              <p:nvPr/>
            </p:nvSpPr>
            <p:spPr>
              <a:xfrm>
                <a:off x="1066800" y="3152001"/>
                <a:ext cx="81661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 panose="02040503050406030204" pitchFamily="18" charset="0"/>
                        </a:rPr>
                        <m:t>Κιλοβάτ</m:t>
                      </m:r>
                      <m:r>
                        <a:rPr lang="el-GR" sz="3600" b="0" i="0" smtClean="0">
                          <a:latin typeface="Cambria Math" panose="02040503050406030204" pitchFamily="18" charset="0"/>
                        </a:rPr>
                        <m:t>:   1</m:t>
                      </m:r>
                      <m:d>
                        <m:dPr>
                          <m:ctrlPr>
                            <a:rPr lang="el-G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KW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=1000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0FBB0B-DF56-5367-AD1D-58EBEE826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152001"/>
                <a:ext cx="816614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ECC861-6683-5373-0F20-7C463C29F78A}"/>
                  </a:ext>
                </a:extLst>
              </p:cNvPr>
              <p:cNvSpPr txBox="1"/>
              <p:nvPr/>
            </p:nvSpPr>
            <p:spPr>
              <a:xfrm>
                <a:off x="1066800" y="4123664"/>
                <a:ext cx="9395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 panose="02040503050406030204" pitchFamily="18" charset="0"/>
                        </a:rPr>
                        <m:t>Μεγαβάτ</m:t>
                      </m:r>
                      <m:r>
                        <a:rPr lang="el-GR" sz="3600" b="0" i="0" smtClean="0">
                          <a:latin typeface="Cambria Math" panose="02040503050406030204" pitchFamily="18" charset="0"/>
                        </a:rPr>
                        <m:t>:  1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MW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=1.000.000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ECC861-6683-5373-0F20-7C463C29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23664"/>
                <a:ext cx="9395649" cy="553998"/>
              </a:xfrm>
              <a:prstGeom prst="rect">
                <a:avLst/>
              </a:prstGeom>
              <a:blipFill>
                <a:blip r:embed="rId3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4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59F7-CF73-2A64-74D2-6AE6F9E7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6426D9-7223-41B0-B1A0-A91ECF87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2" y="351503"/>
            <a:ext cx="10396882" cy="1151965"/>
          </a:xfrm>
        </p:spPr>
        <p:txBody>
          <a:bodyPr/>
          <a:lstStyle/>
          <a:p>
            <a:pPr algn="ctr"/>
            <a:r>
              <a:rPr lang="el-GR" cap="none" dirty="0"/>
              <a:t>Άλλες μονάδες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E1720E-7EB4-6A4D-11C2-F54ABB7F19D4}"/>
                  </a:ext>
                </a:extLst>
              </p:cNvPr>
              <p:cNvSpPr txBox="1"/>
              <p:nvPr/>
            </p:nvSpPr>
            <p:spPr>
              <a:xfrm>
                <a:off x="1489587" y="2880851"/>
                <a:ext cx="331501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HP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=746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(KW) = 1,34 HP</a:t>
                </a:r>
                <a:endParaRPr lang="el-GR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E1720E-7EB4-6A4D-11C2-F54ABB7F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87" y="2880851"/>
                <a:ext cx="3315010" cy="1107996"/>
              </a:xfrm>
              <a:prstGeom prst="rect">
                <a:avLst/>
              </a:prstGeom>
              <a:blipFill>
                <a:blip r:embed="rId2"/>
                <a:stretch>
                  <a:fillRect l="-8272" r="-2574" b="-243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FBFF85-A017-47AF-7E7B-29DBF35163C8}"/>
              </a:ext>
            </a:extLst>
          </p:cNvPr>
          <p:cNvSpPr txBox="1"/>
          <p:nvPr/>
        </p:nvSpPr>
        <p:spPr>
          <a:xfrm>
            <a:off x="1371598" y="1636899"/>
            <a:ext cx="741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Ίππος  Η</a:t>
            </a: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l-G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(Ισχύς κινητήρων)</a:t>
            </a:r>
          </a:p>
        </p:txBody>
      </p:sp>
    </p:spTree>
    <p:extLst>
      <p:ext uri="{BB962C8B-B14F-4D97-AF65-F5344CB8AC3E}">
        <p14:creationId xmlns:p14="http://schemas.microsoft.com/office/powerpoint/2010/main" val="4036411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200</TotalTime>
  <Words>501</Words>
  <Application>Microsoft Office PowerPoint</Application>
  <PresentationFormat>Ευρεία οθόνη</PresentationFormat>
  <Paragraphs>50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Impact</vt:lpstr>
      <vt:lpstr>Κύρια εκδήλωση</vt:lpstr>
      <vt:lpstr>ΕΝΟΤΗΤΑ 2.3.3 Ηλεκτρικη ισχυσ</vt:lpstr>
      <vt:lpstr>Αρχή Διατήρησης της Ενέργειας </vt:lpstr>
      <vt:lpstr>Ρυθμός παραγωγής ή κατανάλωσης Ενέργειας</vt:lpstr>
      <vt:lpstr>Ηλεκτρική Ισχύς</vt:lpstr>
      <vt:lpstr>Παρουσίαση του PowerPoint</vt:lpstr>
      <vt:lpstr>Άλλοι τύποι</vt:lpstr>
      <vt:lpstr>Μονάδα μέτρησης</vt:lpstr>
      <vt:lpstr>Πολλαπλάσια</vt:lpstr>
      <vt:lpstr>Άλλες μονάδες</vt:lpstr>
      <vt:lpstr>Κιλοβατωρα KWh</vt:lpstr>
      <vt:lpstr>Παρουσίαση του PowerPoint</vt:lpstr>
      <vt:lpstr>ΑΣΚΗΣΗ</vt:lpstr>
      <vt:lpstr>Τεστ αξιολογησησ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VIOLETA SAMIOTI</dc:creator>
  <cp:lastModifiedBy>VIOLETA SAMIOTI</cp:lastModifiedBy>
  <cp:revision>27</cp:revision>
  <dcterms:created xsi:type="dcterms:W3CDTF">2026-02-12T06:32:14Z</dcterms:created>
  <dcterms:modified xsi:type="dcterms:W3CDTF">2026-02-15T18:46:06Z</dcterms:modified>
</cp:coreProperties>
</file>