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9" r:id="rId4"/>
    <p:sldId id="258" r:id="rId5"/>
    <p:sldId id="260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A5431"/>
    <a:srgbClr val="1A1A1A"/>
    <a:srgbClr val="FFD41D"/>
    <a:srgbClr val="FFE471"/>
    <a:srgbClr val="FDBC00"/>
    <a:srgbClr val="FFDF85"/>
    <a:srgbClr val="FEBA01"/>
    <a:srgbClr val="FEC800"/>
    <a:srgbClr val="00AACC"/>
    <a:srgbClr val="A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260" y="1960930"/>
            <a:ext cx="6101465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59" y="3822147"/>
            <a:ext cx="610146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0"/>
            <a:ext cx="8246070" cy="1042857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30" y="1350109"/>
            <a:ext cx="8246070" cy="3417154"/>
          </a:xfrm>
        </p:spPr>
        <p:txBody>
          <a:bodyPr/>
          <a:lstStyle>
            <a:lvl1pPr algn="l"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 algn="l"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 algn="l"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 algn="l"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 algn="l"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66" y="433880"/>
            <a:ext cx="62526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97" y="1373201"/>
            <a:ext cx="6236936" cy="334411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52" y="-10987"/>
            <a:ext cx="8076896" cy="106893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4123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2000">
                <a:solidFill>
                  <a:schemeClr val="accent5">
                    <a:lumMod val="75000"/>
                  </a:schemeClr>
                </a:solidFill>
              </a:defRPr>
            </a:lvl2pPr>
            <a:lvl3pPr algn="ctr">
              <a:defRPr sz="1800">
                <a:solidFill>
                  <a:schemeClr val="accent5">
                    <a:lumMod val="75000"/>
                  </a:schemeClr>
                </a:solidFill>
              </a:defRPr>
            </a:lvl3pPr>
            <a:lvl4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4pPr>
            <a:lvl5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4123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2000">
                <a:solidFill>
                  <a:schemeClr val="accent5">
                    <a:lumMod val="75000"/>
                  </a:schemeClr>
                </a:solidFill>
              </a:defRPr>
            </a:lvl2pPr>
            <a:lvl3pPr algn="ctr">
              <a:defRPr sz="1800">
                <a:solidFill>
                  <a:schemeClr val="accent5">
                    <a:lumMod val="75000"/>
                  </a:schemeClr>
                </a:solidFill>
              </a:defRPr>
            </a:lvl3pPr>
            <a:lvl4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4pPr>
            <a:lvl5pPr algn="ctr">
              <a:defRPr sz="16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Τρικέφαλος </a:t>
            </a:r>
            <a:r>
              <a:rPr lang="el-GR" dirty="0" err="1" smtClean="0"/>
              <a:t>βραχιόνιος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Βίκυ Βλαχογιάννη – Μάιος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Τρικέφαλος </a:t>
            </a:r>
            <a:r>
              <a:rPr lang="el-GR" dirty="0" err="1" smtClean="0"/>
              <a:t>βραχιόνιος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9540" y="1044700"/>
            <a:ext cx="4428493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Ποια κίνηση κάνει;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Ο </a:t>
            </a:r>
            <a:r>
              <a:rPr lang="el-GR" b="1" dirty="0" smtClean="0"/>
              <a:t>τρικέφαλος </a:t>
            </a:r>
            <a:r>
              <a:rPr lang="el-GR" b="1" dirty="0" err="1" smtClean="0"/>
              <a:t>βραχιόνιος</a:t>
            </a:r>
            <a:r>
              <a:rPr lang="el-GR" b="1" dirty="0" smtClean="0"/>
              <a:t> </a:t>
            </a:r>
            <a:r>
              <a:rPr lang="el-GR" dirty="0" smtClean="0"/>
              <a:t>κάνει την </a:t>
            </a:r>
            <a:r>
              <a:rPr lang="el-GR" b="1" u="sng" dirty="0" smtClean="0"/>
              <a:t>έκταση του</a:t>
            </a:r>
            <a:r>
              <a:rPr lang="en-US" b="1" u="sng" dirty="0" smtClean="0"/>
              <a:t> </a:t>
            </a:r>
            <a:r>
              <a:rPr lang="el-GR" b="1" u="sng" dirty="0" smtClean="0"/>
              <a:t>βραχίονα </a:t>
            </a:r>
            <a:r>
              <a:rPr lang="el-GR" dirty="0" smtClean="0"/>
              <a:t>και είναι </a:t>
            </a:r>
            <a:r>
              <a:rPr lang="el-GR" dirty="0" smtClean="0">
                <a:solidFill>
                  <a:srgbClr val="FF0000"/>
                </a:solidFill>
              </a:rPr>
              <a:t>ανταγωνιστής</a:t>
            </a:r>
            <a:r>
              <a:rPr lang="el-GR" dirty="0" smtClean="0"/>
              <a:t> μυς με τον </a:t>
            </a:r>
            <a:r>
              <a:rPr lang="el-GR" b="1" dirty="0" smtClean="0"/>
              <a:t>δικέφαλο</a:t>
            </a:r>
            <a:r>
              <a:rPr lang="el-GR" dirty="0" smtClean="0"/>
              <a:t> που κάνει την </a:t>
            </a:r>
            <a:r>
              <a:rPr lang="el-GR" b="1" u="sng" dirty="0" smtClean="0"/>
              <a:t>κάμψη του βραχίονα</a:t>
            </a:r>
          </a:p>
          <a:p>
            <a:pPr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Διάταση τρικέφαλου </a:t>
            </a:r>
            <a:r>
              <a:rPr lang="el-GR" dirty="0" err="1" smtClean="0"/>
              <a:t>βραχιόνιου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195" y="1655520"/>
            <a:ext cx="5839630" cy="274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754375" y="128470"/>
            <a:ext cx="5650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Ασκήσεις για τον τρικέφαλο </a:t>
            </a:r>
            <a:r>
              <a:rPr lang="el-GR" sz="2800" dirty="0" err="1" smtClean="0">
                <a:solidFill>
                  <a:schemeClr val="bg1"/>
                </a:solidFill>
              </a:rPr>
              <a:t>βραχιόνιο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www.fmh.gr/wp-content/uploads/2017/09/6-1-e1603089003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044700"/>
            <a:ext cx="2239673" cy="1679755"/>
          </a:xfrm>
          <a:prstGeom prst="rect">
            <a:avLst/>
          </a:prstGeom>
          <a:noFill/>
        </p:spPr>
      </p:pic>
      <p:pic>
        <p:nvPicPr>
          <p:cNvPr id="5124" name="Picture 4" descr="Ασκήσεις για τρικεφάλου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6015" y="1044700"/>
            <a:ext cx="2239673" cy="1679755"/>
          </a:xfrm>
          <a:prstGeom prst="rect">
            <a:avLst/>
          </a:prstGeom>
          <a:noFill/>
        </p:spPr>
      </p:pic>
      <p:pic>
        <p:nvPicPr>
          <p:cNvPr id="5126" name="Picture 6" descr="https://www.fmh.gr/wp-content/uploads/2017/09/5-1-e16030890549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705" y="1044699"/>
            <a:ext cx="2188771" cy="1679755"/>
          </a:xfrm>
          <a:prstGeom prst="rect">
            <a:avLst/>
          </a:prstGeom>
          <a:noFill/>
        </p:spPr>
      </p:pic>
      <p:pic>
        <p:nvPicPr>
          <p:cNvPr id="5128" name="Picture 8" descr="https://www.fmh.gr/wp-content/uploads/2017/09/4-1-e16030890627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2575" y="1044701"/>
            <a:ext cx="2166515" cy="1624886"/>
          </a:xfrm>
          <a:prstGeom prst="rect">
            <a:avLst/>
          </a:prstGeom>
          <a:noFill/>
        </p:spPr>
      </p:pic>
      <p:pic>
        <p:nvPicPr>
          <p:cNvPr id="5130" name="Picture 10" descr="Τρικέφαλος βραχιόνιος μυς Archives | Ensomat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555" y="2724455"/>
            <a:ext cx="2301085" cy="2301085"/>
          </a:xfrm>
          <a:prstGeom prst="rect">
            <a:avLst/>
          </a:prstGeom>
          <a:noFill/>
        </p:spPr>
      </p:pic>
      <p:pic>
        <p:nvPicPr>
          <p:cNvPr id="5132" name="Picture 12" descr="Βυθίσεις τρικεφάλων στον πάγκο | Ensomat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9540" y="2877160"/>
            <a:ext cx="3848329" cy="2164685"/>
          </a:xfrm>
          <a:prstGeom prst="rect">
            <a:avLst/>
          </a:prstGeom>
          <a:noFill/>
        </p:spPr>
      </p:pic>
      <p:pic>
        <p:nvPicPr>
          <p:cNvPr id="5134" name="Picture 14" descr="Τρικέφαλος βραχιόνιος μυς Archives | Ensomat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9870" y="2724455"/>
            <a:ext cx="2299725" cy="229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907080" y="281175"/>
            <a:ext cx="274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Προσοχή!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01670" y="1502815"/>
            <a:ext cx="7635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Όταν γυμνάζω τον τρικέφαλό μου με ελεύθερα βάρη σε όρθια θέση προσέχω</a:t>
            </a:r>
          </a:p>
          <a:p>
            <a:pPr>
              <a:buFont typeface="Wingdings" pitchFamily="2" charset="2"/>
              <a:buChar char="v"/>
            </a:pPr>
            <a:r>
              <a:rPr lang="el-GR" sz="2800" dirty="0" smtClean="0"/>
              <a:t>Να έχω ελαφρά λυγισμένα τα γόνατά μου</a:t>
            </a:r>
          </a:p>
          <a:p>
            <a:pPr>
              <a:buFont typeface="Wingdings" pitchFamily="2" charset="2"/>
              <a:buChar char="v"/>
            </a:pPr>
            <a:r>
              <a:rPr lang="el-GR" sz="2800" dirty="0" smtClean="0"/>
              <a:t>Να σφίγγω τους κοιλιακούς μου</a:t>
            </a:r>
          </a:p>
          <a:p>
            <a:pPr>
              <a:buFont typeface="Wingdings" pitchFamily="2" charset="2"/>
              <a:buChar char="v"/>
            </a:pPr>
            <a:r>
              <a:rPr lang="el-GR" sz="2800" dirty="0" smtClean="0"/>
              <a:t>Να μην «σπάω» τους καρπούς μου</a:t>
            </a:r>
          </a:p>
          <a:p>
            <a:pPr>
              <a:buFont typeface="Wingdings" pitchFamily="2" charset="2"/>
              <a:buChar char="v"/>
            </a:pPr>
            <a:r>
              <a:rPr lang="el-GR" sz="2800" dirty="0" smtClean="0"/>
              <a:t>Να μην «κλειδώνω» τους αγκώνες μου</a:t>
            </a:r>
            <a:endParaRPr lang="el-G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Προβολή στην οθόνη (16:9)</PresentationFormat>
  <Paragraphs>15</Paragraphs>
  <Slides>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Office Theme</vt:lpstr>
      <vt:lpstr>Τρικέφαλος βραχιόνιος </vt:lpstr>
      <vt:lpstr>Τρικέφαλος βραχιόνιος</vt:lpstr>
      <vt:lpstr>Ποια κίνηση κάνει;</vt:lpstr>
      <vt:lpstr>Διάταση τρικέφαλου βραχιόνιου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2023-12-15T04:47:10Z</dcterms:modified>
</cp:coreProperties>
</file>