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3" r:id="rId5"/>
    <p:sldId id="284" r:id="rId6"/>
    <p:sldId id="260" r:id="rId7"/>
    <p:sldId id="283" r:id="rId8"/>
    <p:sldId id="261" r:id="rId9"/>
    <p:sldId id="264" r:id="rId10"/>
    <p:sldId id="258" r:id="rId11"/>
    <p:sldId id="272" r:id="rId12"/>
    <p:sldId id="278" r:id="rId13"/>
    <p:sldId id="273" r:id="rId14"/>
    <p:sldId id="274" r:id="rId15"/>
    <p:sldId id="276" r:id="rId16"/>
    <p:sldId id="275" r:id="rId17"/>
    <p:sldId id="266" r:id="rId18"/>
    <p:sldId id="267" r:id="rId19"/>
    <p:sldId id="277" r:id="rId20"/>
    <p:sldId id="268" r:id="rId21"/>
    <p:sldId id="270" r:id="rId22"/>
    <p:sldId id="271" r:id="rId23"/>
    <p:sldId id="281" r:id="rId24"/>
    <p:sldId id="279" r:id="rId25"/>
    <p:sldId id="285" r:id="rId26"/>
    <p:sldId id="286" r:id="rId27"/>
    <p:sldId id="287" r:id="rId28"/>
    <p:sldId id="288" r:id="rId2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9900"/>
    <a:srgbClr val="0593E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32430-1DD9-4A46-8DA1-0EA1F619054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5CC1B-2D62-4202-BBE4-B6D73261C0E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537CE-D4DF-4FE5-9A1D-B8FEA00CF86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E228D-818F-487F-904A-65260FFF8EE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D42F7-349C-4A87-8B3E-59794994C09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741DC-8530-4D57-86B6-E86ADD9542F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FA203-468F-4EC1-AF68-49507C03698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76212-135A-4AC9-95E5-208E01334DC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6C7B0-2C08-41AC-B9D3-A48B4174BED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D7523-BFC4-40D7-9733-006030C598F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32CE9-0C7A-485C-B769-6E198E2F558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4AC663A-F748-4F9A-99E5-5DD201C61A8C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twinkl.co.uk/tr/image/upload/t_illustration/illustation/Child-Bouncing-Basketball---Twinkl-Move-PE---Y1-Invasion-Games-Lesson-2---Roll-A-Ball-Lesson-Pack-English---KS1.pn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pau.gr/imported/products/diastaseis-basket14418024135.pn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.gr/ep/tfl/gr/training-gr/skitsa/39.gif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5536" y="620688"/>
            <a:ext cx="8424863" cy="719137"/>
          </a:xfrm>
        </p:spPr>
        <p:txBody>
          <a:bodyPr/>
          <a:lstStyle/>
          <a:p>
            <a:r>
              <a:rPr lang="el-GR" sz="5400" dirty="0" smtClean="0">
                <a:solidFill>
                  <a:srgbClr val="FF9900"/>
                </a:solidFill>
              </a:rPr>
              <a:t>Καλαθοσφαίριση</a:t>
            </a:r>
            <a:endParaRPr lang="es-ES" sz="5400" dirty="0">
              <a:solidFill>
                <a:srgbClr val="FF9900"/>
              </a:solidFill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1557338"/>
            <a:ext cx="6400800" cy="1752600"/>
          </a:xfrm>
        </p:spPr>
        <p:txBody>
          <a:bodyPr/>
          <a:lstStyle/>
          <a:p>
            <a:r>
              <a:rPr lang="el-GR" dirty="0" smtClean="0">
                <a:solidFill>
                  <a:srgbClr val="663300"/>
                </a:solidFill>
              </a:rPr>
              <a:t>Βίκυ Βλαχογιάννη</a:t>
            </a:r>
          </a:p>
          <a:p>
            <a:r>
              <a:rPr lang="el-GR" smtClean="0">
                <a:solidFill>
                  <a:srgbClr val="663300"/>
                </a:solidFill>
              </a:rPr>
              <a:t>Οκτώβρη</a:t>
            </a:r>
            <a:r>
              <a:rPr lang="el-GR" smtClean="0">
                <a:solidFill>
                  <a:srgbClr val="663300"/>
                </a:solidFill>
              </a:rPr>
              <a:t>ς </a:t>
            </a:r>
            <a:r>
              <a:rPr lang="el-GR" dirty="0" smtClean="0">
                <a:solidFill>
                  <a:srgbClr val="663300"/>
                </a:solidFill>
              </a:rPr>
              <a:t>2022</a:t>
            </a:r>
            <a:endParaRPr lang="el-GR" dirty="0">
              <a:solidFill>
                <a:srgbClr val="66330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483768" y="6093296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hlinkClick r:id="rId3"/>
              </a:rPr>
              <a:t>https://images.twinkl.co.uk/tr/image/upload/t_illustration/illustation/Child-Bouncing-Basketball---Twinkl-Move-PE---Y1-Invasion-Games-Lesson-2---Roll-A-Ball-Lesson-Pack-English---KS1.png</a:t>
            </a:r>
            <a:r>
              <a:rPr lang="en-US" sz="1000" dirty="0" smtClean="0"/>
              <a:t> </a:t>
            </a:r>
            <a:endParaRPr lang="el-GR" sz="1000" dirty="0"/>
          </a:p>
        </p:txBody>
      </p:sp>
      <p:pic>
        <p:nvPicPr>
          <p:cNvPr id="2060" name="Picture 12" descr="Child Bouncing Basketball Twinkl Move PE Y1 Invasion Games Lesson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36712" y="1340768"/>
            <a:ext cx="7440910" cy="4440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Σημεία κλειδιά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12776"/>
            <a:ext cx="8075240" cy="4353347"/>
          </a:xfrm>
        </p:spPr>
        <p:txBody>
          <a:bodyPr/>
          <a:lstStyle/>
          <a:p>
            <a:r>
              <a:rPr lang="el-GR" dirty="0" smtClean="0"/>
              <a:t>Τα πόδια είναι ανοιχτά περίπου στο άνοιγμα των ώμων</a:t>
            </a:r>
          </a:p>
          <a:p>
            <a:r>
              <a:rPr lang="el-GR" dirty="0" smtClean="0"/>
              <a:t>Το βάρος του σώματος είναι μοιρασμένο και στα δύο πόδια</a:t>
            </a:r>
          </a:p>
          <a:p>
            <a:r>
              <a:rPr lang="el-GR" dirty="0" smtClean="0"/>
              <a:t>Τα γόνατα είναι λυγισμένα και οι μύτες των ποδιών βλέπουν μπροστά</a:t>
            </a:r>
          </a:p>
          <a:p>
            <a:r>
              <a:rPr lang="el-GR" dirty="0" smtClean="0"/>
              <a:t>Οι φτέρνες πατάνε στο έδαφος</a:t>
            </a:r>
          </a:p>
          <a:p>
            <a:r>
              <a:rPr lang="el-GR" dirty="0" smtClean="0"/>
              <a:t>Ο κορμός γέρνει ελαφρά μπροστά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l-GR" dirty="0" smtClean="0"/>
              <a:t>Πάσα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5328592"/>
          </a:xfrm>
        </p:spPr>
        <p:txBody>
          <a:bodyPr/>
          <a:lstStyle/>
          <a:p>
            <a:r>
              <a:rPr lang="el-GR" dirty="0" smtClean="0"/>
              <a:t>Η πάσα θα πρέπει να γίνεται αστραπιαία με τη μέγιστη δυνατή ταχύτητα </a:t>
            </a:r>
          </a:p>
          <a:p>
            <a:r>
              <a:rPr lang="el-GR" dirty="0" smtClean="0"/>
              <a:t>Ο παίκτης οφείλει να παρακολουθεί επακριβώς το στόχο του, χωρίς όμως να προδίδει τις προθέσεις του</a:t>
            </a:r>
          </a:p>
          <a:p>
            <a:r>
              <a:rPr lang="el-GR" dirty="0" smtClean="0"/>
              <a:t>Επίσης οφείλει να σιγουρεύει με διάφορες προσποιήσεις την πάσα του </a:t>
            </a:r>
          </a:p>
          <a:p>
            <a:r>
              <a:rPr lang="el-GR" dirty="0" smtClean="0"/>
              <a:t>Η πάσα πρέπει να προτιμάται από την ντρίπλα, διότι με την πάσα η μπάλα                          ταξιδεύει πιο γρήγορα</a:t>
            </a: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l-GR" dirty="0" smtClean="0"/>
              <a:t>ΠΡΟΣΟΧΗ!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1560" y="1529408"/>
            <a:ext cx="8229600" cy="5328592"/>
          </a:xfrm>
        </p:spPr>
        <p:txBody>
          <a:bodyPr/>
          <a:lstStyle/>
          <a:p>
            <a:r>
              <a:rPr lang="el-GR" sz="3400" dirty="0" smtClean="0"/>
              <a:t>Η καλή πάσα δεν αιφνιδιάζει το συμπαίκτη και πρέπει να είναι τέτοια που να μπορεί να την πιάσει </a:t>
            </a:r>
          </a:p>
          <a:p>
            <a:r>
              <a:rPr lang="el-GR" sz="3400" dirty="0" smtClean="0"/>
              <a:t> Όταν πασάρουμε κάνουμε ένα βήμα προς τον αποδέκτη της πάσας </a:t>
            </a:r>
          </a:p>
          <a:p>
            <a:r>
              <a:rPr lang="el-GR" sz="3400" dirty="0" smtClean="0"/>
              <a:t> Όταν υποδεχόμαστε την πάσα κάνουμε ένα βήμα προς τα πίσω</a:t>
            </a:r>
          </a:p>
          <a:p>
            <a:r>
              <a:rPr lang="el-GR" sz="3400" dirty="0" smtClean="0"/>
              <a:t> </a:t>
            </a:r>
            <a:endParaRPr lang="el-GR" sz="3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Πάσα στήθους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l-GR" dirty="0" smtClean="0"/>
              <a:t>Είναι από τις πιο συνηθισμένες που χρησιμοποιούνται στο μπάσκετ και μπορεί να εκτελεστεί εξίσου καλά από στατική θέση ή μετά από κίνηση </a:t>
            </a:r>
          </a:p>
          <a:p>
            <a:r>
              <a:rPr lang="el-GR" dirty="0" smtClean="0"/>
              <a:t> Η μπάλα ξεκινάει από το ύψος του στήθους του παίκτη που κάνει την πάσα και καταλήγει στο στήθος του παραλήπτη</a:t>
            </a:r>
            <a:endParaRPr lang="el-GR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8750" y="0"/>
            <a:ext cx="1395250" cy="205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5013176"/>
            <a:ext cx="1258051" cy="164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Σκαστή πάσα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Είναι η πιο σπουδαία παραλλαγή της πάσας στήθους και χρησιμοποιείται: </a:t>
            </a:r>
          </a:p>
          <a:p>
            <a:r>
              <a:rPr lang="el-GR" dirty="0" smtClean="0"/>
              <a:t>α) για να τροφοδοτήσουμε τους ψηλούς παίκτες κάτω και μέσα στη ρακέτα </a:t>
            </a:r>
          </a:p>
          <a:p>
            <a:r>
              <a:rPr lang="el-GR" dirty="0" smtClean="0"/>
              <a:t>β) στον αιφνιδιασμό για την πρώτη και την τελική πάσα </a:t>
            </a:r>
            <a:endParaRPr lang="el-GR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437112"/>
            <a:ext cx="1728192" cy="215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Σκαστή πάσα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Ονομάζεται σκαστή, γιατί καταλήγει στον παραλήπτη μετά από ένα σκάσιμο της μπάλας στο έδαφος</a:t>
            </a:r>
          </a:p>
          <a:p>
            <a:r>
              <a:rPr lang="el-GR" sz="2800" dirty="0" smtClean="0"/>
              <a:t>Το σημείο, στο οποίο πρέπει να σκάσει η μπάλα, είναι τα 2/3 της απόστασης του παίκτη που κάνει την πάσα και του αποδέκτη της </a:t>
            </a:r>
          </a:p>
          <a:p>
            <a:r>
              <a:rPr lang="el-GR" sz="2800" dirty="0" smtClean="0"/>
              <a:t>Κύρια τεχνική διαφορά με την πάσα στήθους: • τα χέρια είναι τεντωμένα διαγώνια προς τα κάτω • ο κορμός γέρνει πολύ προς τα εμπρός</a:t>
            </a:r>
            <a:endParaRPr lang="el-GR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l-GR" dirty="0" smtClean="0"/>
              <a:t>Άλλα είδη πάσας </a:t>
            </a:r>
            <a:br>
              <a:rPr lang="el-GR" dirty="0" smtClean="0"/>
            </a:br>
            <a:r>
              <a:rPr lang="el-GR" dirty="0" smtClean="0"/>
              <a:t>(δεν τα μαθαίνουμε)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3568" y="1313384"/>
            <a:ext cx="8085584" cy="5544616"/>
          </a:xfrm>
        </p:spPr>
        <p:txBody>
          <a:bodyPr/>
          <a:lstStyle/>
          <a:p>
            <a:r>
              <a:rPr lang="el-GR" sz="2400" dirty="0" smtClean="0"/>
              <a:t>Πάσα πάνω από το κεφάλι με τα δύο χέρια</a:t>
            </a:r>
          </a:p>
          <a:p>
            <a:r>
              <a:rPr lang="el-GR" sz="2400" dirty="0" smtClean="0"/>
              <a:t>Πάσα με τεντωμένο χέρι από κάτω (</a:t>
            </a:r>
            <a:r>
              <a:rPr lang="el-GR" sz="2400" dirty="0" err="1" smtClean="0"/>
              <a:t>bowling</a:t>
            </a:r>
            <a:r>
              <a:rPr lang="el-GR" sz="2400" dirty="0" smtClean="0"/>
              <a:t> </a:t>
            </a:r>
            <a:r>
              <a:rPr lang="el-GR" sz="2400" dirty="0" err="1" smtClean="0"/>
              <a:t>pass</a:t>
            </a:r>
            <a:r>
              <a:rPr lang="el-GR" sz="2400" dirty="0" smtClean="0"/>
              <a:t>)</a:t>
            </a:r>
          </a:p>
          <a:p>
            <a:r>
              <a:rPr lang="el-GR" sz="2400" dirty="0" smtClean="0"/>
              <a:t>Απλή πάσα ώθησης με ένα χέρι</a:t>
            </a:r>
          </a:p>
          <a:p>
            <a:r>
              <a:rPr lang="el-GR" sz="2400" dirty="0" smtClean="0"/>
              <a:t>Μακρινή πάσα με ένα χέρι (</a:t>
            </a:r>
            <a:r>
              <a:rPr lang="el-GR" sz="2400" dirty="0" err="1" smtClean="0"/>
              <a:t>baseball</a:t>
            </a:r>
            <a:r>
              <a:rPr lang="el-GR" sz="2400" dirty="0" smtClean="0"/>
              <a:t> </a:t>
            </a:r>
            <a:r>
              <a:rPr lang="el-GR" sz="2400" dirty="0" err="1" smtClean="0"/>
              <a:t>pass</a:t>
            </a:r>
            <a:r>
              <a:rPr lang="el-GR" sz="2400" dirty="0" smtClean="0"/>
              <a:t>)</a:t>
            </a:r>
          </a:p>
          <a:p>
            <a:r>
              <a:rPr lang="el-GR" sz="2400" dirty="0" smtClean="0"/>
              <a:t> Πλάγια γυριστή πάσα με ένα χέρι</a:t>
            </a:r>
          </a:p>
          <a:p>
            <a:r>
              <a:rPr lang="el-GR" sz="2400" dirty="0" smtClean="0"/>
              <a:t>Ραχιαία πάσα</a:t>
            </a:r>
          </a:p>
          <a:p>
            <a:r>
              <a:rPr lang="el-GR" sz="2400" dirty="0" smtClean="0"/>
              <a:t>Πάσα χέρι με χέρι - </a:t>
            </a:r>
            <a:r>
              <a:rPr lang="el-GR" sz="2400" dirty="0" err="1" smtClean="0"/>
              <a:t>΄΄ντροπ΄΄</a:t>
            </a:r>
            <a:r>
              <a:rPr lang="el-GR" sz="2400" dirty="0" smtClean="0"/>
              <a:t> πάσα</a:t>
            </a:r>
          </a:p>
          <a:p>
            <a:r>
              <a:rPr lang="el-GR" sz="2400" dirty="0" smtClean="0"/>
              <a:t>Πάσα γυριστή από πάνω </a:t>
            </a:r>
            <a:r>
              <a:rPr lang="el-GR" sz="2400" dirty="0" err="1" smtClean="0"/>
              <a:t>΄΄ραβερσέ΄΄</a:t>
            </a:r>
            <a:r>
              <a:rPr lang="el-GR" sz="2400" dirty="0" smtClean="0"/>
              <a:t> (</a:t>
            </a:r>
            <a:r>
              <a:rPr lang="el-GR" sz="2400" dirty="0" err="1" smtClean="0"/>
              <a:t>hook</a:t>
            </a:r>
            <a:r>
              <a:rPr lang="el-GR" sz="2400" dirty="0" smtClean="0"/>
              <a:t> </a:t>
            </a:r>
            <a:r>
              <a:rPr lang="el-GR" sz="2400" dirty="0" err="1" smtClean="0"/>
              <a:t>pass</a:t>
            </a:r>
            <a:r>
              <a:rPr lang="el-GR" sz="2400" dirty="0" smtClean="0"/>
              <a:t>) </a:t>
            </a:r>
          </a:p>
          <a:p>
            <a:r>
              <a:rPr lang="el-GR" sz="2400" dirty="0" smtClean="0"/>
              <a:t>Πάσα </a:t>
            </a:r>
            <a:r>
              <a:rPr lang="el-GR" sz="2400" dirty="0" err="1" smtClean="0"/>
              <a:t>΄΄φόλοου΄΄</a:t>
            </a:r>
            <a:r>
              <a:rPr lang="el-GR" sz="2400" dirty="0" smtClean="0"/>
              <a:t> </a:t>
            </a:r>
          </a:p>
          <a:p>
            <a:r>
              <a:rPr lang="el-GR" sz="2400" dirty="0" smtClean="0"/>
              <a:t>Πάσα με ένα χέρι προς τα πίσω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Ντρίμπλα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ντρίμπλα είναι από τα σπουδαιότερα επιθετικά όπλα στο μπάσκετ</a:t>
            </a:r>
          </a:p>
          <a:p>
            <a:r>
              <a:rPr lang="el-GR" dirty="0" smtClean="0"/>
              <a:t> Δίνει τη δυνατότητα στους παίκτες να μεταφέρουν τη μπάλα σε κάθε σημείο του γηπέδου, σε οποιαδήποτε κατεύθυνση, χωρίς να είναι υποχρεωμένοι να κάνουν περιορισμένο αριθμό βημάτων</a:t>
            </a:r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/>
          <a:lstStyle/>
          <a:p>
            <a:r>
              <a:rPr lang="el-GR" dirty="0" smtClean="0"/>
              <a:t>Είδη ντρίμπλας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/>
          <a:lstStyle/>
          <a:p>
            <a:r>
              <a:rPr lang="el-GR" b="1" dirty="0" smtClean="0"/>
              <a:t>Χαμηλή</a:t>
            </a:r>
            <a:r>
              <a:rPr lang="el-GR" dirty="0" smtClean="0"/>
              <a:t> ή </a:t>
            </a:r>
            <a:r>
              <a:rPr lang="el-GR" b="1" dirty="0" smtClean="0"/>
              <a:t>κοντρόλ</a:t>
            </a:r>
            <a:r>
              <a:rPr lang="el-GR" dirty="0" smtClean="0"/>
              <a:t> ή </a:t>
            </a:r>
            <a:r>
              <a:rPr lang="el-GR" b="1" dirty="0" smtClean="0"/>
              <a:t>επιτόπια</a:t>
            </a:r>
            <a:r>
              <a:rPr lang="el-GR" dirty="0" smtClean="0"/>
              <a:t> ντρίπλα </a:t>
            </a:r>
            <a:r>
              <a:rPr lang="el-GR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Χρησιμοποιείται κυρίως για την οργάνωση της επίθεσης από τον </a:t>
            </a:r>
            <a:r>
              <a:rPr lang="el-GR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play</a:t>
            </a:r>
            <a:r>
              <a:rPr lang="el-GR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l-GR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maker</a:t>
            </a:r>
            <a:r>
              <a:rPr lang="el-GR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και όταν υπάρχει έντονη αμυντική πίεση</a:t>
            </a:r>
            <a:endParaRPr lang="el-GR" sz="2800" dirty="0" smtClean="0"/>
          </a:p>
          <a:p>
            <a:r>
              <a:rPr lang="el-GR" b="1" dirty="0" smtClean="0"/>
              <a:t>Ψηλή</a:t>
            </a:r>
            <a:r>
              <a:rPr lang="el-GR" dirty="0" smtClean="0"/>
              <a:t> ή </a:t>
            </a:r>
            <a:r>
              <a:rPr lang="el-GR" b="1" dirty="0" smtClean="0"/>
              <a:t>προωθητική </a:t>
            </a:r>
          </a:p>
          <a:p>
            <a:pPr>
              <a:buNone/>
            </a:pPr>
            <a:r>
              <a:rPr lang="el-GR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Η </a:t>
            </a:r>
            <a:r>
              <a:rPr lang="el-GR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τεχνική αυτή εφαρμόζεται, όταν υπάρχει ανοικτός χώρος και ιδιαίτερα στον αιφνιδιασμό</a:t>
            </a:r>
            <a:r>
              <a:rPr lang="el-G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b="1" dirty="0" smtClean="0"/>
          </a:p>
          <a:p>
            <a:r>
              <a:rPr lang="el-GR" dirty="0" smtClean="0"/>
              <a:t>Η </a:t>
            </a:r>
            <a:r>
              <a:rPr lang="el-GR" b="1" dirty="0" smtClean="0"/>
              <a:t>σταυρωτή</a:t>
            </a:r>
            <a:r>
              <a:rPr lang="el-GR" dirty="0" smtClean="0"/>
              <a:t> (</a:t>
            </a:r>
            <a:r>
              <a:rPr lang="en-US" dirty="0" smtClean="0"/>
              <a:t>cross over)</a:t>
            </a:r>
            <a:r>
              <a:rPr lang="el-GR" dirty="0" smtClean="0"/>
              <a:t> </a:t>
            </a:r>
            <a:r>
              <a:rPr lang="el-GR" sz="2800" dirty="0" smtClean="0"/>
              <a:t>για αλλαγή κατεύθυνσης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l-GR" dirty="0" smtClean="0"/>
              <a:t>και άλλες </a:t>
            </a:r>
          </a:p>
          <a:p>
            <a:pPr>
              <a:buNone/>
            </a:pPr>
            <a:r>
              <a:rPr lang="el-GR" dirty="0" smtClean="0"/>
              <a:t>               </a:t>
            </a:r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/>
          <a:lstStyle/>
          <a:p>
            <a:r>
              <a:rPr lang="el-GR" dirty="0" smtClean="0"/>
              <a:t>Σημεία κλειδιά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   ● Η αρμονική αντίθεση χεριού ποδιού</a:t>
            </a:r>
          </a:p>
          <a:p>
            <a:pPr>
              <a:buNone/>
            </a:pPr>
            <a:r>
              <a:rPr lang="el-GR" dirty="0" smtClean="0"/>
              <a:t>   ● Η συνεργασία καρπού δακτύλων</a:t>
            </a:r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 ● Το βλέμμα που πρέπει να είναι μπροστά </a:t>
            </a:r>
            <a:endParaRPr lang="el-G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365104"/>
            <a:ext cx="2603565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3528" y="188640"/>
            <a:ext cx="8424863" cy="719137"/>
          </a:xfrm>
        </p:spPr>
        <p:txBody>
          <a:bodyPr/>
          <a:lstStyle/>
          <a:p>
            <a:r>
              <a:rPr lang="el-GR" sz="4000" dirty="0" smtClean="0">
                <a:solidFill>
                  <a:schemeClr val="tx1"/>
                </a:solidFill>
              </a:rPr>
              <a:t>Το γήπεδο</a:t>
            </a:r>
            <a:endParaRPr lang="es-ES" sz="4000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36712"/>
            <a:ext cx="8316416" cy="550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539552" y="648866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https://www.spau.gr/imported/products/diastaseis-basket14418024135.png</a:t>
            </a: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Ντρίμπλα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/>
          <a:lstStyle/>
          <a:p>
            <a:r>
              <a:rPr lang="el-GR" dirty="0" smtClean="0"/>
              <a:t>Δεν κάνουμε ποτέ ντρίπλα όταν μπορούμε να προωθήσουμε τη μπάλα με πάσες!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13318" name="Picture 6" descr="https://www.ea.gr/ep/tfl/gr/training-gr/skitsa/3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8786" y="2875561"/>
            <a:ext cx="3103334" cy="2713679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1763688" y="580526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https://www.ea.gr/ep/tfl/gr/training-gr/skitsa/39.gif</a:t>
            </a: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3528" y="188640"/>
            <a:ext cx="8424863" cy="719137"/>
          </a:xfrm>
        </p:spPr>
        <p:txBody>
          <a:bodyPr/>
          <a:lstStyle/>
          <a:p>
            <a:r>
              <a:rPr lang="el-GR" sz="4000" dirty="0" smtClean="0">
                <a:solidFill>
                  <a:schemeClr val="tx1"/>
                </a:solidFill>
              </a:rPr>
              <a:t>Το σουτ</a:t>
            </a:r>
            <a:endParaRPr lang="es-ES" sz="4000" dirty="0">
              <a:solidFill>
                <a:schemeClr val="tx1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04226">
            <a:off x="669756" y="488468"/>
            <a:ext cx="2852904" cy="243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33349">
            <a:off x="5940152" y="404664"/>
            <a:ext cx="2275002" cy="271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28678">
            <a:off x="683568" y="3645024"/>
            <a:ext cx="28575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45594">
            <a:off x="6372200" y="4077072"/>
            <a:ext cx="15049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3528" y="188640"/>
            <a:ext cx="8424863" cy="719137"/>
          </a:xfrm>
        </p:spPr>
        <p:txBody>
          <a:bodyPr/>
          <a:lstStyle/>
          <a:p>
            <a:r>
              <a:rPr lang="el-GR" sz="4000" dirty="0" smtClean="0">
                <a:solidFill>
                  <a:schemeClr val="tx1"/>
                </a:solidFill>
              </a:rPr>
              <a:t>Το σουτ</a:t>
            </a:r>
            <a:endParaRPr lang="es-ES" sz="4000" dirty="0">
              <a:solidFill>
                <a:schemeClr val="tx1"/>
              </a:solidFill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8361929" cy="492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3528" y="188640"/>
            <a:ext cx="8424863" cy="719137"/>
          </a:xfrm>
        </p:spPr>
        <p:txBody>
          <a:bodyPr/>
          <a:lstStyle/>
          <a:p>
            <a:r>
              <a:rPr lang="el-GR" sz="4000" dirty="0" smtClean="0">
                <a:solidFill>
                  <a:schemeClr val="tx1"/>
                </a:solidFill>
              </a:rPr>
              <a:t>Είδη σουτ</a:t>
            </a:r>
            <a:endParaRPr lang="es-ES" sz="4000" dirty="0">
              <a:solidFill>
                <a:schemeClr val="tx1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39552" y="1412776"/>
            <a:ext cx="33843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Υπάρχουν </a:t>
            </a:r>
            <a:r>
              <a:rPr lang="el-GR" sz="2400" b="1" dirty="0" smtClean="0"/>
              <a:t>τα στατικά σουτ</a:t>
            </a:r>
            <a:r>
              <a:rPr lang="el-GR" sz="2400" dirty="0" smtClean="0"/>
              <a:t>, όπως η ελεύθερη βολή και τα </a:t>
            </a:r>
            <a:r>
              <a:rPr lang="el-GR" sz="2400" b="1" dirty="0" smtClean="0"/>
              <a:t>σουτ σε κίνηση.</a:t>
            </a:r>
          </a:p>
          <a:p>
            <a:r>
              <a:rPr lang="el-GR" sz="2400" dirty="0" smtClean="0"/>
              <a:t>Σε αυτά ανήκουν: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Διείσδυση και βολή (μπάσιμο)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Βολή με άλμα (</a:t>
            </a:r>
            <a:r>
              <a:rPr lang="en-US" sz="2400" dirty="0" smtClean="0"/>
              <a:t>jump shot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Γυριστή βολή (</a:t>
            </a:r>
            <a:r>
              <a:rPr lang="el-GR" sz="2400" dirty="0" err="1" smtClean="0"/>
              <a:t>ραβέρσα</a:t>
            </a:r>
            <a:r>
              <a:rPr lang="el-GR" sz="2400" dirty="0" smtClean="0"/>
              <a:t>)</a:t>
            </a:r>
          </a:p>
          <a:p>
            <a:endParaRPr lang="el-GR" sz="2400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Στατικό σουτ ή ελεύθερη βολή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Ισορροπία και χαλαρή θέση</a:t>
            </a:r>
          </a:p>
          <a:p>
            <a:r>
              <a:rPr lang="el-GR" dirty="0" smtClean="0"/>
              <a:t> Άνοιγμα ποδιών = άνοιγμα ώμων</a:t>
            </a:r>
          </a:p>
          <a:p>
            <a:r>
              <a:rPr lang="el-GR" dirty="0" smtClean="0"/>
              <a:t> Ομώνυμο πόδι λίγο πιο μπροστά και γωνία ποδιών 35-45ο </a:t>
            </a:r>
          </a:p>
          <a:p>
            <a:r>
              <a:rPr lang="el-GR" dirty="0" smtClean="0"/>
              <a:t>Αγκώνας κάτω από την μπάλα, πήχης σε ευθεία με το σώμα</a:t>
            </a:r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Σουτ με μπάσιμο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Είναι το δεύτερο πιο συχνά χρησιμοποιούμενο σουτ μετά το σουτ με άλμα</a:t>
            </a:r>
          </a:p>
          <a:p>
            <a:r>
              <a:rPr lang="el-GR" dirty="0" smtClean="0"/>
              <a:t>Δίνει το μεγαλύτερο ποσοστό επιτυχίας από όλα τα άλλα σουτ </a:t>
            </a:r>
            <a:endParaRPr lang="el-GR" dirty="0"/>
          </a:p>
          <a:p>
            <a:r>
              <a:rPr lang="el-GR" dirty="0" smtClean="0"/>
              <a:t>Γίνεται ύστερα από ντρίμπλα ή πάσα κοντά στο καλάθι με το δεξί ή το αριστερό χέρι</a:t>
            </a:r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Σουτ με μπάσιμο</a:t>
            </a:r>
            <a:endParaRPr lang="el-GR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37201"/>
            <a:ext cx="7772400" cy="425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78486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941168"/>
            <a:ext cx="77768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Δωρεάν στοκ φωτογραφιών με lifestyle, άθλημα, αθλητή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44557">
            <a:off x="815230" y="961694"/>
            <a:ext cx="3890814" cy="2584686"/>
          </a:xfrm>
          <a:prstGeom prst="rect">
            <a:avLst/>
          </a:prstGeom>
          <a:noFill/>
        </p:spPr>
      </p:pic>
      <p:pic>
        <p:nvPicPr>
          <p:cNvPr id="38918" name="Picture 6" descr="Δωρεάν στοκ φωτογραφιών με άθλημα, αθλητική αίθουσα, αναπαριστ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861048"/>
            <a:ext cx="4159096" cy="2775198"/>
          </a:xfrm>
          <a:prstGeom prst="rect">
            <a:avLst/>
          </a:prstGeom>
          <a:noFill/>
        </p:spPr>
      </p:pic>
      <p:sp>
        <p:nvSpPr>
          <p:cNvPr id="7" name="6 - Καρδιά"/>
          <p:cNvSpPr/>
          <p:nvPr/>
        </p:nvSpPr>
        <p:spPr>
          <a:xfrm rot="425930">
            <a:off x="5004048" y="404664"/>
            <a:ext cx="3240360" cy="3240360"/>
          </a:xfrm>
          <a:prstGeom prst="heart">
            <a:avLst/>
          </a:prstGeom>
          <a:solidFill>
            <a:srgbClr val="0593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Ευχαριστώ για την προσοχή σας!</a:t>
            </a:r>
            <a:endParaRPr lang="el-G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3528" y="188640"/>
            <a:ext cx="8424863" cy="719137"/>
          </a:xfrm>
        </p:spPr>
        <p:txBody>
          <a:bodyPr/>
          <a:lstStyle/>
          <a:p>
            <a:r>
              <a:rPr lang="el-GR" sz="4000" dirty="0" smtClean="0">
                <a:solidFill>
                  <a:schemeClr val="tx1"/>
                </a:solidFill>
              </a:rPr>
              <a:t>Το γήπεδο</a:t>
            </a:r>
            <a:endParaRPr lang="es-ES" sz="4000" dirty="0">
              <a:solidFill>
                <a:schemeClr val="tx1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179512" y="908720"/>
            <a:ext cx="41764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Ένα γήπεδο μπάσκετ πρέπει να έχει </a:t>
            </a:r>
            <a:r>
              <a:rPr lang="el-GR" sz="2000" b="1" dirty="0" smtClean="0"/>
              <a:t>28 μέτρα μήκος </a:t>
            </a:r>
            <a:r>
              <a:rPr lang="el-GR" sz="2000" dirty="0" smtClean="0"/>
              <a:t>, και </a:t>
            </a:r>
            <a:r>
              <a:rPr lang="el-GR" sz="2000" b="1" dirty="0" smtClean="0"/>
              <a:t>15 μέτρα </a:t>
            </a:r>
            <a:r>
              <a:rPr lang="el-GR" sz="2000" dirty="0" smtClean="0"/>
              <a:t>πλάτος</a:t>
            </a:r>
          </a:p>
          <a:p>
            <a:endParaRPr lang="el-GR" sz="2000" dirty="0" smtClean="0"/>
          </a:p>
          <a:p>
            <a:r>
              <a:rPr lang="el-GR" sz="2000" dirty="0" smtClean="0"/>
              <a:t>Στο παρκέ υπάρχει η </a:t>
            </a:r>
            <a:r>
              <a:rPr lang="el-GR" sz="2000" b="1" dirty="0" smtClean="0"/>
              <a:t>γραμμή του </a:t>
            </a:r>
            <a:r>
              <a:rPr lang="el-GR" sz="2000" b="1" dirty="0" err="1" smtClean="0"/>
              <a:t>τριπόντου</a:t>
            </a:r>
            <a:r>
              <a:rPr lang="el-GR" sz="2000" b="1" dirty="0" smtClean="0"/>
              <a:t> (στα 6.75 μέτρα</a:t>
            </a:r>
            <a:r>
              <a:rPr lang="el-GR" sz="2000" dirty="0" smtClean="0"/>
              <a:t> στην Ευρώπη για διοργανώσεις υπό την αιγίδα της FIBA ), που ορίζει την αξία κάθε σουτ. Οι αθλητές μπορούν να σκοράρουν για </a:t>
            </a:r>
            <a:r>
              <a:rPr lang="el-GR" sz="2000" b="1" dirty="0" smtClean="0"/>
              <a:t>2 πόντους </a:t>
            </a:r>
            <a:r>
              <a:rPr lang="el-GR" sz="2000" dirty="0" smtClean="0"/>
              <a:t>(μέσα από τη γραμμή) ή για </a:t>
            </a:r>
            <a:r>
              <a:rPr lang="el-GR" sz="2000" b="1" dirty="0" smtClean="0"/>
              <a:t>3</a:t>
            </a:r>
            <a:r>
              <a:rPr lang="el-GR" sz="2000" dirty="0" smtClean="0"/>
              <a:t> </a:t>
            </a:r>
            <a:r>
              <a:rPr lang="el-GR" sz="2000" b="1" dirty="0" smtClean="0"/>
              <a:t>πόντους</a:t>
            </a:r>
            <a:r>
              <a:rPr lang="el-GR" sz="2000" dirty="0" smtClean="0"/>
              <a:t> (έξω από αυτήν, εφόσον δεν την πατούν). Για </a:t>
            </a:r>
            <a:r>
              <a:rPr lang="el-GR" sz="2000" b="1" dirty="0" smtClean="0"/>
              <a:t>1</a:t>
            </a:r>
            <a:r>
              <a:rPr lang="el-GR" sz="2000" dirty="0" smtClean="0"/>
              <a:t> </a:t>
            </a:r>
            <a:r>
              <a:rPr lang="el-GR" sz="2000" b="1" dirty="0" smtClean="0"/>
              <a:t>πόντο</a:t>
            </a:r>
            <a:r>
              <a:rPr lang="el-GR" sz="2000" dirty="0" smtClean="0"/>
              <a:t> μετράει η </a:t>
            </a:r>
            <a:r>
              <a:rPr lang="el-GR" sz="2000" b="1" dirty="0" smtClean="0"/>
              <a:t>βολή</a:t>
            </a:r>
            <a:r>
              <a:rPr lang="el-GR" sz="2000" dirty="0" smtClean="0"/>
              <a:t>, την οποία σουτάρουν οι παίκτες, κατόπιν υποδείξεως των διαιτητών (ενώ ο χρόνος έχει διακοπεί) μετά από φάουλ ή τεχνική ποινή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3528" y="188640"/>
            <a:ext cx="8424863" cy="719137"/>
          </a:xfrm>
        </p:spPr>
        <p:txBody>
          <a:bodyPr/>
          <a:lstStyle/>
          <a:p>
            <a:r>
              <a:rPr lang="el-GR" sz="4000" dirty="0" smtClean="0">
                <a:solidFill>
                  <a:schemeClr val="tx1"/>
                </a:solidFill>
              </a:rPr>
              <a:t>Διάρκεια αγώνα</a:t>
            </a:r>
            <a:endParaRPr lang="es-ES" sz="4000" dirty="0">
              <a:solidFill>
                <a:schemeClr val="tx1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179512" y="980728"/>
            <a:ext cx="496855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300" dirty="0" smtClean="0"/>
              <a:t>Κάθε αγώνας διαρκεί </a:t>
            </a:r>
            <a:r>
              <a:rPr lang="el-GR" sz="2300" b="1" dirty="0" smtClean="0"/>
              <a:t>4 δεκάλεπτα (περίοδοι). </a:t>
            </a:r>
          </a:p>
          <a:p>
            <a:r>
              <a:rPr lang="el-GR" sz="2300" dirty="0" smtClean="0"/>
              <a:t>Ανάμεσα στην 1η και τη 2η, καθώς και ανάμεσα στην 3η και την 4η, μεσολαβεί </a:t>
            </a:r>
            <a:r>
              <a:rPr lang="el-GR" sz="2300" b="1" dirty="0" smtClean="0"/>
              <a:t>διάλειμμα 2 λεπτών</a:t>
            </a:r>
            <a:r>
              <a:rPr lang="el-GR" sz="2300" dirty="0" smtClean="0"/>
              <a:t>. Ανάμεσα στην 2η και την 3η, υπάρχει </a:t>
            </a:r>
            <a:r>
              <a:rPr lang="el-GR" sz="2300" b="1" dirty="0" smtClean="0"/>
              <a:t>διάλειμμα 15 λεπτών</a:t>
            </a:r>
            <a:r>
              <a:rPr lang="el-GR" sz="2300" dirty="0" smtClean="0"/>
              <a:t>, το λεγόμενο ημίχρονο.</a:t>
            </a:r>
          </a:p>
          <a:p>
            <a:r>
              <a:rPr lang="el-GR" sz="2300" dirty="0" smtClean="0"/>
              <a:t> Κάθε προπονητής έχει το δικαίωμα να καλέσει τους παίκτες του στον πάγκο για να τους δώσει οδηγίες. Αυτό λέγεται </a:t>
            </a:r>
            <a:r>
              <a:rPr lang="el-GR" sz="2300" b="1" dirty="0" err="1" smtClean="0"/>
              <a:t>time</a:t>
            </a:r>
            <a:r>
              <a:rPr lang="el-GR" sz="2300" b="1" dirty="0" smtClean="0"/>
              <a:t>-</a:t>
            </a:r>
            <a:r>
              <a:rPr lang="el-GR" sz="2300" b="1" dirty="0" err="1" smtClean="0"/>
              <a:t>out</a:t>
            </a:r>
            <a:r>
              <a:rPr lang="el-GR" sz="2300" dirty="0" smtClean="0"/>
              <a:t> και κατά τη διάρκειά του ο αγώνας διακόπτεται για </a:t>
            </a:r>
            <a:r>
              <a:rPr lang="el-GR" sz="2300" b="1" dirty="0" smtClean="0"/>
              <a:t>1 λεπτό</a:t>
            </a:r>
            <a:r>
              <a:rPr lang="el-GR" sz="2300" dirty="0" smtClean="0"/>
              <a:t>, ενώ οι παίκτες συγκεντρώνονται στους πάγκους.</a:t>
            </a:r>
            <a:endParaRPr lang="el-GR" sz="2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3528" y="188640"/>
            <a:ext cx="8424863" cy="719137"/>
          </a:xfrm>
        </p:spPr>
        <p:txBody>
          <a:bodyPr/>
          <a:lstStyle/>
          <a:p>
            <a:r>
              <a:rPr lang="el-GR" sz="4000" dirty="0" smtClean="0">
                <a:solidFill>
                  <a:schemeClr val="tx1"/>
                </a:solidFill>
              </a:rPr>
              <a:t>Διάρκεια αγώνα</a:t>
            </a:r>
            <a:endParaRPr lang="es-ES" sz="4000" dirty="0">
              <a:solidFill>
                <a:schemeClr val="tx1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611560" y="1844824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Εάν ο αγώνας λήξει ισόπαλος, οι ομάδες συνεχίζουν σε πεντάλεπτη παράταση. Αν και πάλι ο αγώνας λήξει ισόπαλος δίνεται διάλειμμα 2 λεπτών και νέα παράταση, ώσπου να υπάρξει νικητής.</a:t>
            </a:r>
            <a:endParaRPr lang="el-GR" sz="2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Χρόνος επίθεσης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24536"/>
          </a:xfrm>
        </p:spPr>
        <p:txBody>
          <a:bodyPr/>
          <a:lstStyle/>
          <a:p>
            <a:r>
              <a:rPr lang="el-GR" dirty="0" smtClean="0"/>
              <a:t>Ο συνολικός χρόνος της επίθεσης μιας ομάδας είναι </a:t>
            </a:r>
            <a:r>
              <a:rPr lang="el-GR" b="1" dirty="0" smtClean="0"/>
              <a:t>24 δευτερόλεπτα</a:t>
            </a:r>
            <a:r>
              <a:rPr lang="el-GR" dirty="0" smtClean="0"/>
              <a:t>, ενώ για να περάσει μια ομάδα την μπάλα από το μισό γήπεδο έχει μόνο </a:t>
            </a:r>
            <a:r>
              <a:rPr lang="el-GR" b="1" dirty="0" smtClean="0"/>
              <a:t>8 δευτερόλεπτα</a:t>
            </a:r>
            <a:r>
              <a:rPr lang="el-GR" dirty="0" smtClean="0"/>
              <a:t>. Δεν επιτρέπεται να τρέχει κάποιος κρατώντας την μπάλα (βήματα). Πρέπει ή να κάνει συγχρόνως ντρίμπλα ή να σταματήσει και να δώσει πάσα. Αλλιώς η μπάλα πηγαίνει στην αντίπαλη ομάδα.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Αριθμός παικτών -τριών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Μέσα στον αγώνα κάθε μια από τις δύο ομάδες παίζει με 5 παίκτες</a:t>
            </a:r>
          </a:p>
          <a:p>
            <a:r>
              <a:rPr lang="el-GR" dirty="0" smtClean="0"/>
              <a:t>Σε κάθε αποστολή συμμετέχουν έως και 12 παίκτες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Θεμελιώδεις στάσεις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3898776" cy="4857403"/>
          </a:xfrm>
        </p:spPr>
        <p:txBody>
          <a:bodyPr/>
          <a:lstStyle/>
          <a:p>
            <a:r>
              <a:rPr lang="el-GR" sz="2800" dirty="0" smtClean="0"/>
              <a:t>1. </a:t>
            </a:r>
            <a:r>
              <a:rPr lang="el-GR" sz="2800" b="1" dirty="0" smtClean="0"/>
              <a:t>Στάση ετοιμότητας</a:t>
            </a:r>
            <a:r>
              <a:rPr lang="el-GR" sz="2800" dirty="0" smtClean="0"/>
              <a:t>: η στάση αυτή  επιτρέπει στον παίκτη να ενεργεί γρήγορα ιδιαίτερα στον επιθετικό τομέα, να κάνει σουτ, να δίνει πάσα, να κάνει ντρίμπλα. </a:t>
            </a:r>
            <a:endParaRPr lang="el-GR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27527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Θεμελιώδεις στάσεις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3898776" cy="4857403"/>
          </a:xfrm>
        </p:spPr>
        <p:txBody>
          <a:bodyPr/>
          <a:lstStyle/>
          <a:p>
            <a:pPr>
              <a:buNone/>
            </a:pPr>
            <a:r>
              <a:rPr lang="el-GR" sz="2400" dirty="0" smtClean="0"/>
              <a:t>    2. </a:t>
            </a:r>
            <a:r>
              <a:rPr lang="el-GR" sz="2800" b="1" dirty="0" smtClean="0"/>
              <a:t>Βασική αμυντική στάση</a:t>
            </a:r>
            <a:r>
              <a:rPr lang="el-GR" sz="2800" dirty="0" smtClean="0"/>
              <a:t>:</a:t>
            </a:r>
            <a:br>
              <a:rPr lang="el-GR" sz="2800" dirty="0" smtClean="0"/>
            </a:br>
            <a:r>
              <a:rPr lang="el-GR" sz="2800" dirty="0" smtClean="0"/>
              <a:t>χρησιμοποιείται για άμυνα με σκοπό έχει να δημιουργήσει εμπόδια στην επίθεση του αντιπάλου.</a:t>
            </a:r>
            <a:endParaRPr lang="el-GR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196752"/>
            <a:ext cx="31051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1010</Words>
  <Application>Microsoft Office PowerPoint</Application>
  <PresentationFormat>Προβολή στην οθόνη (4:3)</PresentationFormat>
  <Paragraphs>98</Paragraphs>
  <Slides>28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Diseño predeterminado</vt:lpstr>
      <vt:lpstr>Καλαθοσφαίριση</vt:lpstr>
      <vt:lpstr>Το γήπεδο</vt:lpstr>
      <vt:lpstr>Το γήπεδο</vt:lpstr>
      <vt:lpstr>Διάρκεια αγώνα</vt:lpstr>
      <vt:lpstr>Διάρκεια αγώνα</vt:lpstr>
      <vt:lpstr>Χρόνος επίθεσης</vt:lpstr>
      <vt:lpstr>Αριθμός παικτών -τριών</vt:lpstr>
      <vt:lpstr>Θεμελιώδεις στάσεις</vt:lpstr>
      <vt:lpstr>Θεμελιώδεις στάσεις</vt:lpstr>
      <vt:lpstr>Σημεία κλειδιά</vt:lpstr>
      <vt:lpstr>Πάσα</vt:lpstr>
      <vt:lpstr>ΠΡΟΣΟΧΗ!</vt:lpstr>
      <vt:lpstr>Πάσα στήθους</vt:lpstr>
      <vt:lpstr>Σκαστή πάσα</vt:lpstr>
      <vt:lpstr>Σκαστή πάσα</vt:lpstr>
      <vt:lpstr>Άλλα είδη πάσας  (δεν τα μαθαίνουμε)</vt:lpstr>
      <vt:lpstr>Ντρίμπλα</vt:lpstr>
      <vt:lpstr>Είδη ντρίμπλας</vt:lpstr>
      <vt:lpstr>Σημεία κλειδιά</vt:lpstr>
      <vt:lpstr>Ντρίμπλα</vt:lpstr>
      <vt:lpstr>Το σουτ</vt:lpstr>
      <vt:lpstr>Το σουτ</vt:lpstr>
      <vt:lpstr>Είδη σουτ</vt:lpstr>
      <vt:lpstr>Στατικό σουτ ή ελεύθερη βολή</vt:lpstr>
      <vt:lpstr>Σουτ με μπάσιμο</vt:lpstr>
      <vt:lpstr>Σουτ με μπάσιμο</vt:lpstr>
      <vt:lpstr>Διαφάνεια 27</vt:lpstr>
      <vt:lpstr>Διαφάνεια 28</vt:lpstr>
    </vt:vector>
  </TitlesOfParts>
  <Company>Siracusa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LENOVO</cp:lastModifiedBy>
  <cp:revision>50</cp:revision>
  <dcterms:created xsi:type="dcterms:W3CDTF">2009-03-01T01:28:01Z</dcterms:created>
  <dcterms:modified xsi:type="dcterms:W3CDTF">2022-10-17T16:39:46Z</dcterms:modified>
</cp:coreProperties>
</file>