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AEB6CD-FD84-4706-AB12-92C2EDF4AFD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0FBFC29C-84B6-4824-8B36-3AD8E9B67281}">
      <dgm:prSet phldrT="[Κείμενο]"/>
      <dgm:spPr/>
      <dgm:t>
        <a:bodyPr/>
        <a:lstStyle/>
        <a:p>
          <a:r>
            <a:rPr lang="el-GR" b="1" dirty="0" smtClean="0"/>
            <a:t>Βασιλιάς</a:t>
          </a:r>
        </a:p>
        <a:p>
          <a:r>
            <a:rPr lang="el-GR" dirty="0" smtClean="0"/>
            <a:t>(αρχηγός στρατού / κυβερνήτης + θρησκευτικός αρχηγός + δικαστής)</a:t>
          </a:r>
          <a:endParaRPr lang="el-GR" dirty="0"/>
        </a:p>
      </dgm:t>
    </dgm:pt>
    <dgm:pt modelId="{C696A770-37B3-464B-9192-7D8961DDFDCA}" type="parTrans" cxnId="{C30B0F93-AE80-4237-AD26-BC4B56A13E6B}">
      <dgm:prSet/>
      <dgm:spPr/>
      <dgm:t>
        <a:bodyPr/>
        <a:lstStyle/>
        <a:p>
          <a:endParaRPr lang="el-GR"/>
        </a:p>
      </dgm:t>
    </dgm:pt>
    <dgm:pt modelId="{853ED608-4916-48C2-91F5-1EEA12AF1AE3}" type="sibTrans" cxnId="{C30B0F93-AE80-4237-AD26-BC4B56A13E6B}">
      <dgm:prSet/>
      <dgm:spPr/>
      <dgm:t>
        <a:bodyPr/>
        <a:lstStyle/>
        <a:p>
          <a:endParaRPr lang="el-GR"/>
        </a:p>
      </dgm:t>
    </dgm:pt>
    <dgm:pt modelId="{445EDEBE-61EA-4937-BA19-1CEA212E4DBD}">
      <dgm:prSet phldrT="[Κείμενο]"/>
      <dgm:spPr/>
      <dgm:t>
        <a:bodyPr/>
        <a:lstStyle/>
        <a:p>
          <a:r>
            <a:rPr lang="el-GR" b="1" dirty="0" smtClean="0"/>
            <a:t>ΒΟΥΛΗ ΤΩΝ ΓΕΡΟΝΤΩΝ </a:t>
          </a:r>
          <a:r>
            <a:rPr lang="el-GR" dirty="0" smtClean="0"/>
            <a:t>(«βασιλείς», δηλ. αρχηγοί των ισχυρών </a:t>
          </a:r>
          <a:r>
            <a:rPr lang="el-GR" dirty="0" smtClean="0"/>
            <a:t>γενών </a:t>
          </a:r>
          <a:r>
            <a:rPr lang="el-GR" dirty="0" smtClean="0"/>
            <a:t>περιόρισαν την εξουσία του βασιλιά)</a:t>
          </a:r>
          <a:endParaRPr lang="el-GR" dirty="0"/>
        </a:p>
      </dgm:t>
    </dgm:pt>
    <dgm:pt modelId="{253127F2-FCFD-4DC5-9A53-34ABC79BA472}" type="parTrans" cxnId="{2B4277CD-98FA-49C0-8D9C-F58FF6A16036}">
      <dgm:prSet/>
      <dgm:spPr/>
      <dgm:t>
        <a:bodyPr/>
        <a:lstStyle/>
        <a:p>
          <a:endParaRPr lang="el-GR"/>
        </a:p>
      </dgm:t>
    </dgm:pt>
    <dgm:pt modelId="{D4411B5A-3DD0-4C4D-A01B-DBAE47285AED}" type="sibTrans" cxnId="{2B4277CD-98FA-49C0-8D9C-F58FF6A16036}">
      <dgm:prSet/>
      <dgm:spPr/>
      <dgm:t>
        <a:bodyPr/>
        <a:lstStyle/>
        <a:p>
          <a:endParaRPr lang="el-GR"/>
        </a:p>
      </dgm:t>
    </dgm:pt>
    <dgm:pt modelId="{BA553258-E5DF-4203-B86D-8D85E8370D5C}">
      <dgm:prSet phldrT="[Κείμενο]"/>
      <dgm:spPr/>
      <dgm:t>
        <a:bodyPr/>
        <a:lstStyle/>
        <a:p>
          <a:r>
            <a:rPr lang="el-GR" b="1" dirty="0" smtClean="0"/>
            <a:t>ΕΚΚΛΗΣΙΑ ΤΟΥ ΔΗΜΟΥ </a:t>
          </a:r>
          <a:r>
            <a:rPr lang="el-GR" dirty="0" smtClean="0"/>
            <a:t>(το πλήθος, κυρίως οι πολεμιστές) η σύνοδος συγκαλείται σε κρίσιμες περιστάσεις)</a:t>
          </a:r>
          <a:endParaRPr lang="el-GR" dirty="0"/>
        </a:p>
      </dgm:t>
    </dgm:pt>
    <dgm:pt modelId="{8141DF30-5213-4CCB-BDA5-E59FC3996D25}" type="parTrans" cxnId="{3A63C81F-2019-4E37-B73F-AB8E5D711863}">
      <dgm:prSet/>
      <dgm:spPr/>
      <dgm:t>
        <a:bodyPr/>
        <a:lstStyle/>
        <a:p>
          <a:endParaRPr lang="el-GR"/>
        </a:p>
      </dgm:t>
    </dgm:pt>
    <dgm:pt modelId="{F3BA7CA9-FF4F-46E9-B43F-0DDBDD2166B2}" type="sibTrans" cxnId="{3A63C81F-2019-4E37-B73F-AB8E5D711863}">
      <dgm:prSet/>
      <dgm:spPr/>
      <dgm:t>
        <a:bodyPr/>
        <a:lstStyle/>
        <a:p>
          <a:endParaRPr lang="el-GR"/>
        </a:p>
      </dgm:t>
    </dgm:pt>
    <dgm:pt modelId="{D7ABEEF3-998C-42DD-9352-B8E010DB0008}" type="pres">
      <dgm:prSet presAssocID="{7CAEB6CD-FD84-4706-AB12-92C2EDF4AF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031A7060-DE85-4980-A21D-93BDA481127B}" type="pres">
      <dgm:prSet presAssocID="{0FBFC29C-84B6-4824-8B36-3AD8E9B67281}" presName="root1" presStyleCnt="0"/>
      <dgm:spPr/>
    </dgm:pt>
    <dgm:pt modelId="{6DBEA263-BBE9-4FF8-8F75-BA607EFAACF7}" type="pres">
      <dgm:prSet presAssocID="{0FBFC29C-84B6-4824-8B36-3AD8E9B6728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31D90E1-32C1-4281-BEED-2F910C4D440A}" type="pres">
      <dgm:prSet presAssocID="{0FBFC29C-84B6-4824-8B36-3AD8E9B67281}" presName="level2hierChild" presStyleCnt="0"/>
      <dgm:spPr/>
    </dgm:pt>
    <dgm:pt modelId="{379EF48E-C1D3-485F-B259-25607692FAE6}" type="pres">
      <dgm:prSet presAssocID="{253127F2-FCFD-4DC5-9A53-34ABC79BA472}" presName="conn2-1" presStyleLbl="parChTrans1D2" presStyleIdx="0" presStyleCnt="2"/>
      <dgm:spPr/>
      <dgm:t>
        <a:bodyPr/>
        <a:lstStyle/>
        <a:p>
          <a:endParaRPr lang="el-GR"/>
        </a:p>
      </dgm:t>
    </dgm:pt>
    <dgm:pt modelId="{CF35C662-B567-4F77-8631-0C3AF66EFAD0}" type="pres">
      <dgm:prSet presAssocID="{253127F2-FCFD-4DC5-9A53-34ABC79BA472}" presName="connTx" presStyleLbl="parChTrans1D2" presStyleIdx="0" presStyleCnt="2"/>
      <dgm:spPr/>
      <dgm:t>
        <a:bodyPr/>
        <a:lstStyle/>
        <a:p>
          <a:endParaRPr lang="el-GR"/>
        </a:p>
      </dgm:t>
    </dgm:pt>
    <dgm:pt modelId="{ADAE6527-EE25-4B60-8B73-C383F79371C3}" type="pres">
      <dgm:prSet presAssocID="{445EDEBE-61EA-4937-BA19-1CEA212E4DBD}" presName="root2" presStyleCnt="0"/>
      <dgm:spPr/>
    </dgm:pt>
    <dgm:pt modelId="{201AFD5D-EA2B-403D-A8C9-FE0729813C4F}" type="pres">
      <dgm:prSet presAssocID="{445EDEBE-61EA-4937-BA19-1CEA212E4DBD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96E90F2-D841-4DD2-9EC5-090834EC179B}" type="pres">
      <dgm:prSet presAssocID="{445EDEBE-61EA-4937-BA19-1CEA212E4DBD}" presName="level3hierChild" presStyleCnt="0"/>
      <dgm:spPr/>
    </dgm:pt>
    <dgm:pt modelId="{785F58D3-7809-4ACF-91AA-7A7F1324219E}" type="pres">
      <dgm:prSet presAssocID="{8141DF30-5213-4CCB-BDA5-E59FC3996D25}" presName="conn2-1" presStyleLbl="parChTrans1D2" presStyleIdx="1" presStyleCnt="2"/>
      <dgm:spPr/>
      <dgm:t>
        <a:bodyPr/>
        <a:lstStyle/>
        <a:p>
          <a:endParaRPr lang="el-GR"/>
        </a:p>
      </dgm:t>
    </dgm:pt>
    <dgm:pt modelId="{9EC0FB44-DE1E-4FEE-93EC-3DB4736752E7}" type="pres">
      <dgm:prSet presAssocID="{8141DF30-5213-4CCB-BDA5-E59FC3996D25}" presName="connTx" presStyleLbl="parChTrans1D2" presStyleIdx="1" presStyleCnt="2"/>
      <dgm:spPr/>
      <dgm:t>
        <a:bodyPr/>
        <a:lstStyle/>
        <a:p>
          <a:endParaRPr lang="el-GR"/>
        </a:p>
      </dgm:t>
    </dgm:pt>
    <dgm:pt modelId="{9D0C19CA-124B-4E3D-BA40-4E54AD6E4301}" type="pres">
      <dgm:prSet presAssocID="{BA553258-E5DF-4203-B86D-8D85E8370D5C}" presName="root2" presStyleCnt="0"/>
      <dgm:spPr/>
    </dgm:pt>
    <dgm:pt modelId="{9D5DBA37-8160-448A-8956-8C119A95B39B}" type="pres">
      <dgm:prSet presAssocID="{BA553258-E5DF-4203-B86D-8D85E8370D5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32FE418-F22E-4E14-BEFB-E61AD30EF250}" type="pres">
      <dgm:prSet presAssocID="{BA553258-E5DF-4203-B86D-8D85E8370D5C}" presName="level3hierChild" presStyleCnt="0"/>
      <dgm:spPr/>
    </dgm:pt>
  </dgm:ptLst>
  <dgm:cxnLst>
    <dgm:cxn modelId="{2AC563BA-C217-4A06-B65E-595A9D6AD4BA}" type="presOf" srcId="{445EDEBE-61EA-4937-BA19-1CEA212E4DBD}" destId="{201AFD5D-EA2B-403D-A8C9-FE0729813C4F}" srcOrd="0" destOrd="0" presId="urn:microsoft.com/office/officeart/2005/8/layout/hierarchy2"/>
    <dgm:cxn modelId="{D1450179-754A-4109-811A-87FC63437CC5}" type="presOf" srcId="{0FBFC29C-84B6-4824-8B36-3AD8E9B67281}" destId="{6DBEA263-BBE9-4FF8-8F75-BA607EFAACF7}" srcOrd="0" destOrd="0" presId="urn:microsoft.com/office/officeart/2005/8/layout/hierarchy2"/>
    <dgm:cxn modelId="{2B4277CD-98FA-49C0-8D9C-F58FF6A16036}" srcId="{0FBFC29C-84B6-4824-8B36-3AD8E9B67281}" destId="{445EDEBE-61EA-4937-BA19-1CEA212E4DBD}" srcOrd="0" destOrd="0" parTransId="{253127F2-FCFD-4DC5-9A53-34ABC79BA472}" sibTransId="{D4411B5A-3DD0-4C4D-A01B-DBAE47285AED}"/>
    <dgm:cxn modelId="{AE609EB4-E6BA-4B65-B3B4-B3EFDAF2F4BE}" type="presOf" srcId="{253127F2-FCFD-4DC5-9A53-34ABC79BA472}" destId="{379EF48E-C1D3-485F-B259-25607692FAE6}" srcOrd="0" destOrd="0" presId="urn:microsoft.com/office/officeart/2005/8/layout/hierarchy2"/>
    <dgm:cxn modelId="{F2A8AD7D-F50A-4FF9-A600-2319499BEC34}" type="presOf" srcId="{253127F2-FCFD-4DC5-9A53-34ABC79BA472}" destId="{CF35C662-B567-4F77-8631-0C3AF66EFAD0}" srcOrd="1" destOrd="0" presId="urn:microsoft.com/office/officeart/2005/8/layout/hierarchy2"/>
    <dgm:cxn modelId="{C30B0F93-AE80-4237-AD26-BC4B56A13E6B}" srcId="{7CAEB6CD-FD84-4706-AB12-92C2EDF4AFD1}" destId="{0FBFC29C-84B6-4824-8B36-3AD8E9B67281}" srcOrd="0" destOrd="0" parTransId="{C696A770-37B3-464B-9192-7D8961DDFDCA}" sibTransId="{853ED608-4916-48C2-91F5-1EEA12AF1AE3}"/>
    <dgm:cxn modelId="{ADB92B6A-F1D8-4CBC-AF7E-3B7F2416F9FD}" type="presOf" srcId="{8141DF30-5213-4CCB-BDA5-E59FC3996D25}" destId="{9EC0FB44-DE1E-4FEE-93EC-3DB4736752E7}" srcOrd="1" destOrd="0" presId="urn:microsoft.com/office/officeart/2005/8/layout/hierarchy2"/>
    <dgm:cxn modelId="{0AADC927-4A99-4E4D-B43F-D8728D7B606A}" type="presOf" srcId="{8141DF30-5213-4CCB-BDA5-E59FC3996D25}" destId="{785F58D3-7809-4ACF-91AA-7A7F1324219E}" srcOrd="0" destOrd="0" presId="urn:microsoft.com/office/officeart/2005/8/layout/hierarchy2"/>
    <dgm:cxn modelId="{D707A11C-F74F-46E8-A16D-6EBDA9400A79}" type="presOf" srcId="{7CAEB6CD-FD84-4706-AB12-92C2EDF4AFD1}" destId="{D7ABEEF3-998C-42DD-9352-B8E010DB0008}" srcOrd="0" destOrd="0" presId="urn:microsoft.com/office/officeart/2005/8/layout/hierarchy2"/>
    <dgm:cxn modelId="{3A63C81F-2019-4E37-B73F-AB8E5D711863}" srcId="{0FBFC29C-84B6-4824-8B36-3AD8E9B67281}" destId="{BA553258-E5DF-4203-B86D-8D85E8370D5C}" srcOrd="1" destOrd="0" parTransId="{8141DF30-5213-4CCB-BDA5-E59FC3996D25}" sibTransId="{F3BA7CA9-FF4F-46E9-B43F-0DDBDD2166B2}"/>
    <dgm:cxn modelId="{6F862F38-3746-4DE6-BF75-39B4E48D23BC}" type="presOf" srcId="{BA553258-E5DF-4203-B86D-8D85E8370D5C}" destId="{9D5DBA37-8160-448A-8956-8C119A95B39B}" srcOrd="0" destOrd="0" presId="urn:microsoft.com/office/officeart/2005/8/layout/hierarchy2"/>
    <dgm:cxn modelId="{53831DFF-39D8-4F0A-8070-109DCA9C669B}" type="presParOf" srcId="{D7ABEEF3-998C-42DD-9352-B8E010DB0008}" destId="{031A7060-DE85-4980-A21D-93BDA481127B}" srcOrd="0" destOrd="0" presId="urn:microsoft.com/office/officeart/2005/8/layout/hierarchy2"/>
    <dgm:cxn modelId="{1AFEC0B0-2E4E-45D2-8972-F39C7D2DBF46}" type="presParOf" srcId="{031A7060-DE85-4980-A21D-93BDA481127B}" destId="{6DBEA263-BBE9-4FF8-8F75-BA607EFAACF7}" srcOrd="0" destOrd="0" presId="urn:microsoft.com/office/officeart/2005/8/layout/hierarchy2"/>
    <dgm:cxn modelId="{B6F1A380-73E3-464D-948F-0A683B92F34B}" type="presParOf" srcId="{031A7060-DE85-4980-A21D-93BDA481127B}" destId="{B31D90E1-32C1-4281-BEED-2F910C4D440A}" srcOrd="1" destOrd="0" presId="urn:microsoft.com/office/officeart/2005/8/layout/hierarchy2"/>
    <dgm:cxn modelId="{AF16DC90-C3CF-4AD5-91DE-5C14A29133DA}" type="presParOf" srcId="{B31D90E1-32C1-4281-BEED-2F910C4D440A}" destId="{379EF48E-C1D3-485F-B259-25607692FAE6}" srcOrd="0" destOrd="0" presId="urn:microsoft.com/office/officeart/2005/8/layout/hierarchy2"/>
    <dgm:cxn modelId="{B23F6618-C7A6-4A25-88F2-49EC613B593B}" type="presParOf" srcId="{379EF48E-C1D3-485F-B259-25607692FAE6}" destId="{CF35C662-B567-4F77-8631-0C3AF66EFAD0}" srcOrd="0" destOrd="0" presId="urn:microsoft.com/office/officeart/2005/8/layout/hierarchy2"/>
    <dgm:cxn modelId="{B46CDFE6-018A-4DF7-930D-DE0B5CA533FD}" type="presParOf" srcId="{B31D90E1-32C1-4281-BEED-2F910C4D440A}" destId="{ADAE6527-EE25-4B60-8B73-C383F79371C3}" srcOrd="1" destOrd="0" presId="urn:microsoft.com/office/officeart/2005/8/layout/hierarchy2"/>
    <dgm:cxn modelId="{47054F57-ED13-48C1-8206-7A06CEE228E9}" type="presParOf" srcId="{ADAE6527-EE25-4B60-8B73-C383F79371C3}" destId="{201AFD5D-EA2B-403D-A8C9-FE0729813C4F}" srcOrd="0" destOrd="0" presId="urn:microsoft.com/office/officeart/2005/8/layout/hierarchy2"/>
    <dgm:cxn modelId="{0324667B-C2DA-4383-A732-CD44D91E438F}" type="presParOf" srcId="{ADAE6527-EE25-4B60-8B73-C383F79371C3}" destId="{A96E90F2-D841-4DD2-9EC5-090834EC179B}" srcOrd="1" destOrd="0" presId="urn:microsoft.com/office/officeart/2005/8/layout/hierarchy2"/>
    <dgm:cxn modelId="{ECA74C21-A56E-461E-A35B-7303A43E4B3C}" type="presParOf" srcId="{B31D90E1-32C1-4281-BEED-2F910C4D440A}" destId="{785F58D3-7809-4ACF-91AA-7A7F1324219E}" srcOrd="2" destOrd="0" presId="urn:microsoft.com/office/officeart/2005/8/layout/hierarchy2"/>
    <dgm:cxn modelId="{F47D773E-BAE5-44A0-BABF-6A3B7543137C}" type="presParOf" srcId="{785F58D3-7809-4ACF-91AA-7A7F1324219E}" destId="{9EC0FB44-DE1E-4FEE-93EC-3DB4736752E7}" srcOrd="0" destOrd="0" presId="urn:microsoft.com/office/officeart/2005/8/layout/hierarchy2"/>
    <dgm:cxn modelId="{985F5DC6-1FEA-46E0-A132-9B2DCFBF4278}" type="presParOf" srcId="{B31D90E1-32C1-4281-BEED-2F910C4D440A}" destId="{9D0C19CA-124B-4E3D-BA40-4E54AD6E4301}" srcOrd="3" destOrd="0" presId="urn:microsoft.com/office/officeart/2005/8/layout/hierarchy2"/>
    <dgm:cxn modelId="{7D31BB60-C798-4AD7-B209-BCA042BA51FB}" type="presParOf" srcId="{9D0C19CA-124B-4E3D-BA40-4E54AD6E4301}" destId="{9D5DBA37-8160-448A-8956-8C119A95B39B}" srcOrd="0" destOrd="0" presId="urn:microsoft.com/office/officeart/2005/8/layout/hierarchy2"/>
    <dgm:cxn modelId="{44534B2D-B5CC-4713-AC3B-8CCDFAB64B09}" type="presParOf" srcId="{9D0C19CA-124B-4E3D-BA40-4E54AD6E4301}" destId="{F32FE418-F22E-4E14-BEFB-E61AD30EF25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EA263-BBE9-4FF8-8F75-BA607EFAACF7}">
      <dsp:nvSpPr>
        <dsp:cNvPr id="0" name=""/>
        <dsp:cNvSpPr/>
      </dsp:nvSpPr>
      <dsp:spPr>
        <a:xfrm>
          <a:off x="4306" y="1406628"/>
          <a:ext cx="3425411" cy="1712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b="1" kern="1200" dirty="0" smtClean="0"/>
            <a:t>Βασιλιάς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(αρχηγός στρατού / κυβερνήτης + θρησκευτικός αρχηγός + δικαστής)</a:t>
          </a:r>
          <a:endParaRPr lang="el-GR" sz="2200" kern="1200" dirty="0"/>
        </a:p>
      </dsp:txBody>
      <dsp:txXfrm>
        <a:off x="54469" y="1456791"/>
        <a:ext cx="3325085" cy="1612379"/>
      </dsp:txXfrm>
    </dsp:sp>
    <dsp:sp modelId="{379EF48E-C1D3-485F-B259-25607692FAE6}">
      <dsp:nvSpPr>
        <dsp:cNvPr id="0" name=""/>
        <dsp:cNvSpPr/>
      </dsp:nvSpPr>
      <dsp:spPr>
        <a:xfrm rot="19457599">
          <a:off x="3271118" y="1736520"/>
          <a:ext cx="1687362" cy="68115"/>
        </a:xfrm>
        <a:custGeom>
          <a:avLst/>
          <a:gdLst/>
          <a:ahLst/>
          <a:cxnLst/>
          <a:rect l="0" t="0" r="0" b="0"/>
          <a:pathLst>
            <a:path>
              <a:moveTo>
                <a:pt x="0" y="34057"/>
              </a:moveTo>
              <a:lnTo>
                <a:pt x="1687362" y="34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600" kern="1200"/>
        </a:p>
      </dsp:txBody>
      <dsp:txXfrm>
        <a:off x="4072615" y="1728394"/>
        <a:ext cx="84368" cy="84368"/>
      </dsp:txXfrm>
    </dsp:sp>
    <dsp:sp modelId="{201AFD5D-EA2B-403D-A8C9-FE0729813C4F}">
      <dsp:nvSpPr>
        <dsp:cNvPr id="0" name=""/>
        <dsp:cNvSpPr/>
      </dsp:nvSpPr>
      <dsp:spPr>
        <a:xfrm>
          <a:off x="4799882" y="421822"/>
          <a:ext cx="3425411" cy="1712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b="1" kern="1200" dirty="0" smtClean="0"/>
            <a:t>ΒΟΥΛΗ ΤΩΝ ΓΕΡΟΝΤΩΝ </a:t>
          </a:r>
          <a:r>
            <a:rPr lang="el-GR" sz="2200" kern="1200" dirty="0" smtClean="0"/>
            <a:t>(«βασιλείς», δηλ. αρχηγοί των ισχυρών </a:t>
          </a:r>
          <a:r>
            <a:rPr lang="el-GR" sz="2200" kern="1200" dirty="0" smtClean="0"/>
            <a:t>γενών </a:t>
          </a:r>
          <a:r>
            <a:rPr lang="el-GR" sz="2200" kern="1200" dirty="0" smtClean="0"/>
            <a:t>περιόρισαν την εξουσία του βασιλιά)</a:t>
          </a:r>
          <a:endParaRPr lang="el-GR" sz="2200" kern="1200" dirty="0"/>
        </a:p>
      </dsp:txBody>
      <dsp:txXfrm>
        <a:off x="4850045" y="471985"/>
        <a:ext cx="3325085" cy="1612379"/>
      </dsp:txXfrm>
    </dsp:sp>
    <dsp:sp modelId="{785F58D3-7809-4ACF-91AA-7A7F1324219E}">
      <dsp:nvSpPr>
        <dsp:cNvPr id="0" name=""/>
        <dsp:cNvSpPr/>
      </dsp:nvSpPr>
      <dsp:spPr>
        <a:xfrm rot="2142401">
          <a:off x="3271118" y="2721326"/>
          <a:ext cx="1687362" cy="68115"/>
        </a:xfrm>
        <a:custGeom>
          <a:avLst/>
          <a:gdLst/>
          <a:ahLst/>
          <a:cxnLst/>
          <a:rect l="0" t="0" r="0" b="0"/>
          <a:pathLst>
            <a:path>
              <a:moveTo>
                <a:pt x="0" y="34057"/>
              </a:moveTo>
              <a:lnTo>
                <a:pt x="1687362" y="34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600" kern="1200"/>
        </a:p>
      </dsp:txBody>
      <dsp:txXfrm>
        <a:off x="4072615" y="2713200"/>
        <a:ext cx="84368" cy="84368"/>
      </dsp:txXfrm>
    </dsp:sp>
    <dsp:sp modelId="{9D5DBA37-8160-448A-8956-8C119A95B39B}">
      <dsp:nvSpPr>
        <dsp:cNvPr id="0" name=""/>
        <dsp:cNvSpPr/>
      </dsp:nvSpPr>
      <dsp:spPr>
        <a:xfrm>
          <a:off x="4799882" y="2391434"/>
          <a:ext cx="3425411" cy="1712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b="1" kern="1200" dirty="0" smtClean="0"/>
            <a:t>ΕΚΚΛΗΣΙΑ ΤΟΥ ΔΗΜΟΥ </a:t>
          </a:r>
          <a:r>
            <a:rPr lang="el-GR" sz="2200" kern="1200" dirty="0" smtClean="0"/>
            <a:t>(το πλήθος, κυρίως οι πολεμιστές) η σύνοδος συγκαλείται σε κρίσιμες περιστάσεις)</a:t>
          </a:r>
          <a:endParaRPr lang="el-GR" sz="2200" kern="1200" dirty="0"/>
        </a:p>
      </dsp:txBody>
      <dsp:txXfrm>
        <a:off x="4850045" y="2441597"/>
        <a:ext cx="3325085" cy="16123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445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414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00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215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99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013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744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5881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594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6526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528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85591-488E-4A54-8129-BEE0B3B5015E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1AAC3-7466-48B5-8A8D-403871FDC8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447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Η ομηρική εποχή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1100-750 </a:t>
            </a:r>
            <a:r>
              <a:rPr lang="el-GR" dirty="0" err="1" smtClean="0"/>
              <a:t>πΧ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90248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Οικονομική, κοινωνική και πολιτική οργάνωση.</a:t>
            </a:r>
            <a:br>
              <a:rPr lang="el-GR" sz="3200" b="1" dirty="0"/>
            </a:br>
            <a:r>
              <a:rPr lang="el-GR" sz="3200" b="1" dirty="0"/>
              <a:t>α) Η οικονομία – χαρακτηριστικά: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1. Κλειστή αγροτική οικονομία: </a:t>
            </a:r>
            <a:r>
              <a:rPr lang="el-GR" b="1" dirty="0"/>
              <a:t>η γη ήταν η </a:t>
            </a:r>
            <a:r>
              <a:rPr lang="el-GR" b="1" dirty="0" smtClean="0"/>
              <a:t>κύρια πλουτοπαραγωγική </a:t>
            </a:r>
            <a:r>
              <a:rPr lang="el-GR" b="1" dirty="0"/>
              <a:t>πηγή.</a:t>
            </a:r>
          </a:p>
          <a:p>
            <a:r>
              <a:rPr lang="el-GR" dirty="0"/>
              <a:t>2. Συγκρότηση του </a:t>
            </a:r>
            <a:r>
              <a:rPr lang="el-GR" b="1" dirty="0"/>
              <a:t>οίκου </a:t>
            </a:r>
            <a:r>
              <a:rPr lang="el-GR" dirty="0"/>
              <a:t>(οικογένεια + οικονομικά εξαρτώμενα άτομα) και </a:t>
            </a:r>
            <a:r>
              <a:rPr lang="el-GR" dirty="0" smtClean="0"/>
              <a:t>επιτέλεση όλων </a:t>
            </a:r>
            <a:r>
              <a:rPr lang="el-GR" dirty="0"/>
              <a:t>των παραγωγικών εργασιών.</a:t>
            </a:r>
          </a:p>
          <a:p>
            <a:r>
              <a:rPr lang="el-GR" dirty="0"/>
              <a:t>3. Κατανάλωση των παραγόμενων αγαθών στο πλαίσιο του οίκου.</a:t>
            </a:r>
          </a:p>
          <a:p>
            <a:r>
              <a:rPr lang="el-GR" dirty="0"/>
              <a:t>4. Τρόποι αναπλήρωσης πιθανών ελλείψεων αγαθών: </a:t>
            </a:r>
            <a:r>
              <a:rPr lang="el-GR" b="1" dirty="0"/>
              <a:t>ανταλλακτικό εμπόριο </a:t>
            </a:r>
            <a:r>
              <a:rPr lang="el-GR" b="1" dirty="0" smtClean="0"/>
              <a:t>μεταξύ οίκων </a:t>
            </a:r>
            <a:r>
              <a:rPr lang="el-GR" dirty="0"/>
              <a:t>– ανταλλαγή δώρων – πόλεμος – πειρατεία.</a:t>
            </a:r>
          </a:p>
          <a:p>
            <a:r>
              <a:rPr lang="el-GR" dirty="0"/>
              <a:t>5. Μονάδες μέτρησης της αξίας των </a:t>
            </a:r>
            <a:r>
              <a:rPr lang="el-GR" dirty="0" smtClean="0"/>
              <a:t>ανταλλασσόμενων </a:t>
            </a:r>
            <a:r>
              <a:rPr lang="el-GR" dirty="0"/>
              <a:t>προϊόντων: το βόδι / το </a:t>
            </a:r>
            <a:r>
              <a:rPr lang="el-GR" dirty="0" smtClean="0"/>
              <a:t>δέρμα ζώου </a:t>
            </a:r>
            <a:r>
              <a:rPr lang="el-GR" dirty="0"/>
              <a:t>– τα μέταλλα – οι δούλοι.</a:t>
            </a:r>
          </a:p>
          <a:p>
            <a:r>
              <a:rPr lang="el-GR" dirty="0"/>
              <a:t>6. Το εξωτερικό εμπόριο (μέταλλα + δούλοι) στα χέρια των </a:t>
            </a:r>
            <a:r>
              <a:rPr lang="el-GR" dirty="0" smtClean="0"/>
              <a:t>Φοινίκων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1085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β) Η κοινωνία – χαρακτηριστικά: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1800" dirty="0"/>
              <a:t>1. Βασική μονάδα </a:t>
            </a:r>
            <a:r>
              <a:rPr lang="el-GR" sz="1800" b="1" dirty="0"/>
              <a:t>κοινωνικής συγκρότησης </a:t>
            </a:r>
            <a:r>
              <a:rPr lang="el-GR" sz="1800" dirty="0"/>
              <a:t>→ </a:t>
            </a:r>
            <a:r>
              <a:rPr lang="el-GR" sz="1800" b="1" dirty="0"/>
              <a:t>ο οίκος </a:t>
            </a:r>
            <a:r>
              <a:rPr lang="el-GR" sz="1800" dirty="0"/>
              <a:t>.</a:t>
            </a:r>
          </a:p>
          <a:p>
            <a:r>
              <a:rPr lang="el-GR" sz="1800" dirty="0"/>
              <a:t>2. Οικονομική εξέλιξη του οίκου: τερματισμός των μετακινήσεων των ελληνικών</a:t>
            </a:r>
          </a:p>
          <a:p>
            <a:r>
              <a:rPr lang="el-GR" sz="1800" dirty="0"/>
              <a:t>φύλων → μόνιμη εγκατάσταση → κατοχή γης → οικονομική ισχύς.</a:t>
            </a:r>
          </a:p>
          <a:p>
            <a:r>
              <a:rPr lang="el-GR" sz="1800" dirty="0"/>
              <a:t>3. Η κοινωνική και οικονομική μονάδα του οίκου αποτελούνταν από:</a:t>
            </a:r>
          </a:p>
          <a:p>
            <a:pPr marL="0" indent="0">
              <a:buNone/>
            </a:pPr>
            <a:r>
              <a:rPr lang="el-GR" sz="1800" dirty="0" smtClean="0"/>
              <a:t>                    </a:t>
            </a:r>
            <a:r>
              <a:rPr lang="el-GR" sz="1800" dirty="0"/>
              <a:t>τους </a:t>
            </a:r>
            <a:r>
              <a:rPr lang="el-GR" sz="1800" b="1" dirty="0"/>
              <a:t>αρίστους </a:t>
            </a:r>
            <a:r>
              <a:rPr lang="el-GR" sz="1800" dirty="0"/>
              <a:t>(= ευγενείς), δηλ. τα μέλη του οίκου που συνδέονταν με</a:t>
            </a:r>
          </a:p>
          <a:p>
            <a:pPr marL="0" indent="0">
              <a:buNone/>
            </a:pPr>
            <a:r>
              <a:rPr lang="el-GR" sz="1800" dirty="0"/>
              <a:t>συγγενικούς δεσμούς και διέθεταν οικονομική ισχύ (Ομηρικά </a:t>
            </a:r>
            <a:r>
              <a:rPr lang="el-GR" sz="1800" dirty="0" err="1"/>
              <a:t>έπη)∙</a:t>
            </a:r>
            <a:endParaRPr lang="el-GR" sz="1800" dirty="0"/>
          </a:p>
          <a:p>
            <a:pPr marL="0" indent="0">
              <a:buNone/>
            </a:pPr>
            <a:r>
              <a:rPr lang="el-GR" sz="1800" dirty="0" smtClean="0"/>
              <a:t>                    </a:t>
            </a:r>
            <a:r>
              <a:rPr lang="el-GR" sz="1800" dirty="0"/>
              <a:t>το </a:t>
            </a:r>
            <a:r>
              <a:rPr lang="el-GR" sz="1800" b="1" dirty="0"/>
              <a:t>πλήθος</a:t>
            </a:r>
            <a:r>
              <a:rPr lang="el-GR" sz="1800" dirty="0"/>
              <a:t>, δηλ. τους ανθρώπους που δεν είχαν άμεσους συγγενικούς</a:t>
            </a:r>
          </a:p>
          <a:p>
            <a:pPr marL="0" indent="0">
              <a:buNone/>
            </a:pPr>
            <a:r>
              <a:rPr lang="el-GR" sz="1800" dirty="0"/>
              <a:t>δεσμούς με τους αρίστους, αλλά ζούσαν σε καθεστώς εξάρτησης από τον</a:t>
            </a:r>
          </a:p>
          <a:p>
            <a:pPr marL="0" indent="0">
              <a:buNone/>
            </a:pPr>
            <a:r>
              <a:rPr lang="el-GR" sz="1800" dirty="0" err="1"/>
              <a:t>οίκο∙</a:t>
            </a:r>
            <a:endParaRPr lang="el-GR" sz="1800" dirty="0"/>
          </a:p>
          <a:p>
            <a:pPr marL="0" indent="0">
              <a:buNone/>
            </a:pPr>
            <a:r>
              <a:rPr lang="el-GR" sz="1800" dirty="0" smtClean="0"/>
              <a:t>                     </a:t>
            </a:r>
            <a:r>
              <a:rPr lang="el-GR" sz="1800" dirty="0"/>
              <a:t>τους </a:t>
            </a:r>
            <a:r>
              <a:rPr lang="el-GR" sz="1800" b="1" dirty="0"/>
              <a:t>δημιουργούς</a:t>
            </a:r>
            <a:r>
              <a:rPr lang="el-GR" sz="1800" dirty="0"/>
              <a:t>, δηλ. τους εξειδικευμένους τεχνίτες κάθε περιοχής (</a:t>
            </a:r>
            <a:r>
              <a:rPr lang="el-GR" sz="1800" dirty="0" smtClean="0"/>
              <a:t>π.χ. ξυλουργοί</a:t>
            </a:r>
            <a:r>
              <a:rPr lang="el-GR" sz="1800" dirty="0"/>
              <a:t>, αγγειοπλάστες κ.λπ.) που ήταν οικονομικά εξαρτημένοι από τον</a:t>
            </a:r>
          </a:p>
          <a:p>
            <a:pPr marL="0" indent="0">
              <a:buNone/>
            </a:pPr>
            <a:r>
              <a:rPr lang="el-GR" sz="1800" dirty="0"/>
              <a:t>οίκο / τους οίκους της </a:t>
            </a:r>
            <a:r>
              <a:rPr lang="el-GR" sz="1800" dirty="0" err="1"/>
              <a:t>περιοχής∙</a:t>
            </a:r>
            <a:endParaRPr lang="el-GR" sz="1800" dirty="0"/>
          </a:p>
          <a:p>
            <a:pPr marL="0" indent="0">
              <a:buNone/>
            </a:pPr>
            <a:r>
              <a:rPr lang="el-GR" sz="1800" dirty="0" smtClean="0"/>
              <a:t>                     </a:t>
            </a:r>
            <a:r>
              <a:rPr lang="el-GR" sz="1800" dirty="0"/>
              <a:t>τους </a:t>
            </a:r>
            <a:r>
              <a:rPr lang="el-GR" sz="1800" b="1" dirty="0"/>
              <a:t>δούλους </a:t>
            </a:r>
            <a:r>
              <a:rPr lang="el-GR" sz="1800" dirty="0"/>
              <a:t>του οίκου (περιουσιακό στοιχείο, προερχόμενο από πόλεμο </a:t>
            </a:r>
            <a:r>
              <a:rPr lang="el-GR" sz="1800" dirty="0" smtClean="0"/>
              <a:t>ή πειρατεία</a:t>
            </a:r>
            <a:r>
              <a:rPr lang="el-GR" sz="1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150562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γ) Η πολιτική οργάνωση – χαρακτηριστικά: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1) Φυλετικό κράτος: πρώτη μορφή ελληνικής πολιτικής οργάνωσης. Εσωτερική διάρθρωση</a:t>
            </a:r>
          </a:p>
          <a:p>
            <a:pPr marL="0" indent="0">
              <a:buNone/>
            </a:pPr>
            <a:r>
              <a:rPr lang="el-GR" dirty="0"/>
              <a:t>φυλετικού κράτους: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</a:t>
            </a:r>
            <a:r>
              <a:rPr lang="el-GR" dirty="0" err="1" smtClean="0"/>
              <a:t>α</a:t>
            </a:r>
            <a:r>
              <a:rPr lang="el-GR" dirty="0" err="1"/>
              <a:t>΄</a:t>
            </a:r>
            <a:r>
              <a:rPr lang="el-GR" dirty="0"/>
              <a:t> δυνατότητα: φυλή / φυλές → φατρίες → γένη (βάσει συγγένειας)</a:t>
            </a:r>
          </a:p>
          <a:p>
            <a:pPr marL="0" indent="0">
              <a:buNone/>
            </a:pPr>
            <a:r>
              <a:rPr lang="el-GR" dirty="0" smtClean="0"/>
              <a:t>      </a:t>
            </a:r>
            <a:r>
              <a:rPr lang="el-GR" dirty="0" err="1" smtClean="0"/>
              <a:t>β</a:t>
            </a:r>
            <a:r>
              <a:rPr lang="el-GR" dirty="0" err="1"/>
              <a:t>΄</a:t>
            </a:r>
            <a:r>
              <a:rPr lang="el-GR" dirty="0"/>
              <a:t> δυνατότητα: διάσπαση ενός ευρύτερου φύλου</a:t>
            </a:r>
          </a:p>
          <a:p>
            <a:pPr marL="0" indent="0">
              <a:buNone/>
            </a:pPr>
            <a:r>
              <a:rPr lang="el-GR" dirty="0" smtClean="0"/>
              <a:t>       </a:t>
            </a:r>
            <a:r>
              <a:rPr lang="el-GR" dirty="0" err="1" smtClean="0"/>
              <a:t>γ</a:t>
            </a:r>
            <a:r>
              <a:rPr lang="el-GR" dirty="0" err="1"/>
              <a:t>΄</a:t>
            </a:r>
            <a:r>
              <a:rPr lang="el-GR" dirty="0"/>
              <a:t> δυνατότητα: ένωση περισσότερων φυλών του ιδίου φύλου.</a:t>
            </a:r>
          </a:p>
          <a:p>
            <a:r>
              <a:rPr lang="el-GR" dirty="0"/>
              <a:t>2) Εξέλιξη του φυλετικού σε πολιτικά οργανωμένο κράτος: φυλετικοί αρχηγοί </a:t>
            </a:r>
            <a:r>
              <a:rPr lang="el-GR" dirty="0" smtClean="0"/>
              <a:t>→ κληρονομικοί </a:t>
            </a:r>
            <a:r>
              <a:rPr lang="el-GR" dirty="0"/>
              <a:t>βασιλείς.</a:t>
            </a:r>
          </a:p>
        </p:txBody>
      </p:sp>
    </p:spTree>
    <p:extLst>
      <p:ext uri="{BB962C8B-B14F-4D97-AF65-F5344CB8AC3E}">
        <p14:creationId xmlns:p14="http://schemas.microsoft.com/office/powerpoint/2010/main" val="2477704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Εσωτερική διάρθρωση πολιτικού κράτους:</a:t>
            </a: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9487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4241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Συμπέρασμα: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Την ομηρική περίοδο διαμορφώθηκαν όλοι εκείνοι οι θεσμοί που </a:t>
            </a:r>
            <a:r>
              <a:rPr lang="el-GR" dirty="0" smtClean="0"/>
              <a:t>οδήγησαν από </a:t>
            </a:r>
            <a:r>
              <a:rPr lang="el-GR" dirty="0"/>
              <a:t>τα μέσα του 8ου αι. </a:t>
            </a:r>
            <a:r>
              <a:rPr lang="el-GR" dirty="0" err="1"/>
              <a:t>π.Χ.</a:t>
            </a:r>
            <a:r>
              <a:rPr lang="el-GR" dirty="0"/>
              <a:t> στην πολιτική συγκρότηση των ελληνικών κοινωνιών.</a:t>
            </a:r>
          </a:p>
        </p:txBody>
      </p:sp>
    </p:spTree>
    <p:extLst>
      <p:ext uri="{BB962C8B-B14F-4D97-AF65-F5344CB8AC3E}">
        <p14:creationId xmlns:p14="http://schemas.microsoft.com/office/powerpoint/2010/main" val="2766330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δ) Ο πολιτισμός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1) Γραφή</a:t>
            </a:r>
            <a:r>
              <a:rPr lang="el-GR" dirty="0"/>
              <a:t>: Μετά από 3 αιώνες χωρίς γραφή εμφανίζεται ένα σύστημα που αποδίδει</a:t>
            </a:r>
          </a:p>
          <a:p>
            <a:pPr marL="0" indent="0">
              <a:buNone/>
            </a:pPr>
            <a:r>
              <a:rPr lang="el-GR" b="1" i="1" dirty="0"/>
              <a:t>φθόγγους</a:t>
            </a:r>
            <a:r>
              <a:rPr lang="el-GR" i="1" dirty="0"/>
              <a:t> </a:t>
            </a:r>
            <a:r>
              <a:rPr lang="el-GR" dirty="0"/>
              <a:t>(9ος‐8ος αι. </a:t>
            </a:r>
            <a:r>
              <a:rPr lang="el-GR" dirty="0" err="1"/>
              <a:t>π.Χ.)∙</a:t>
            </a:r>
            <a:r>
              <a:rPr lang="el-GR" dirty="0"/>
              <a:t> προσαρμογή των συμβόλων του φοινικικού αλφαβήτου </a:t>
            </a:r>
            <a:r>
              <a:rPr lang="el-GR" dirty="0" smtClean="0"/>
              <a:t>στις φωνητικές </a:t>
            </a:r>
            <a:r>
              <a:rPr lang="el-GR" dirty="0"/>
              <a:t>αξίες της ελληνικής γλώσσας + </a:t>
            </a:r>
            <a:r>
              <a:rPr lang="el-GR" b="1" dirty="0"/>
              <a:t>προσθήκη φωνηέντων </a:t>
            </a:r>
            <a:r>
              <a:rPr lang="el-GR" dirty="0"/>
              <a:t>→ </a:t>
            </a:r>
            <a:r>
              <a:rPr lang="el-GR" i="1" dirty="0"/>
              <a:t>ελληνική </a:t>
            </a:r>
            <a:r>
              <a:rPr lang="el-GR" i="1" dirty="0" smtClean="0"/>
              <a:t>αλφαβητική γραφή</a:t>
            </a:r>
            <a:r>
              <a:rPr lang="el-GR" dirty="0"/>
              <a:t>, η πρώτη αλφαβητική γραφή στην ιστορία.</a:t>
            </a:r>
          </a:p>
        </p:txBody>
      </p:sp>
    </p:spTree>
    <p:extLst>
      <p:ext uri="{BB962C8B-B14F-4D97-AF65-F5344CB8AC3E}">
        <p14:creationId xmlns:p14="http://schemas.microsoft.com/office/powerpoint/2010/main" val="906437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2) Θρησκεία</a:t>
            </a:r>
            <a:r>
              <a:rPr lang="el-GR" dirty="0"/>
              <a:t>: δημιουργία των πρώτων </a:t>
            </a:r>
            <a:r>
              <a:rPr lang="el-GR" i="1" dirty="0"/>
              <a:t>ιερών </a:t>
            </a:r>
            <a:r>
              <a:rPr lang="el-GR" dirty="0"/>
              <a:t>→ πανελλήνιος χαρακτήρας + </a:t>
            </a:r>
            <a:r>
              <a:rPr lang="el-GR" dirty="0" smtClean="0"/>
              <a:t>παγίωση θρησκευτικών </a:t>
            </a:r>
            <a:r>
              <a:rPr lang="el-GR" dirty="0"/>
              <a:t>αντιλήψεων → </a:t>
            </a:r>
            <a:r>
              <a:rPr lang="el-GR" b="1" i="1" dirty="0"/>
              <a:t>ολυμπιακό δωδεκάθεο</a:t>
            </a:r>
            <a:r>
              <a:rPr lang="el-GR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9292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3) Λογοτεχνία</a:t>
            </a:r>
            <a:r>
              <a:rPr lang="el-GR" dirty="0"/>
              <a:t>: Συγκρότηση της πρώτης μεγάλης μορφής ποίησης των Ελλήνων, της</a:t>
            </a:r>
          </a:p>
          <a:p>
            <a:pPr marL="0" indent="0">
              <a:buNone/>
            </a:pPr>
            <a:r>
              <a:rPr lang="el-GR" dirty="0"/>
              <a:t>προφορικής </a:t>
            </a:r>
            <a:r>
              <a:rPr lang="el-GR" b="1" dirty="0"/>
              <a:t>επικής ποίησης </a:t>
            </a:r>
            <a:r>
              <a:rPr lang="el-GR" dirty="0"/>
              <a:t>που είχε ως υπόβαθρο τα μυκηναϊκά τραγούδια με ηρωικό</a:t>
            </a:r>
          </a:p>
          <a:p>
            <a:pPr marL="0" indent="0">
              <a:buNone/>
            </a:pPr>
            <a:r>
              <a:rPr lang="el-GR" dirty="0"/>
              <a:t>περιεχόμενο. Σύμφωνα με την παράδοση, ο Όμηρος θεωρείται ποιητής των επών (</a:t>
            </a:r>
            <a:r>
              <a:rPr lang="el-GR" dirty="0" err="1"/>
              <a:t>Ι</a:t>
            </a:r>
            <a:r>
              <a:rPr lang="el-GR" i="1" dirty="0" err="1"/>
              <a:t>λιάδα</a:t>
            </a:r>
            <a:endParaRPr lang="el-GR" i="1" dirty="0"/>
          </a:p>
          <a:p>
            <a:pPr marL="0" indent="0">
              <a:buNone/>
            </a:pPr>
            <a:r>
              <a:rPr lang="el-GR" dirty="0"/>
              <a:t>και </a:t>
            </a:r>
            <a:r>
              <a:rPr lang="el-GR" i="1" dirty="0"/>
              <a:t>Οδύσσεια</a:t>
            </a:r>
            <a:r>
              <a:rPr lang="el-G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27593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4) Τέχνη</a:t>
            </a:r>
            <a:r>
              <a:rPr lang="el-GR" dirty="0"/>
              <a:t>: </a:t>
            </a:r>
            <a:r>
              <a:rPr lang="el-GR" b="1" dirty="0"/>
              <a:t>Γεωμετρική</a:t>
            </a:r>
            <a:r>
              <a:rPr lang="el-GR" dirty="0"/>
              <a:t> λόγω των γεωμετρικών σχεδίων στη διακόσμηση των αγγείων </a:t>
            </a:r>
            <a:r>
              <a:rPr lang="el-GR" dirty="0" smtClean="0"/>
              <a:t>και στην </a:t>
            </a:r>
            <a:r>
              <a:rPr lang="el-GR" dirty="0"/>
              <a:t>κατασκευή των έργων μικροτεχνίας.</a:t>
            </a:r>
          </a:p>
        </p:txBody>
      </p:sp>
    </p:spTree>
    <p:extLst>
      <p:ext uri="{BB962C8B-B14F-4D97-AF65-F5344CB8AC3E}">
        <p14:creationId xmlns:p14="http://schemas.microsoft.com/office/powerpoint/2010/main" val="384563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Πότε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Διάρκεια</a:t>
            </a:r>
          </a:p>
          <a:p>
            <a:endParaRPr lang="el-GR" dirty="0" smtClean="0"/>
          </a:p>
          <a:p>
            <a:r>
              <a:rPr lang="el-GR" dirty="0" smtClean="0"/>
              <a:t>Προσδιορισμός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Πηγές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μετά την παρακμή των μυκηναϊκών κέντρων</a:t>
            </a:r>
          </a:p>
          <a:p>
            <a:r>
              <a:rPr lang="el-GR" dirty="0" smtClean="0"/>
              <a:t>τρεις αιώνες</a:t>
            </a:r>
          </a:p>
          <a:p>
            <a:r>
              <a:rPr lang="el-GR" dirty="0" smtClean="0"/>
              <a:t>Περίοδος αναστατώσεων και συνεχών μετακινήσεων των ελληνικών </a:t>
            </a:r>
            <a:r>
              <a:rPr lang="el-GR" dirty="0" err="1" smtClean="0"/>
              <a:t>φύλων∙</a:t>
            </a:r>
            <a:r>
              <a:rPr lang="el-GR" dirty="0" smtClean="0"/>
              <a:t> μεταβατική εποχή, προς το τέλος της οποίας οι έλληνες διαμορφώνουν τις προϋποθέσεις της ανασυγκρότησής τους.</a:t>
            </a:r>
          </a:p>
          <a:p>
            <a:r>
              <a:rPr lang="el-GR" dirty="0" smtClean="0"/>
              <a:t>ομηρικά έπη και αρχαιολογική έρευνα («ομηρική εποχή»)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407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Παλαιότερος χαρακτηρισμός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Σύγχρονος χαρακτηρισμός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i="1" dirty="0" smtClean="0"/>
              <a:t>Ελληνικός μεσαίωνας / σκοτεινοί χρόνοι</a:t>
            </a:r>
            <a:r>
              <a:rPr lang="el-GR" dirty="0" smtClean="0"/>
              <a:t>, δηλ. εποχή άγνωστη και παρακμιακή σε σχέση με τον λαμπρό μυκηναϊκό πολιτισμό.</a:t>
            </a:r>
          </a:p>
          <a:p>
            <a:r>
              <a:rPr lang="el-GR" dirty="0" smtClean="0"/>
              <a:t>Περίοδος ανασυγκρότησης, οργανωτικής δημιουργίας και θεμελίωσης του ελληνικού πολιτισμού.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459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κάθοδος των Δωριέων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Κάθοδος των Δωριέων </a:t>
            </a:r>
            <a:r>
              <a:rPr lang="el-GR" dirty="0"/>
              <a:t>→ αρχές 11ου αιώνα, σταδιακά και κατά κύματα. Μάλλον πρόκειται</a:t>
            </a:r>
          </a:p>
          <a:p>
            <a:pPr marL="0" indent="0">
              <a:buNone/>
            </a:pPr>
            <a:r>
              <a:rPr lang="el-GR" dirty="0"/>
              <a:t>περισσότερο για εξάπλωση από τα βουνά και την ύπαιθρο στις πόλεις και στα γνωστά</a:t>
            </a:r>
          </a:p>
          <a:p>
            <a:pPr marL="0" indent="0">
              <a:buNone/>
            </a:pPr>
            <a:r>
              <a:rPr lang="el-GR" dirty="0"/>
              <a:t>κέντρα του μυκηναϊκού κόσμου.</a:t>
            </a:r>
          </a:p>
        </p:txBody>
      </p:sp>
    </p:spTree>
    <p:extLst>
      <p:ext uri="{BB962C8B-B14F-4D97-AF65-F5344CB8AC3E}">
        <p14:creationId xmlns:p14="http://schemas.microsoft.com/office/powerpoint/2010/main" val="236429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πρώτος ελληνικός αποικισμός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Ορισμός </a:t>
            </a:r>
            <a:r>
              <a:rPr lang="el-GR" dirty="0"/>
              <a:t>→ Οι μεταναστευτικές κινήσεις των ελληνικών φύλων από την ηπειρωτική Ελλάδα</a:t>
            </a:r>
          </a:p>
          <a:p>
            <a:pPr marL="0" indent="0">
              <a:buNone/>
            </a:pPr>
            <a:r>
              <a:rPr lang="el-GR" dirty="0"/>
              <a:t>προς τις δυτικές ακτές της </a:t>
            </a:r>
            <a:r>
              <a:rPr lang="el-GR" dirty="0" err="1"/>
              <a:t>Μικράς</a:t>
            </a:r>
            <a:r>
              <a:rPr lang="el-GR" dirty="0"/>
              <a:t> Ασίας, μέσω των νησιών του Αιγαίου, από τα μέσα </a:t>
            </a:r>
            <a:r>
              <a:rPr lang="el-GR" dirty="0" smtClean="0"/>
              <a:t>του 11ου </a:t>
            </a:r>
            <a:r>
              <a:rPr lang="el-GR" dirty="0"/>
              <a:t>ως τον 9ο αι. </a:t>
            </a:r>
            <a:r>
              <a:rPr lang="el-GR" dirty="0" err="1"/>
              <a:t>π.Χ.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274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Ειδικότερα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1) Αιολείς (αιολική διάλεκτος): Θεσσαλία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βορειοανατολικό Αιγαίο, Λέσβος, Τένεδος, απέναντι παράλια της Μ. Ασίας («</a:t>
            </a:r>
            <a:r>
              <a:rPr lang="el-GR" dirty="0" err="1" smtClean="0"/>
              <a:t>Αιολίς</a:t>
            </a:r>
            <a:r>
              <a:rPr lang="el-GR" dirty="0" smtClean="0"/>
              <a:t>»).</a:t>
            </a:r>
          </a:p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861048"/>
            <a:ext cx="2304256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802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2) Ίωνες (+ πολλά άλλα φύλα: Δρύοπες, Μολοσσοί, Αρκάδες, </a:t>
            </a:r>
            <a:r>
              <a:rPr lang="el-GR" dirty="0" err="1" smtClean="0"/>
              <a:t>Φωκείς</a:t>
            </a:r>
            <a:r>
              <a:rPr lang="el-GR" dirty="0" smtClean="0"/>
              <a:t>, </a:t>
            </a:r>
            <a:r>
              <a:rPr lang="el-GR" dirty="0" err="1" smtClean="0"/>
              <a:t>Μάγνητες</a:t>
            </a:r>
            <a:r>
              <a:rPr lang="el-GR" dirty="0" smtClean="0"/>
              <a:t>): βορειοανατολική Πελοπόννησος, Αττική, Εύβοια</a:t>
            </a: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→ Κυκλάδες, Σάμος, Χίος, απέναντι ακτές της Μ. </a:t>
            </a:r>
            <a:r>
              <a:rPr lang="el-GR" dirty="0" err="1" smtClean="0"/>
              <a:t>Ασίας∙</a:t>
            </a:r>
            <a:r>
              <a:rPr lang="el-GR" dirty="0" smtClean="0"/>
              <a:t> ίδρυση 12 νέων πόλεων + θρησκευτική ένωση του </a:t>
            </a:r>
            <a:r>
              <a:rPr lang="el-GR" b="1" i="1" dirty="0" err="1" smtClean="0"/>
              <a:t>Πανιωνίου</a:t>
            </a:r>
            <a:r>
              <a:rPr lang="el-GR" b="1" dirty="0" err="1" smtClean="0"/>
              <a:t>∙</a:t>
            </a:r>
            <a:r>
              <a:rPr lang="el-GR" b="1" dirty="0" smtClean="0"/>
              <a:t> </a:t>
            </a:r>
            <a:r>
              <a:rPr lang="el-GR" dirty="0" smtClean="0"/>
              <a:t>τεράστια εξάπλωση, εις βάρος των άλλων φύλων. Όλη η δυτική ακτή της Μ. Ασίας έμεινε στην ιστορία με το όνομα </a:t>
            </a:r>
            <a:r>
              <a:rPr lang="el-GR" b="1" i="1" dirty="0" smtClean="0"/>
              <a:t>Ιωνία</a:t>
            </a:r>
            <a:r>
              <a:rPr lang="el-GR" b="1" dirty="0" smtClean="0"/>
              <a:t>.</a:t>
            </a: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077072"/>
            <a:ext cx="2167402" cy="2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7696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3) Δωριείς: Λακωνία, Επίδαυρος, </a:t>
            </a:r>
            <a:r>
              <a:rPr lang="el-GR" dirty="0" err="1" smtClean="0"/>
              <a:t>Τροιζήνα</a:t>
            </a:r>
            <a:r>
              <a:rPr lang="el-GR" dirty="0" smtClean="0"/>
              <a:t> → Μήλος, Θήρα, Κρήτη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Ρόδος, Κως, νοτιοδυτικές ακτές της Μ. </a:t>
            </a:r>
            <a:r>
              <a:rPr lang="el-GR" dirty="0" err="1" smtClean="0"/>
              <a:t>Ασίας∙</a:t>
            </a:r>
            <a:r>
              <a:rPr lang="el-GR" dirty="0" smtClean="0"/>
              <a:t> μετακίνηση όχι αναγκαστική, αλλά στα πλαίσια της εξάπλωσης των </a:t>
            </a:r>
            <a:r>
              <a:rPr lang="el-GR" dirty="0" err="1" smtClean="0"/>
              <a:t>Δωριέων∙</a:t>
            </a:r>
            <a:r>
              <a:rPr lang="el-GR" dirty="0" smtClean="0"/>
              <a:t> πρώτη επαφή τους με τη Θάλασσα. </a:t>
            </a:r>
          </a:p>
          <a:p>
            <a:r>
              <a:rPr lang="el-GR" dirty="0" smtClean="0"/>
              <a:t>Αργότερα συγκροτείται η</a:t>
            </a:r>
          </a:p>
          <a:p>
            <a:pPr marL="0" indent="0">
              <a:buNone/>
            </a:pPr>
            <a:r>
              <a:rPr lang="el-GR" dirty="0" smtClean="0"/>
              <a:t>θρησκευτική ένωση της </a:t>
            </a:r>
            <a:r>
              <a:rPr lang="el-GR" i="1" dirty="0" smtClean="0"/>
              <a:t>δωρικής </a:t>
            </a:r>
            <a:r>
              <a:rPr lang="el-GR" i="1" dirty="0" err="1" smtClean="0"/>
              <a:t>εξάπολης</a:t>
            </a:r>
            <a:r>
              <a:rPr lang="el-GR" i="1" dirty="0" smtClean="0"/>
              <a:t> </a:t>
            </a:r>
            <a:r>
              <a:rPr lang="el-GR" dirty="0" smtClean="0"/>
              <a:t>(Ιαλυσός, Κάμιρος, Λίνδος, Κως, Κνίδος,</a:t>
            </a:r>
          </a:p>
          <a:p>
            <a:pPr marL="0" indent="0">
              <a:buNone/>
            </a:pPr>
            <a:r>
              <a:rPr lang="el-GR" dirty="0" smtClean="0"/>
              <a:t>Αλικαρνασσός).</a:t>
            </a:r>
          </a:p>
          <a:p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74572"/>
            <a:ext cx="4079703" cy="2486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3172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Αποτέλεσμα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 </a:t>
            </a:r>
            <a:r>
              <a:rPr lang="el-GR" dirty="0"/>
              <a:t>Μόνιμη εγκατάσταση στους νέους τόπους, επέκταση στην ενδοχώρα, </a:t>
            </a:r>
            <a:r>
              <a:rPr lang="el-GR" dirty="0" smtClean="0"/>
              <a:t>ενίοτε ανάμειξη </a:t>
            </a:r>
            <a:r>
              <a:rPr lang="el-GR" dirty="0"/>
              <a:t>μεταξύ των διαφόρων ελληνικών φύλων αλλά και με τους γηγενείς πληθυσμούς.</a:t>
            </a:r>
          </a:p>
        </p:txBody>
      </p:sp>
    </p:spTree>
    <p:extLst>
      <p:ext uri="{BB962C8B-B14F-4D97-AF65-F5344CB8AC3E}">
        <p14:creationId xmlns:p14="http://schemas.microsoft.com/office/powerpoint/2010/main" val="313955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913</Words>
  <Application>Microsoft Office PowerPoint</Application>
  <PresentationFormat>Προβολή στην οθόνη (4:3)</PresentationFormat>
  <Paragraphs>90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Η ομηρική εποχή</vt:lpstr>
      <vt:lpstr>Παρουσίαση του PowerPoint</vt:lpstr>
      <vt:lpstr>Παρουσίαση του PowerPoint</vt:lpstr>
      <vt:lpstr>Η κάθοδος των Δωριέων</vt:lpstr>
      <vt:lpstr>Ο πρώτος ελληνικός αποικισμός</vt:lpstr>
      <vt:lpstr>Ειδικότερα</vt:lpstr>
      <vt:lpstr>Παρουσίαση του PowerPoint</vt:lpstr>
      <vt:lpstr>Παρουσίαση του PowerPoint</vt:lpstr>
      <vt:lpstr>Αποτέλεσμα</vt:lpstr>
      <vt:lpstr>Οικονομική, κοινωνική και πολιτική οργάνωση. α) Η οικονομία – χαρακτηριστικά:</vt:lpstr>
      <vt:lpstr>β) Η κοινωνία – χαρακτηριστικά:</vt:lpstr>
      <vt:lpstr>γ) Η πολιτική οργάνωση – χαρακτηριστικά:</vt:lpstr>
      <vt:lpstr>Εσωτερική διάρθρωση πολιτικού κράτους:</vt:lpstr>
      <vt:lpstr>Συμπέρασμα:</vt:lpstr>
      <vt:lpstr>δ) Ο πολιτισμός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ομηρική εποχή</dc:title>
  <dc:creator>user</dc:creator>
  <cp:lastModifiedBy>user</cp:lastModifiedBy>
  <cp:revision>7</cp:revision>
  <dcterms:created xsi:type="dcterms:W3CDTF">2020-11-09T14:39:45Z</dcterms:created>
  <dcterms:modified xsi:type="dcterms:W3CDTF">2020-11-13T08:26:34Z</dcterms:modified>
</cp:coreProperties>
</file>