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23DC333-0E15-495E-90B4-BC3B71036501}" type="doc">
      <dgm:prSet loTypeId="urn:microsoft.com/office/officeart/2005/8/layout/chevron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l-GR"/>
        </a:p>
      </dgm:t>
    </dgm:pt>
    <dgm:pt modelId="{10B07AC4-BFE3-4B98-A931-6235EFBCC687}">
      <dgm:prSet phldrT="[Κείμενο]" custT="1"/>
      <dgm:spPr/>
      <dgm:t>
        <a:bodyPr/>
        <a:lstStyle/>
        <a:p>
          <a:r>
            <a:rPr lang="el-GR" sz="2000" dirty="0" smtClean="0"/>
            <a:t>Χρονικά </a:t>
          </a:r>
        </a:p>
        <a:p>
          <a:r>
            <a:rPr lang="el-GR" sz="2000" dirty="0" smtClean="0"/>
            <a:t>όρια</a:t>
          </a:r>
          <a:endParaRPr lang="el-GR" sz="2000" dirty="0"/>
        </a:p>
      </dgm:t>
    </dgm:pt>
    <dgm:pt modelId="{4CFF4A73-661A-4EC9-9053-C0BEBDD03C73}" type="parTrans" cxnId="{A5AD6769-5C3B-4B23-AC54-69E636C8250F}">
      <dgm:prSet/>
      <dgm:spPr/>
      <dgm:t>
        <a:bodyPr/>
        <a:lstStyle/>
        <a:p>
          <a:endParaRPr lang="el-GR"/>
        </a:p>
      </dgm:t>
    </dgm:pt>
    <dgm:pt modelId="{B1AF852E-9011-4E96-A51C-06C20D5C7554}" type="sibTrans" cxnId="{A5AD6769-5C3B-4B23-AC54-69E636C8250F}">
      <dgm:prSet/>
      <dgm:spPr/>
      <dgm:t>
        <a:bodyPr/>
        <a:lstStyle/>
        <a:p>
          <a:endParaRPr lang="el-GR"/>
        </a:p>
      </dgm:t>
    </dgm:pt>
    <dgm:pt modelId="{987D7CB1-67FC-4B6B-B056-FA35F7FFAE95}">
      <dgm:prSet phldrT="[Κείμενο]"/>
      <dgm:spPr/>
      <dgm:t>
        <a:bodyPr/>
        <a:lstStyle/>
        <a:p>
          <a:r>
            <a:rPr lang="el-GR" dirty="0" smtClean="0"/>
            <a:t>Από τα μέσα του 8ου αι. ως την </a:t>
          </a:r>
          <a:r>
            <a:rPr lang="el-GR" dirty="0" err="1" smtClean="0"/>
            <a:t>α΄</a:t>
          </a:r>
          <a:r>
            <a:rPr lang="el-GR" dirty="0" smtClean="0"/>
            <a:t> εικοσαετία του 5ου αι. </a:t>
          </a:r>
          <a:r>
            <a:rPr lang="el-GR" dirty="0" err="1" smtClean="0"/>
            <a:t>π.Χ.</a:t>
          </a:r>
          <a:endParaRPr lang="el-GR" dirty="0"/>
        </a:p>
      </dgm:t>
    </dgm:pt>
    <dgm:pt modelId="{29E00ACF-736A-47D6-AB14-CF19D37026B9}" type="parTrans" cxnId="{37FED302-24A2-4B0E-8C01-02C815E7A0E4}">
      <dgm:prSet/>
      <dgm:spPr/>
      <dgm:t>
        <a:bodyPr/>
        <a:lstStyle/>
        <a:p>
          <a:endParaRPr lang="el-GR"/>
        </a:p>
      </dgm:t>
    </dgm:pt>
    <dgm:pt modelId="{96002FED-513B-4990-B616-7B94EC28FAF5}" type="sibTrans" cxnId="{37FED302-24A2-4B0E-8C01-02C815E7A0E4}">
      <dgm:prSet/>
      <dgm:spPr/>
      <dgm:t>
        <a:bodyPr/>
        <a:lstStyle/>
        <a:p>
          <a:endParaRPr lang="el-GR"/>
        </a:p>
      </dgm:t>
    </dgm:pt>
    <dgm:pt modelId="{C134A912-78AF-4CD5-ABEF-3E24138ED9FC}">
      <dgm:prSet phldrT="[Κείμενο]"/>
      <dgm:spPr/>
      <dgm:t>
        <a:bodyPr/>
        <a:lstStyle/>
        <a:p>
          <a:r>
            <a:rPr lang="el-GR" dirty="0" err="1" smtClean="0"/>
            <a:t>Χαρακτηρι</a:t>
          </a:r>
          <a:r>
            <a:rPr lang="el-GR" dirty="0" smtClean="0"/>
            <a:t>-</a:t>
          </a:r>
          <a:r>
            <a:rPr lang="el-GR" dirty="0" err="1" smtClean="0"/>
            <a:t>σμός</a:t>
          </a:r>
          <a:endParaRPr lang="el-GR" dirty="0"/>
        </a:p>
      </dgm:t>
    </dgm:pt>
    <dgm:pt modelId="{47253AFC-4A80-46FB-A682-88321A2D26D9}" type="parTrans" cxnId="{49D6D685-EE7A-4059-A7E6-2CF553EB012E}">
      <dgm:prSet/>
      <dgm:spPr/>
      <dgm:t>
        <a:bodyPr/>
        <a:lstStyle/>
        <a:p>
          <a:endParaRPr lang="el-GR"/>
        </a:p>
      </dgm:t>
    </dgm:pt>
    <dgm:pt modelId="{A8D5E8F3-5B01-4298-A51E-8607E7DF1E8C}" type="sibTrans" cxnId="{49D6D685-EE7A-4059-A7E6-2CF553EB012E}">
      <dgm:prSet/>
      <dgm:spPr/>
      <dgm:t>
        <a:bodyPr/>
        <a:lstStyle/>
        <a:p>
          <a:endParaRPr lang="el-GR"/>
        </a:p>
      </dgm:t>
    </dgm:pt>
    <dgm:pt modelId="{1E2431A7-CD0D-44EE-9E58-ADB490ADB4D5}">
      <dgm:prSet phldrT="[Κείμενο]"/>
      <dgm:spPr/>
      <dgm:t>
        <a:bodyPr/>
        <a:lstStyle/>
        <a:p>
          <a:r>
            <a:rPr lang="el-GR" dirty="0" smtClean="0"/>
            <a:t>Περίοδος </a:t>
          </a:r>
          <a:r>
            <a:rPr lang="el-GR" dirty="0" err="1" smtClean="0"/>
            <a:t>προετοιμασίας∙</a:t>
          </a:r>
          <a:r>
            <a:rPr lang="el-GR" dirty="0" smtClean="0"/>
            <a:t> απαρχές της οικονομικής, πολιτικής και πολιτιστικής εξέλιξης του ελληνικού κόσμου.</a:t>
          </a:r>
          <a:endParaRPr lang="el-GR" dirty="0"/>
        </a:p>
      </dgm:t>
    </dgm:pt>
    <dgm:pt modelId="{AC657885-0BAA-4760-94B3-11366DAD1AC1}" type="parTrans" cxnId="{8E29A5FA-3E5F-4042-BFB9-12372D7A2FFB}">
      <dgm:prSet/>
      <dgm:spPr/>
      <dgm:t>
        <a:bodyPr/>
        <a:lstStyle/>
        <a:p>
          <a:endParaRPr lang="el-GR"/>
        </a:p>
      </dgm:t>
    </dgm:pt>
    <dgm:pt modelId="{9BA45C34-3462-445F-B7CF-4A53F53E2D59}" type="sibTrans" cxnId="{8E29A5FA-3E5F-4042-BFB9-12372D7A2FFB}">
      <dgm:prSet/>
      <dgm:spPr/>
      <dgm:t>
        <a:bodyPr/>
        <a:lstStyle/>
        <a:p>
          <a:endParaRPr lang="el-GR"/>
        </a:p>
      </dgm:t>
    </dgm:pt>
    <dgm:pt modelId="{7532E0A6-5F93-43B9-B6A8-5315D2E171BF}">
      <dgm:prSet phldrT="[Κείμενο]" phldr="1"/>
      <dgm:spPr/>
      <dgm:t>
        <a:bodyPr/>
        <a:lstStyle/>
        <a:p>
          <a:endParaRPr lang="el-GR" dirty="0"/>
        </a:p>
      </dgm:t>
    </dgm:pt>
    <dgm:pt modelId="{BF1D4E6C-FAD4-4CAE-BD97-F496C4659DD3}" type="parTrans" cxnId="{9C2F9355-A6E9-490D-9F9E-D1105E2443BA}">
      <dgm:prSet/>
      <dgm:spPr/>
      <dgm:t>
        <a:bodyPr/>
        <a:lstStyle/>
        <a:p>
          <a:endParaRPr lang="el-GR"/>
        </a:p>
      </dgm:t>
    </dgm:pt>
    <dgm:pt modelId="{DFC89D9F-9641-4150-987D-4D800C702F55}" type="sibTrans" cxnId="{9C2F9355-A6E9-490D-9F9E-D1105E2443BA}">
      <dgm:prSet/>
      <dgm:spPr/>
      <dgm:t>
        <a:bodyPr/>
        <a:lstStyle/>
        <a:p>
          <a:endParaRPr lang="el-GR"/>
        </a:p>
      </dgm:t>
    </dgm:pt>
    <dgm:pt modelId="{1968F3A3-0CBE-49C9-A7CE-DA842986C0C5}" type="pres">
      <dgm:prSet presAssocID="{F23DC333-0E15-495E-90B4-BC3B71036501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l-GR"/>
        </a:p>
      </dgm:t>
    </dgm:pt>
    <dgm:pt modelId="{A10CB183-F610-4AAC-8E5B-FB3BC1C54889}" type="pres">
      <dgm:prSet presAssocID="{10B07AC4-BFE3-4B98-A931-6235EFBCC687}" presName="composite" presStyleCnt="0"/>
      <dgm:spPr/>
    </dgm:pt>
    <dgm:pt modelId="{39B4FC90-4F41-47CC-BBBA-3BBD8C33064D}" type="pres">
      <dgm:prSet presAssocID="{10B07AC4-BFE3-4B98-A931-6235EFBCC687}" presName="parentText" presStyleLbl="alignNode1" presStyleIdx="0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247173B6-F89B-4F8C-8A0A-39009079DBDC}" type="pres">
      <dgm:prSet presAssocID="{10B07AC4-BFE3-4B98-A931-6235EFBCC687}" presName="descendantText" presStyleLbl="alignAcc1" presStyleIdx="0" presStyleCnt="2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FE3BA01B-1CA8-4A25-8DA3-D2156C2D1A3A}" type="pres">
      <dgm:prSet presAssocID="{B1AF852E-9011-4E96-A51C-06C20D5C7554}" presName="sp" presStyleCnt="0"/>
      <dgm:spPr/>
    </dgm:pt>
    <dgm:pt modelId="{1C8967EC-1058-4F48-8EE4-71C476363F33}" type="pres">
      <dgm:prSet presAssocID="{C134A912-78AF-4CD5-ABEF-3E24138ED9FC}" presName="composite" presStyleCnt="0"/>
      <dgm:spPr/>
    </dgm:pt>
    <dgm:pt modelId="{FA9D5E11-78CF-4AC6-AFCE-6312817F5CDB}" type="pres">
      <dgm:prSet presAssocID="{C134A912-78AF-4CD5-ABEF-3E24138ED9FC}" presName="parentText" presStyleLbl="alignNode1" presStyleIdx="1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024CFF35-ED8D-415A-9114-2BF166709AC4}" type="pres">
      <dgm:prSet presAssocID="{C134A912-78AF-4CD5-ABEF-3E24138ED9FC}" presName="descendantText" presStyleLbl="alignAcc1" presStyleIdx="1" presStyleCnt="2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</dgm:ptLst>
  <dgm:cxnLst>
    <dgm:cxn modelId="{A5AD6769-5C3B-4B23-AC54-69E636C8250F}" srcId="{F23DC333-0E15-495E-90B4-BC3B71036501}" destId="{10B07AC4-BFE3-4B98-A931-6235EFBCC687}" srcOrd="0" destOrd="0" parTransId="{4CFF4A73-661A-4EC9-9053-C0BEBDD03C73}" sibTransId="{B1AF852E-9011-4E96-A51C-06C20D5C7554}"/>
    <dgm:cxn modelId="{55B34DDA-D9BD-42B9-8428-F672CFB78617}" type="presOf" srcId="{1E2431A7-CD0D-44EE-9E58-ADB490ADB4D5}" destId="{024CFF35-ED8D-415A-9114-2BF166709AC4}" srcOrd="0" destOrd="0" presId="urn:microsoft.com/office/officeart/2005/8/layout/chevron2"/>
    <dgm:cxn modelId="{C817596E-D5AE-4A07-B4AE-19B172A76F8B}" type="presOf" srcId="{7532E0A6-5F93-43B9-B6A8-5315D2E171BF}" destId="{024CFF35-ED8D-415A-9114-2BF166709AC4}" srcOrd="0" destOrd="1" presId="urn:microsoft.com/office/officeart/2005/8/layout/chevron2"/>
    <dgm:cxn modelId="{AA9B6812-8D29-41A4-A159-DF1028B4B4A2}" type="presOf" srcId="{10B07AC4-BFE3-4B98-A931-6235EFBCC687}" destId="{39B4FC90-4F41-47CC-BBBA-3BBD8C33064D}" srcOrd="0" destOrd="0" presId="urn:microsoft.com/office/officeart/2005/8/layout/chevron2"/>
    <dgm:cxn modelId="{AF87494F-E530-4D83-B061-A3A8CD76B036}" type="presOf" srcId="{F23DC333-0E15-495E-90B4-BC3B71036501}" destId="{1968F3A3-0CBE-49C9-A7CE-DA842986C0C5}" srcOrd="0" destOrd="0" presId="urn:microsoft.com/office/officeart/2005/8/layout/chevron2"/>
    <dgm:cxn modelId="{49D6D685-EE7A-4059-A7E6-2CF553EB012E}" srcId="{F23DC333-0E15-495E-90B4-BC3B71036501}" destId="{C134A912-78AF-4CD5-ABEF-3E24138ED9FC}" srcOrd="1" destOrd="0" parTransId="{47253AFC-4A80-46FB-A682-88321A2D26D9}" sibTransId="{A8D5E8F3-5B01-4298-A51E-8607E7DF1E8C}"/>
    <dgm:cxn modelId="{9C2F9355-A6E9-490D-9F9E-D1105E2443BA}" srcId="{C134A912-78AF-4CD5-ABEF-3E24138ED9FC}" destId="{7532E0A6-5F93-43B9-B6A8-5315D2E171BF}" srcOrd="1" destOrd="0" parTransId="{BF1D4E6C-FAD4-4CAE-BD97-F496C4659DD3}" sibTransId="{DFC89D9F-9641-4150-987D-4D800C702F55}"/>
    <dgm:cxn modelId="{8E29A5FA-3E5F-4042-BFB9-12372D7A2FFB}" srcId="{C134A912-78AF-4CD5-ABEF-3E24138ED9FC}" destId="{1E2431A7-CD0D-44EE-9E58-ADB490ADB4D5}" srcOrd="0" destOrd="0" parTransId="{AC657885-0BAA-4760-94B3-11366DAD1AC1}" sibTransId="{9BA45C34-3462-445F-B7CF-4A53F53E2D59}"/>
    <dgm:cxn modelId="{37FED302-24A2-4B0E-8C01-02C815E7A0E4}" srcId="{10B07AC4-BFE3-4B98-A931-6235EFBCC687}" destId="{987D7CB1-67FC-4B6B-B056-FA35F7FFAE95}" srcOrd="0" destOrd="0" parTransId="{29E00ACF-736A-47D6-AB14-CF19D37026B9}" sibTransId="{96002FED-513B-4990-B616-7B94EC28FAF5}"/>
    <dgm:cxn modelId="{1D505140-F97A-48F8-A0DD-36968F1E1408}" type="presOf" srcId="{C134A912-78AF-4CD5-ABEF-3E24138ED9FC}" destId="{FA9D5E11-78CF-4AC6-AFCE-6312817F5CDB}" srcOrd="0" destOrd="0" presId="urn:microsoft.com/office/officeart/2005/8/layout/chevron2"/>
    <dgm:cxn modelId="{8546CD9C-6E2B-410E-B989-6022493E695F}" type="presOf" srcId="{987D7CB1-67FC-4B6B-B056-FA35F7FFAE95}" destId="{247173B6-F89B-4F8C-8A0A-39009079DBDC}" srcOrd="0" destOrd="0" presId="urn:microsoft.com/office/officeart/2005/8/layout/chevron2"/>
    <dgm:cxn modelId="{97F21359-FAD2-40B5-995C-7B9E7AF7B65D}" type="presParOf" srcId="{1968F3A3-0CBE-49C9-A7CE-DA842986C0C5}" destId="{A10CB183-F610-4AAC-8E5B-FB3BC1C54889}" srcOrd="0" destOrd="0" presId="urn:microsoft.com/office/officeart/2005/8/layout/chevron2"/>
    <dgm:cxn modelId="{A0FED499-DF57-4CEC-BEA7-99F52AA73C45}" type="presParOf" srcId="{A10CB183-F610-4AAC-8E5B-FB3BC1C54889}" destId="{39B4FC90-4F41-47CC-BBBA-3BBD8C33064D}" srcOrd="0" destOrd="0" presId="urn:microsoft.com/office/officeart/2005/8/layout/chevron2"/>
    <dgm:cxn modelId="{42D2E681-E9E3-410A-BD18-99133EF190A4}" type="presParOf" srcId="{A10CB183-F610-4AAC-8E5B-FB3BC1C54889}" destId="{247173B6-F89B-4F8C-8A0A-39009079DBDC}" srcOrd="1" destOrd="0" presId="urn:microsoft.com/office/officeart/2005/8/layout/chevron2"/>
    <dgm:cxn modelId="{5ACD83F5-34BA-4C3F-8C27-EE3E0DB8779E}" type="presParOf" srcId="{1968F3A3-0CBE-49C9-A7CE-DA842986C0C5}" destId="{FE3BA01B-1CA8-4A25-8DA3-D2156C2D1A3A}" srcOrd="1" destOrd="0" presId="urn:microsoft.com/office/officeart/2005/8/layout/chevron2"/>
    <dgm:cxn modelId="{821626EC-0D1A-4B64-A153-D9B6CD09D89B}" type="presParOf" srcId="{1968F3A3-0CBE-49C9-A7CE-DA842986C0C5}" destId="{1C8967EC-1058-4F48-8EE4-71C476363F33}" srcOrd="2" destOrd="0" presId="urn:microsoft.com/office/officeart/2005/8/layout/chevron2"/>
    <dgm:cxn modelId="{4356933B-AE00-4B8E-914A-3E16D1F234B0}" type="presParOf" srcId="{1C8967EC-1058-4F48-8EE4-71C476363F33}" destId="{FA9D5E11-78CF-4AC6-AFCE-6312817F5CDB}" srcOrd="0" destOrd="0" presId="urn:microsoft.com/office/officeart/2005/8/layout/chevron2"/>
    <dgm:cxn modelId="{33B8B29F-6BFF-48D8-9BEF-22E06C6E84BD}" type="presParOf" srcId="{1C8967EC-1058-4F48-8EE4-71C476363F33}" destId="{024CFF35-ED8D-415A-9114-2BF166709AC4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9B4FC90-4F41-47CC-BBBA-3BBD8C33064D}">
      <dsp:nvSpPr>
        <dsp:cNvPr id="0" name=""/>
        <dsp:cNvSpPr/>
      </dsp:nvSpPr>
      <dsp:spPr>
        <a:xfrm rot="5400000">
          <a:off x="-360662" y="361516"/>
          <a:ext cx="2404417" cy="1683092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2000" kern="1200" dirty="0" smtClean="0"/>
            <a:t>Χρονικά 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2000" kern="1200" dirty="0" smtClean="0"/>
            <a:t>όρια</a:t>
          </a:r>
          <a:endParaRPr lang="el-GR" sz="2000" kern="1200" dirty="0"/>
        </a:p>
      </dsp:txBody>
      <dsp:txXfrm rot="-5400000">
        <a:off x="1" y="842399"/>
        <a:ext cx="1683092" cy="721325"/>
      </dsp:txXfrm>
    </dsp:sp>
    <dsp:sp modelId="{247173B6-F89B-4F8C-8A0A-39009079DBDC}">
      <dsp:nvSpPr>
        <dsp:cNvPr id="0" name=""/>
        <dsp:cNvSpPr/>
      </dsp:nvSpPr>
      <dsp:spPr>
        <a:xfrm rot="5400000">
          <a:off x="4174910" y="-2490964"/>
          <a:ext cx="1562871" cy="6546507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3576" tIns="14605" rIns="14605" bIns="14605" numCol="1" spcCol="1270" anchor="ctr" anchorCtr="0">
          <a:noAutofit/>
        </a:bodyPr>
        <a:lstStyle/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l-GR" sz="2300" kern="1200" dirty="0" smtClean="0"/>
            <a:t>Από τα μέσα του 8ου αι. ως την </a:t>
          </a:r>
          <a:r>
            <a:rPr lang="el-GR" sz="2300" kern="1200" dirty="0" err="1" smtClean="0"/>
            <a:t>α΄</a:t>
          </a:r>
          <a:r>
            <a:rPr lang="el-GR" sz="2300" kern="1200" dirty="0" smtClean="0"/>
            <a:t> εικοσαετία του 5ου αι. </a:t>
          </a:r>
          <a:r>
            <a:rPr lang="el-GR" sz="2300" kern="1200" dirty="0" err="1" smtClean="0"/>
            <a:t>π.Χ.</a:t>
          </a:r>
          <a:endParaRPr lang="el-GR" sz="2300" kern="1200" dirty="0"/>
        </a:p>
      </dsp:txBody>
      <dsp:txXfrm rot="-5400000">
        <a:off x="1683093" y="77146"/>
        <a:ext cx="6470214" cy="1410285"/>
      </dsp:txXfrm>
    </dsp:sp>
    <dsp:sp modelId="{FA9D5E11-78CF-4AC6-AFCE-6312817F5CDB}">
      <dsp:nvSpPr>
        <dsp:cNvPr id="0" name=""/>
        <dsp:cNvSpPr/>
      </dsp:nvSpPr>
      <dsp:spPr>
        <a:xfrm rot="5400000">
          <a:off x="-360662" y="2481354"/>
          <a:ext cx="2404417" cy="1683092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2400" kern="1200" dirty="0" err="1" smtClean="0"/>
            <a:t>Χαρακτηρι</a:t>
          </a:r>
          <a:r>
            <a:rPr lang="el-GR" sz="2400" kern="1200" dirty="0" smtClean="0"/>
            <a:t>-</a:t>
          </a:r>
          <a:r>
            <a:rPr lang="el-GR" sz="2400" kern="1200" dirty="0" err="1" smtClean="0"/>
            <a:t>σμός</a:t>
          </a:r>
          <a:endParaRPr lang="el-GR" sz="2400" kern="1200" dirty="0"/>
        </a:p>
      </dsp:txBody>
      <dsp:txXfrm rot="-5400000">
        <a:off x="1" y="2962237"/>
        <a:ext cx="1683092" cy="721325"/>
      </dsp:txXfrm>
    </dsp:sp>
    <dsp:sp modelId="{024CFF35-ED8D-415A-9114-2BF166709AC4}">
      <dsp:nvSpPr>
        <dsp:cNvPr id="0" name=""/>
        <dsp:cNvSpPr/>
      </dsp:nvSpPr>
      <dsp:spPr>
        <a:xfrm rot="5400000">
          <a:off x="4174910" y="-371126"/>
          <a:ext cx="1562871" cy="6546507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3576" tIns="14605" rIns="14605" bIns="14605" numCol="1" spcCol="1270" anchor="ctr" anchorCtr="0">
          <a:noAutofit/>
        </a:bodyPr>
        <a:lstStyle/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l-GR" sz="2300" kern="1200" dirty="0" smtClean="0"/>
            <a:t>Περίοδος </a:t>
          </a:r>
          <a:r>
            <a:rPr lang="el-GR" sz="2300" kern="1200" dirty="0" err="1" smtClean="0"/>
            <a:t>προετοιμασίας∙</a:t>
          </a:r>
          <a:r>
            <a:rPr lang="el-GR" sz="2300" kern="1200" dirty="0" smtClean="0"/>
            <a:t> απαρχές της οικονομικής, πολιτικής και πολιτιστικής εξέλιξης του ελληνικού κόσμου.</a:t>
          </a:r>
          <a:endParaRPr lang="el-GR" sz="2300" kern="1200" dirty="0"/>
        </a:p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l-GR" sz="2300" kern="1200" dirty="0"/>
        </a:p>
      </dsp:txBody>
      <dsp:txXfrm rot="-5400000">
        <a:off x="1683093" y="2196984"/>
        <a:ext cx="6470214" cy="141028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Στυλ κύριου υπότιτλου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34E024-F01F-4AC5-BB24-40F0F702945B}" type="datetimeFigureOut">
              <a:rPr lang="el-GR" smtClean="0"/>
              <a:t>23/11/2020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3481E-8902-42BE-B022-85E44E6F462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7684240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34E024-F01F-4AC5-BB24-40F0F702945B}" type="datetimeFigureOut">
              <a:rPr lang="el-GR" smtClean="0"/>
              <a:t>23/11/2020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3481E-8902-42BE-B022-85E44E6F462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6760584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34E024-F01F-4AC5-BB24-40F0F702945B}" type="datetimeFigureOut">
              <a:rPr lang="el-GR" smtClean="0"/>
              <a:t>23/11/2020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3481E-8902-42BE-B022-85E44E6F462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366016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34E024-F01F-4AC5-BB24-40F0F702945B}" type="datetimeFigureOut">
              <a:rPr lang="el-GR" smtClean="0"/>
              <a:t>23/11/2020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3481E-8902-42BE-B022-85E44E6F462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9241865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34E024-F01F-4AC5-BB24-40F0F702945B}" type="datetimeFigureOut">
              <a:rPr lang="el-GR" smtClean="0"/>
              <a:t>23/11/2020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3481E-8902-42BE-B022-85E44E6F462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1978712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34E024-F01F-4AC5-BB24-40F0F702945B}" type="datetimeFigureOut">
              <a:rPr lang="el-GR" smtClean="0"/>
              <a:t>23/11/2020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3481E-8902-42BE-B022-85E44E6F462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0608050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κειμένου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Θέση ημερομηνίας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34E024-F01F-4AC5-BB24-40F0F702945B}" type="datetimeFigureOut">
              <a:rPr lang="el-GR" smtClean="0"/>
              <a:t>23/11/2020</a:t>
            </a:fld>
            <a:endParaRPr lang="el-GR"/>
          </a:p>
        </p:txBody>
      </p:sp>
      <p:sp>
        <p:nvSpPr>
          <p:cNvPr id="8" name="Θέση υποσέλιδου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Θέση αριθμού διαφάνειας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3481E-8902-42BE-B022-85E44E6F462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376754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34E024-F01F-4AC5-BB24-40F0F702945B}" type="datetimeFigureOut">
              <a:rPr lang="el-GR" smtClean="0"/>
              <a:t>23/11/2020</a:t>
            </a:fld>
            <a:endParaRPr lang="el-GR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3481E-8902-42BE-B022-85E44E6F462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5080162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34E024-F01F-4AC5-BB24-40F0F702945B}" type="datetimeFigureOut">
              <a:rPr lang="el-GR" smtClean="0"/>
              <a:t>23/11/2020</a:t>
            </a:fld>
            <a:endParaRPr lang="el-GR"/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3481E-8902-42BE-B022-85E44E6F462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7524799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34E024-F01F-4AC5-BB24-40F0F702945B}" type="datetimeFigureOut">
              <a:rPr lang="el-GR" smtClean="0"/>
              <a:t>23/11/2020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3481E-8902-42BE-B022-85E44E6F462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7498752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εικόνας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34E024-F01F-4AC5-BB24-40F0F702945B}" type="datetimeFigureOut">
              <a:rPr lang="el-GR" smtClean="0"/>
              <a:t>23/11/2020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3481E-8902-42BE-B022-85E44E6F462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1142102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34E024-F01F-4AC5-BB24-40F0F702945B}" type="datetimeFigureOut">
              <a:rPr lang="el-GR" smtClean="0"/>
              <a:t>23/11/2020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03481E-8902-42BE-B022-85E44E6F4624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8801026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Αρχαϊκή </a:t>
            </a:r>
            <a:r>
              <a:rPr lang="el-GR" dirty="0"/>
              <a:t>εποχή</a:t>
            </a:r>
            <a:br>
              <a:rPr lang="el-GR" dirty="0"/>
            </a:br>
            <a:r>
              <a:rPr lang="el-GR" dirty="0"/>
              <a:t>750-480 </a:t>
            </a:r>
            <a:r>
              <a:rPr lang="el-GR" dirty="0" err="1"/>
              <a:t>πΧ</a:t>
            </a:r>
            <a:r>
              <a:rPr lang="el-GR" dirty="0"/>
              <a:t/>
            </a:r>
            <a:br>
              <a:rPr lang="el-GR" dirty="0"/>
            </a:br>
            <a:endParaRPr lang="el-GR" dirty="0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l-GR" dirty="0" smtClean="0"/>
              <a:t>Η γέννηση της πόλης </a:t>
            </a:r>
            <a:r>
              <a:rPr lang="el-GR" smtClean="0"/>
              <a:t>- κράτους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0866958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graphicFrame>
        <p:nvGraphicFramePr>
          <p:cNvPr id="4" name="Θέση περιεχομένου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88843006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5948478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b="1" dirty="0" smtClean="0"/>
              <a:t>Χαρακτηριστικά (κατά χρονολογική σειρά):</a:t>
            </a:r>
            <a:br>
              <a:rPr lang="el-GR" b="1" dirty="0" smtClean="0"/>
            </a:b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l-GR" b="1" dirty="0" smtClean="0"/>
              <a:t>1</a:t>
            </a:r>
            <a:r>
              <a:rPr lang="el-GR" b="1" dirty="0"/>
              <a:t>.</a:t>
            </a:r>
            <a:r>
              <a:rPr lang="el-GR" dirty="0"/>
              <a:t> Οργάνωση </a:t>
            </a:r>
            <a:r>
              <a:rPr lang="el-GR" b="1" dirty="0"/>
              <a:t>πόλεων – κρατών</a:t>
            </a:r>
            <a:r>
              <a:rPr lang="el-GR" dirty="0"/>
              <a:t> και ίδρυση </a:t>
            </a:r>
            <a:r>
              <a:rPr lang="el-GR" b="1" dirty="0"/>
              <a:t>αποικιών </a:t>
            </a:r>
            <a:r>
              <a:rPr lang="el-GR" dirty="0"/>
              <a:t>(Β΄ ελληνικός αποικισμός) για </a:t>
            </a:r>
            <a:r>
              <a:rPr lang="el-GR" dirty="0" smtClean="0"/>
              <a:t>να αντιμετωπιστεί </a:t>
            </a:r>
            <a:r>
              <a:rPr lang="el-GR" dirty="0"/>
              <a:t>η οικονομική και κοινωνική κρίση του τέλους της ομηρικής </a:t>
            </a:r>
            <a:r>
              <a:rPr lang="el-GR" dirty="0" smtClean="0"/>
              <a:t>εποχής (</a:t>
            </a:r>
            <a:r>
              <a:rPr lang="el-GR" dirty="0"/>
              <a:t>μέσα 8ου αι.).</a:t>
            </a:r>
          </a:p>
          <a:p>
            <a:r>
              <a:rPr lang="el-GR" b="1" dirty="0"/>
              <a:t>2. </a:t>
            </a:r>
            <a:r>
              <a:rPr lang="el-GR" dirty="0"/>
              <a:t>Πνευματικές αναζητήσεις και διαμόρφωση του χαρακτήρα του </a:t>
            </a:r>
            <a:r>
              <a:rPr lang="el-GR" b="1" dirty="0"/>
              <a:t>αρχαίου </a:t>
            </a:r>
            <a:r>
              <a:rPr lang="el-GR" b="1" dirty="0" smtClean="0"/>
              <a:t>πολιτισμού </a:t>
            </a:r>
            <a:r>
              <a:rPr lang="el-GR" dirty="0" smtClean="0"/>
              <a:t>(</a:t>
            </a:r>
            <a:r>
              <a:rPr lang="el-GR" dirty="0"/>
              <a:t>7ος και 6ος αι.).</a:t>
            </a:r>
          </a:p>
          <a:p>
            <a:r>
              <a:rPr lang="el-GR" dirty="0"/>
              <a:t>3. Νικηφόροι αγώνες των Ελλήνων ενάντια στους «βαρβάρους» </a:t>
            </a:r>
            <a:r>
              <a:rPr lang="el-GR" b="1" dirty="0"/>
              <a:t>(Περσικοί Πόλεμοι) </a:t>
            </a:r>
            <a:r>
              <a:rPr lang="el-GR" dirty="0" err="1" smtClean="0"/>
              <a:t>→ενίσχυση</a:t>
            </a:r>
            <a:r>
              <a:rPr lang="el-GR" dirty="0" smtClean="0"/>
              <a:t> </a:t>
            </a:r>
            <a:r>
              <a:rPr lang="el-GR" dirty="0"/>
              <a:t>της </a:t>
            </a:r>
            <a:r>
              <a:rPr lang="el-GR" b="1" dirty="0"/>
              <a:t>εθνικής συνείδησης </a:t>
            </a:r>
            <a:r>
              <a:rPr lang="el-GR" dirty="0"/>
              <a:t>και του θεσμού της </a:t>
            </a:r>
            <a:r>
              <a:rPr lang="el-GR" b="1" dirty="0"/>
              <a:t>πόλης – κράτους </a:t>
            </a:r>
            <a:r>
              <a:rPr lang="el-GR" dirty="0"/>
              <a:t>(αρχή 5ου αι).</a:t>
            </a:r>
          </a:p>
        </p:txBody>
      </p:sp>
    </p:spTree>
    <p:extLst>
      <p:ext uri="{BB962C8B-B14F-4D97-AF65-F5344CB8AC3E}">
        <p14:creationId xmlns:p14="http://schemas.microsoft.com/office/powerpoint/2010/main" val="9713035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Η γέννηση της πόλης κράτους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dirty="0"/>
              <a:t>Η πόλη – κράτος περιλαμβάνει τις έννοιες του χώρου </a:t>
            </a:r>
            <a:r>
              <a:rPr lang="el-GR" dirty="0" smtClean="0"/>
              <a:t>και της </a:t>
            </a:r>
            <a:r>
              <a:rPr lang="el-GR" dirty="0"/>
              <a:t>διοικητικής οργάνωσης.</a:t>
            </a:r>
          </a:p>
          <a:p>
            <a:r>
              <a:rPr lang="el-GR" b="1" dirty="0"/>
              <a:t>χώρος</a:t>
            </a:r>
            <a:r>
              <a:rPr lang="el-GR" dirty="0"/>
              <a:t> → μία πόλη με ή χωρίς την ευρύτερη περιοχή</a:t>
            </a:r>
          </a:p>
          <a:p>
            <a:r>
              <a:rPr lang="el-GR" b="1" dirty="0"/>
              <a:t>διοικητική οργάνωση </a:t>
            </a:r>
            <a:r>
              <a:rPr lang="el-GR" dirty="0"/>
              <a:t>→ ενιαία εξουσία για όλους όσους υπάγονται στην πόλη ή/και στην</a:t>
            </a:r>
          </a:p>
          <a:p>
            <a:pPr marL="0" indent="0">
              <a:buNone/>
            </a:pPr>
            <a:r>
              <a:rPr lang="el-GR" dirty="0"/>
              <a:t>ευρύτερη περιοχή, με στόχο την αντιμετώπιση των κοινών προβλημάτων</a:t>
            </a:r>
          </a:p>
        </p:txBody>
      </p:sp>
    </p:spTree>
    <p:extLst>
      <p:ext uri="{BB962C8B-B14F-4D97-AF65-F5344CB8AC3E}">
        <p14:creationId xmlns:p14="http://schemas.microsoft.com/office/powerpoint/2010/main" val="26506906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Χώρος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 smtClean="0"/>
              <a:t> </a:t>
            </a:r>
            <a:r>
              <a:rPr lang="el-GR" dirty="0"/>
              <a:t>Ένας τειχισμένος χώρος, κέντρο άσκησης της εξουσίας, </a:t>
            </a:r>
            <a:r>
              <a:rPr lang="el-GR" i="1" dirty="0"/>
              <a:t>η πόλις / το άστυ </a:t>
            </a:r>
            <a:r>
              <a:rPr lang="el-GR" dirty="0"/>
              <a:t>+ </a:t>
            </a:r>
            <a:r>
              <a:rPr lang="el-GR" dirty="0" smtClean="0"/>
              <a:t>η ευρύτερη </a:t>
            </a:r>
            <a:r>
              <a:rPr lang="el-GR" dirty="0"/>
              <a:t>περιοχή, δηλ. καλλιεργήσιμες εκτάσεις με μικρούς οικισμούς (κώμες), </a:t>
            </a:r>
            <a:r>
              <a:rPr lang="el-GR" dirty="0" smtClean="0"/>
              <a:t>η </a:t>
            </a:r>
            <a:r>
              <a:rPr lang="el-GR" i="1" dirty="0" smtClean="0"/>
              <a:t>ύπαιθρος </a:t>
            </a:r>
            <a:r>
              <a:rPr lang="el-GR" i="1" dirty="0"/>
              <a:t>χώρα</a:t>
            </a:r>
            <a:r>
              <a:rPr lang="el-GR" dirty="0"/>
              <a:t>. (γεωγραφικό συστατικό)</a:t>
            </a:r>
          </a:p>
        </p:txBody>
      </p:sp>
    </p:spTree>
    <p:extLst>
      <p:ext uri="{BB962C8B-B14F-4D97-AF65-F5344CB8AC3E}">
        <p14:creationId xmlns:p14="http://schemas.microsoft.com/office/powerpoint/2010/main" val="31446942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Διοικητική οργάνωση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l-GR" dirty="0"/>
              <a:t>Συμμετοχή των κατοίκων της πόλης – κράτους, δηλ. </a:t>
            </a:r>
            <a:r>
              <a:rPr lang="el-GR" b="1" i="1" dirty="0"/>
              <a:t>των πολιτών </a:t>
            </a:r>
            <a:r>
              <a:rPr lang="el-GR" dirty="0"/>
              <a:t>στη διαχείριση </a:t>
            </a:r>
            <a:r>
              <a:rPr lang="el-GR" dirty="0" smtClean="0"/>
              <a:t>των κοινών </a:t>
            </a:r>
            <a:r>
              <a:rPr lang="el-GR" dirty="0"/>
              <a:t>και στη λήψη των αποφάσεων → συγκρότηση ανάλογων τρόπων </a:t>
            </a:r>
            <a:r>
              <a:rPr lang="el-GR" dirty="0" smtClean="0"/>
              <a:t>άσκησης της </a:t>
            </a:r>
            <a:r>
              <a:rPr lang="el-GR" dirty="0"/>
              <a:t>εξουσίας, δηλ. δημιουργία </a:t>
            </a:r>
            <a:r>
              <a:rPr lang="el-GR" b="1" dirty="0"/>
              <a:t>πολιτευμάτων</a:t>
            </a:r>
            <a:r>
              <a:rPr lang="el-GR" dirty="0"/>
              <a:t>. </a:t>
            </a:r>
            <a:endParaRPr lang="el-GR" dirty="0" smtClean="0"/>
          </a:p>
          <a:p>
            <a:r>
              <a:rPr lang="el-GR" dirty="0" smtClean="0"/>
              <a:t>Εντοπίζονται </a:t>
            </a:r>
            <a:r>
              <a:rPr lang="el-GR" dirty="0"/>
              <a:t>3 βασικές </a:t>
            </a:r>
            <a:r>
              <a:rPr lang="el-GR" dirty="0" smtClean="0"/>
              <a:t>επιδιώξεις των </a:t>
            </a:r>
            <a:r>
              <a:rPr lang="el-GR" dirty="0"/>
              <a:t>πολιτών – προϋποθέσεις ύπαρξης για την πόλη – κράτος: </a:t>
            </a:r>
            <a:endParaRPr lang="el-GR" dirty="0" smtClean="0"/>
          </a:p>
          <a:p>
            <a:r>
              <a:rPr lang="el-GR" dirty="0" smtClean="0"/>
              <a:t>α</a:t>
            </a:r>
            <a:r>
              <a:rPr lang="el-GR" dirty="0"/>
              <a:t>) η ελευθερία, </a:t>
            </a:r>
            <a:endParaRPr lang="el-GR" dirty="0" smtClean="0"/>
          </a:p>
          <a:p>
            <a:r>
              <a:rPr lang="el-GR" dirty="0" smtClean="0"/>
              <a:t>β</a:t>
            </a:r>
            <a:r>
              <a:rPr lang="el-GR" dirty="0"/>
              <a:t>) </a:t>
            </a:r>
            <a:r>
              <a:rPr lang="el-GR" dirty="0" smtClean="0"/>
              <a:t>η αυτονομία </a:t>
            </a:r>
            <a:r>
              <a:rPr lang="el-GR" dirty="0"/>
              <a:t>και </a:t>
            </a:r>
            <a:endParaRPr lang="el-GR" dirty="0" smtClean="0"/>
          </a:p>
          <a:p>
            <a:r>
              <a:rPr lang="el-GR" dirty="0" smtClean="0"/>
              <a:t>γ</a:t>
            </a:r>
            <a:r>
              <a:rPr lang="el-GR" dirty="0"/>
              <a:t>) η </a:t>
            </a:r>
            <a:r>
              <a:rPr lang="el-GR" dirty="0" smtClean="0"/>
              <a:t>αυτάρκεια</a:t>
            </a:r>
            <a:r>
              <a:rPr lang="el-GR" dirty="0"/>
              <a:t> </a:t>
            </a:r>
            <a:r>
              <a:rPr lang="el-GR" dirty="0" smtClean="0"/>
              <a:t>(οργανωτικό </a:t>
            </a:r>
            <a:r>
              <a:rPr lang="el-GR" dirty="0"/>
              <a:t>συστατικό)</a:t>
            </a:r>
          </a:p>
        </p:txBody>
      </p:sp>
    </p:spTree>
    <p:extLst>
      <p:ext uri="{BB962C8B-B14F-4D97-AF65-F5344CB8AC3E}">
        <p14:creationId xmlns:p14="http://schemas.microsoft.com/office/powerpoint/2010/main" val="3212204878"/>
      </p:ext>
    </p:extLst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83</TotalTime>
  <Words>292</Words>
  <Application>Microsoft Office PowerPoint</Application>
  <PresentationFormat>Προβολή στην οθόνη (4:3)</PresentationFormat>
  <Paragraphs>24</Paragraphs>
  <Slides>6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6</vt:i4>
      </vt:variant>
    </vt:vector>
  </HeadingPairs>
  <TitlesOfParts>
    <vt:vector size="7" baseType="lpstr">
      <vt:lpstr>Θέμα του Office</vt:lpstr>
      <vt:lpstr>Αρχαϊκή εποχή 750-480 πΧ </vt:lpstr>
      <vt:lpstr>Παρουσίαση του PowerPoint</vt:lpstr>
      <vt:lpstr>Χαρακτηριστικά (κατά χρονολογική σειρά): </vt:lpstr>
      <vt:lpstr>Η γέννηση της πόλης κράτους</vt:lpstr>
      <vt:lpstr>Χώρος</vt:lpstr>
      <vt:lpstr>Διοικητική οργάνωση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Αρχαϊκή εποχή</dc:title>
  <dc:creator>user</dc:creator>
  <cp:lastModifiedBy>user</cp:lastModifiedBy>
  <cp:revision>7</cp:revision>
  <dcterms:created xsi:type="dcterms:W3CDTF">2020-11-19T18:23:22Z</dcterms:created>
  <dcterms:modified xsi:type="dcterms:W3CDTF">2020-11-23T18:26:34Z</dcterms:modified>
</cp:coreProperties>
</file>