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73" r:id="rId6"/>
    <p:sldId id="276" r:id="rId7"/>
    <p:sldId id="274" r:id="rId8"/>
    <p:sldId id="275" r:id="rId9"/>
    <p:sldId id="278" r:id="rId10"/>
    <p:sldId id="277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>
        <p:scale>
          <a:sx n="66" d="100"/>
          <a:sy n="66" d="100"/>
        </p:scale>
        <p:origin x="42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AB8D33-0140-E4D5-7061-E1001F9B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D603A81-391B-D31C-065D-A374696DB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637166-A086-D54F-6B28-2D1B33C2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6A1-5CAF-42CD-92F0-850257BA092F}" type="datetimeFigureOut">
              <a:rPr lang="el-GR" smtClean="0"/>
              <a:t>10/11/2024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93F43D-BE74-94CE-D05B-81EDA44C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54CFF7-1A42-94C9-0B40-79B78901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8AE2-A906-4E5D-A67E-A90162A952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33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C86117-5732-9D37-AD07-5DED7341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EBA55AD-C983-5385-2AEC-42C539A2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B85392-8338-F947-EA57-32EDA0CE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6A1-5CAF-42CD-92F0-850257BA092F}" type="datetimeFigureOut">
              <a:rPr lang="el-GR" smtClean="0"/>
              <a:t>10/11/2024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709FE5-8320-A2C1-2B1D-5196F413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7B3ED3-06AD-39FD-3174-8CA9837C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8AE2-A906-4E5D-A67E-A90162A952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7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7179635-DDF2-0BE7-3899-A52BD4716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A2ADA07-AC02-BD8F-7CAE-6E6AE34F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E0B4DD-5A37-54F1-797C-93AA8123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6A1-5CAF-42CD-92F0-850257BA092F}" type="datetimeFigureOut">
              <a:rPr lang="el-GR" smtClean="0"/>
              <a:t>10/11/2024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2BDACD-3358-84D8-B5CC-5BE20C3C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0DAC0E-EF65-F866-1655-16CD3FE2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8AE2-A906-4E5D-A67E-A90162A952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01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91403C-528D-0CD1-3A1B-27F4883C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C69383-99D9-A3D4-C158-5F618EE69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4DC0A5-21FA-DA3D-C4C7-1BEF5165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6A1-5CAF-42CD-92F0-850257BA092F}" type="datetimeFigureOut">
              <a:rPr lang="el-GR" smtClean="0"/>
              <a:t>10/11/2024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5E9C86-50AA-678E-CF39-363A68FF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9961A0D-ACA8-3C0B-FDDE-B468791B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8AE2-A906-4E5D-A67E-A90162A952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84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8509D-165E-CD07-BE09-10385F8F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002B3F-B0ED-B78E-8613-156FAB26D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848265-00D7-AC5A-C0FA-154C5FD4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6A1-5CAF-42CD-92F0-850257BA092F}" type="datetimeFigureOut">
              <a:rPr lang="el-GR" smtClean="0"/>
              <a:t>10/11/2024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CE4D3F-9611-874D-35EC-EC523D48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B1182C-8454-2BA3-9337-EFFAEAD0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8AE2-A906-4E5D-A67E-A90162A952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48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48F6F9-99E9-F6E5-56DE-841F116F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2E4B4D-9A0A-0227-5F10-D5E970CA1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9CB9091-4A93-7BD8-D77D-D48D201B3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9C0E26A-7E6C-93EE-5CB5-520CD270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6A1-5CAF-42CD-92F0-850257BA092F}" type="datetimeFigureOut">
              <a:rPr lang="el-GR" smtClean="0"/>
              <a:t>10/11/2024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01CC29A-9503-5C4C-3091-65AD8024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F420548-49B6-8D9C-3F24-E1428BC4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8AE2-A906-4E5D-A67E-A90162A952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77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CEC79E-418F-E29B-ED8D-D710DC0C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F9A576-1466-12C7-19C6-9DA350EA4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395E933-0A92-FB0A-3799-4F218E3E9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CE3975A-2775-18CF-7357-265EE5E87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597A8F2-9EBC-5AD1-5A9F-6AD61620C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54DEFF8-16E0-5F6C-695D-AF9262AC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6A1-5CAF-42CD-92F0-850257BA092F}" type="datetimeFigureOut">
              <a:rPr lang="el-GR" smtClean="0"/>
              <a:t>10/11/2024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1AB650A-20B2-94DB-2EE1-EE8DD45F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7A66A0E-A83D-1339-4477-35406881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8AE2-A906-4E5D-A67E-A90162A952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64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6330DA-94EA-E7FB-16D2-EA85D827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F838FE9-92BD-B125-2D64-861381AB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6A1-5CAF-42CD-92F0-850257BA092F}" type="datetimeFigureOut">
              <a:rPr lang="el-GR" smtClean="0"/>
              <a:t>10/11/2024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48A04EC-1118-3391-8774-634FD3D5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6502B06-5F4F-0EAD-7E03-59A9B053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8AE2-A906-4E5D-A67E-A90162A952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77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5287DA9-441E-0FC7-D76D-99AE5B8B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6A1-5CAF-42CD-92F0-850257BA092F}" type="datetimeFigureOut">
              <a:rPr lang="el-GR" smtClean="0"/>
              <a:t>10/11/2024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127B8B5-7E00-2CEF-AA48-AD94BC0E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AC85BEE-A36A-D978-1DB3-44453032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8AE2-A906-4E5D-A67E-A90162A952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6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BE80B5-861B-F459-7422-9C8F4BB8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1D0540-10C9-A191-1AEC-BBF1DCFA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64B14B7-BE75-333F-AA3C-BC70BA8EA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470D318-5F73-54AE-8F7C-5C727A86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6A1-5CAF-42CD-92F0-850257BA092F}" type="datetimeFigureOut">
              <a:rPr lang="el-GR" smtClean="0"/>
              <a:t>10/11/2024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088CDAE-9805-4768-88B3-2E4F4960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33E43A9-2EF5-4A38-2D52-4132FC06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8AE2-A906-4E5D-A67E-A90162A952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22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28844E-7C55-819B-5C28-1C0B0869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5C8BE83-81A4-D950-FC19-8C5882131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4F97DAE-3EE6-74B7-FB7A-3F154A750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3C43D4C-22C8-B958-CA4B-5F4DA734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46A1-5CAF-42CD-92F0-850257BA092F}" type="datetimeFigureOut">
              <a:rPr lang="el-GR" smtClean="0"/>
              <a:t>10/11/2024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2ED32F7-927E-4CA1-D248-3E49F506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F80FDE3-9111-3ABE-510C-77569E9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8AE2-A906-4E5D-A67E-A90162A952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33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72C08B8-20FC-8F64-D4DF-4281086A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4B0495-6191-D385-0E6E-75E0255EC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F99CF6-3653-6886-009D-241C477F1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A246A1-5CAF-42CD-92F0-850257BA092F}" type="datetimeFigureOut">
              <a:rPr lang="el-GR" smtClean="0"/>
              <a:t>10/11/2024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962D0C-2A11-64F7-33B1-F0C125963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868C7C-3ACE-05EC-2854-5E14A3C02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F8AE2-A906-4E5D-A67E-A90162A952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34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046">
            <a:extLst>
              <a:ext uri="{FF2B5EF4-FFF2-40B4-BE49-F238E27FC236}">
                <a16:creationId xmlns:a16="http://schemas.microsoft.com/office/drawing/2014/main" id="{B0FEBD6E-EB05-373C-0001-25288288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9" y="1773238"/>
            <a:ext cx="6408737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4 - Ορθογώνιο">
            <a:extLst>
              <a:ext uri="{FF2B5EF4-FFF2-40B4-BE49-F238E27FC236}">
                <a16:creationId xmlns:a16="http://schemas.microsoft.com/office/drawing/2014/main" id="{745C51B8-E755-0CD8-B945-0D2C2D31D9F9}"/>
              </a:ext>
            </a:extLst>
          </p:cNvPr>
          <p:cNvSpPr/>
          <p:nvPr/>
        </p:nvSpPr>
        <p:spPr>
          <a:xfrm>
            <a:off x="1775521" y="548680"/>
            <a:ext cx="87334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ΤΟ ΜΥΣΤΗΡΙΟ ΤΟΥ ΒΑΠΤΙΣΜΑΤΟΣ</a:t>
            </a:r>
            <a:endParaRPr lang="el-G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826BE-8E98-D5DC-4586-28403D13A536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Η Βάπτιση του Χριστού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bogojavljenje">
            <a:extLst>
              <a:ext uri="{FF2B5EF4-FFF2-40B4-BE49-F238E27FC236}">
                <a16:creationId xmlns:a16="http://schemas.microsoft.com/office/drawing/2014/main" id="{1BE28107-A85C-E64D-CC63-7968B54E3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 r="1" b="2256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49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002">
            <a:extLst>
              <a:ext uri="{FF2B5EF4-FFF2-40B4-BE49-F238E27FC236}">
                <a16:creationId xmlns:a16="http://schemas.microsoft.com/office/drawing/2014/main" id="{073FCB09-B4E8-B67B-87AF-0ABDF0F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83" y="548481"/>
            <a:ext cx="4908330" cy="576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74B72-74B9-4081-7C1D-1B2DDE34BE42}"/>
              </a:ext>
            </a:extLst>
          </p:cNvPr>
          <p:cNvSpPr txBox="1"/>
          <p:nvPr/>
        </p:nvSpPr>
        <p:spPr>
          <a:xfrm>
            <a:off x="610894" y="1550131"/>
            <a:ext cx="43583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n-US" sz="2400" b="1" dirty="0">
                <a:latin typeface="Arial Black" panose="020B0A04020102020204" pitchFamily="34" charset="0"/>
              </a:rPr>
              <a:t> Η κολυμβήθρα </a:t>
            </a:r>
          </a:p>
          <a:p>
            <a:pPr algn="ctr"/>
            <a:endParaRPr lang="el-GR" altLang="en-US" sz="2400" b="1" dirty="0">
              <a:latin typeface="Arial Black" panose="020B0A04020102020204" pitchFamily="34" charset="0"/>
            </a:endParaRPr>
          </a:p>
          <a:p>
            <a:pPr algn="ctr"/>
            <a:endParaRPr lang="el-GR" altLang="en-US" sz="2400" b="1" dirty="0">
              <a:latin typeface="Arial Black" panose="020B0A04020102020204" pitchFamily="34" charset="0"/>
            </a:endParaRPr>
          </a:p>
          <a:p>
            <a:pPr algn="ctr"/>
            <a:endParaRPr lang="el-GR" altLang="en-US" sz="2400" b="1" dirty="0">
              <a:latin typeface="Arial Black" panose="020B0A04020102020204" pitchFamily="34" charset="0"/>
            </a:endParaRPr>
          </a:p>
          <a:p>
            <a:pPr algn="ctr"/>
            <a:r>
              <a:rPr lang="el-GR" altLang="en-US" sz="2400" b="1" dirty="0">
                <a:latin typeface="Arial Black" panose="020B0A04020102020204" pitchFamily="34" charset="0"/>
              </a:rPr>
              <a:t>Μέσα σε αυτή αγιάζεται το νερό </a:t>
            </a:r>
            <a:br>
              <a:rPr lang="el-GR" altLang="en-US" sz="2400" b="1" dirty="0">
                <a:latin typeface="Arial Black" panose="020B0A04020102020204" pitchFamily="34" charset="0"/>
              </a:rPr>
            </a:br>
            <a:endParaRPr lang="el-GR" altLang="en-US" sz="2400" b="1" dirty="0">
              <a:latin typeface="Arial Black" panose="020B0A04020102020204" pitchFamily="34" charset="0"/>
            </a:endParaRPr>
          </a:p>
          <a:p>
            <a:pPr algn="ctr"/>
            <a:endParaRPr lang="el-GR" sz="2400" b="1" dirty="0"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757E56-C038-6154-6EBD-0262F0000D98}"/>
              </a:ext>
            </a:extLst>
          </p:cNvPr>
          <p:cNvSpPr txBox="1"/>
          <p:nvPr/>
        </p:nvSpPr>
        <p:spPr>
          <a:xfrm>
            <a:off x="610894" y="1919463"/>
            <a:ext cx="43583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n-US" sz="2400" b="1" dirty="0">
                <a:latin typeface="Arial Black" panose="020B0A04020102020204" pitchFamily="34" charset="0"/>
              </a:rPr>
              <a:t>(η μήτρα που αναγεννά τον άνθρωπο)</a:t>
            </a:r>
          </a:p>
          <a:p>
            <a:pPr algn="ctr"/>
            <a:endParaRPr lang="el-GR" altLang="en-US" sz="2400" b="1" dirty="0">
              <a:latin typeface="Arial Black" panose="020B0A04020102020204" pitchFamily="34" charset="0"/>
            </a:endParaRPr>
          </a:p>
          <a:p>
            <a:pPr algn="ctr"/>
            <a:endParaRPr lang="el-GR" altLang="en-US" sz="2400" b="1" dirty="0">
              <a:latin typeface="Arial Black" panose="020B0A04020102020204" pitchFamily="34" charset="0"/>
            </a:endParaRPr>
          </a:p>
          <a:p>
            <a:pPr algn="ctr"/>
            <a:br>
              <a:rPr lang="el-GR" altLang="en-US" sz="2400" b="1" dirty="0">
                <a:latin typeface="Arial Black" panose="020B0A04020102020204" pitchFamily="34" charset="0"/>
              </a:rPr>
            </a:br>
            <a:r>
              <a:rPr lang="el-GR" altLang="en-US" sz="2400" b="1" dirty="0">
                <a:latin typeface="Arial Black" panose="020B0A04020102020204" pitchFamily="34" charset="0"/>
              </a:rPr>
              <a:t>(σύμβολο καθαρισμού, ζωτικότητας)</a:t>
            </a:r>
            <a:endParaRPr lang="el-GR" sz="24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5B8D828D-27BB-D26A-EC55-60F5941F59AB}"/>
              </a:ext>
            </a:extLst>
          </p:cNvPr>
          <p:cNvGrpSpPr/>
          <p:nvPr/>
        </p:nvGrpSpPr>
        <p:grpSpPr>
          <a:xfrm>
            <a:off x="189187" y="149903"/>
            <a:ext cx="11681080" cy="6395717"/>
            <a:chOff x="189187" y="149903"/>
            <a:chExt cx="11681080" cy="6395717"/>
          </a:xfrm>
        </p:grpSpPr>
        <p:pic>
          <p:nvPicPr>
            <p:cNvPr id="5" name="Picture 7" descr="023">
              <a:extLst>
                <a:ext uri="{FF2B5EF4-FFF2-40B4-BE49-F238E27FC236}">
                  <a16:creationId xmlns:a16="http://schemas.microsoft.com/office/drawing/2014/main" id="{84F4C6CD-C8B0-E2A8-6435-D79D77595A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" b="3979"/>
            <a:stretch/>
          </p:blipFill>
          <p:spPr bwMode="auto">
            <a:xfrm>
              <a:off x="321734" y="1397876"/>
              <a:ext cx="4276956" cy="51477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vap07">
              <a:extLst>
                <a:ext uri="{FF2B5EF4-FFF2-40B4-BE49-F238E27FC236}">
                  <a16:creationId xmlns:a16="http://schemas.microsoft.com/office/drawing/2014/main" id="{74925860-CC06-48F1-9C78-9EC27949B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" r="1" b="1"/>
            <a:stretch/>
          </p:blipFill>
          <p:spPr bwMode="auto">
            <a:xfrm>
              <a:off x="4772525" y="1397876"/>
              <a:ext cx="7097742" cy="51477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4724DC-7F52-4946-FD0A-670339336FB6}"/>
                </a:ext>
              </a:extLst>
            </p:cNvPr>
            <p:cNvSpPr txBox="1"/>
            <p:nvPr/>
          </p:nvSpPr>
          <p:spPr>
            <a:xfrm>
              <a:off x="189187" y="149903"/>
              <a:ext cx="369990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altLang="en-US" sz="2800" b="1" dirty="0">
                  <a:latin typeface="Arial Black" panose="020B0A04020102020204" pitchFamily="34" charset="0"/>
                </a:rPr>
                <a:t>Ευλογείται το</a:t>
              </a:r>
              <a:r>
                <a:rPr lang="en-US" altLang="en-US" sz="2800" b="1" dirty="0">
                  <a:latin typeface="Arial Black" panose="020B0A04020102020204" pitchFamily="34" charset="0"/>
                </a:rPr>
                <a:t> </a:t>
              </a:r>
              <a:r>
                <a:rPr lang="el-GR" altLang="en-US" sz="2800" b="1" dirty="0">
                  <a:latin typeface="Arial Black" panose="020B0A04020102020204" pitchFamily="34" charset="0"/>
                </a:rPr>
                <a:t>λάδι</a:t>
              </a:r>
              <a:endParaRPr lang="el-GR" sz="2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548B1D-AB55-165E-AE19-69EDCE757362}"/>
              </a:ext>
            </a:extLst>
          </p:cNvPr>
          <p:cNvSpPr txBox="1"/>
          <p:nvPr/>
        </p:nvSpPr>
        <p:spPr>
          <a:xfrm>
            <a:off x="-53218" y="131389"/>
            <a:ext cx="122984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l-GR" altLang="en-US" sz="2800" b="1" dirty="0">
                <a:latin typeface="Arial Black" panose="020B0A04020102020204" pitchFamily="34" charset="0"/>
              </a:rPr>
              <a:t>				 (αλείφεται με αυτό, όπως οι αθλητές πάλης,  γιατί θα παλέψει ενάντια στο κακό και στην αμαρτία)</a:t>
            </a:r>
            <a:endParaRPr lang="el-GR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11">
            <a:extLst>
              <a:ext uri="{FF2B5EF4-FFF2-40B4-BE49-F238E27FC236}">
                <a16:creationId xmlns:a16="http://schemas.microsoft.com/office/drawing/2014/main" id="{45C83FC5-4DE0-4188-B27C-F49D9B5A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25" y="664693"/>
            <a:ext cx="4358389" cy="564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A70B0-60E0-53C9-D7FD-6F6088CEFF5B}"/>
              </a:ext>
            </a:extLst>
          </p:cNvPr>
          <p:cNvSpPr txBox="1"/>
          <p:nvPr/>
        </p:nvSpPr>
        <p:spPr>
          <a:xfrm>
            <a:off x="520844" y="376365"/>
            <a:ext cx="53783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n-US" sz="2400" b="1" dirty="0">
                <a:latin typeface="Arial Black" panose="020B0A04020102020204" pitchFamily="34" charset="0"/>
              </a:rPr>
              <a:t>Τριπλή κατάδυση και ανάδυση του βρέφους στο νερό της κολυμβήθρας </a:t>
            </a:r>
          </a:p>
        </p:txBody>
      </p:sp>
      <p:pic>
        <p:nvPicPr>
          <p:cNvPr id="20482" name="Picture 4" descr="vap08">
            <a:extLst>
              <a:ext uri="{FF2B5EF4-FFF2-40B4-BE49-F238E27FC236}">
                <a16:creationId xmlns:a16="http://schemas.microsoft.com/office/drawing/2014/main" id="{449F5203-948C-ABBE-B222-8C05C7109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6" y="2676283"/>
            <a:ext cx="4984829" cy="36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9060E0-0A1B-8CC0-1BF7-8D3F6D7B53B5}"/>
              </a:ext>
            </a:extLst>
          </p:cNvPr>
          <p:cNvSpPr txBox="1"/>
          <p:nvPr/>
        </p:nvSpPr>
        <p:spPr>
          <a:xfrm>
            <a:off x="520843" y="1475954"/>
            <a:ext cx="53783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Arial Black" panose="020B0A04020102020204" pitchFamily="34" charset="0"/>
              </a:rPr>
              <a:t>(συμμετέχει στην τριήμερη Ταφή και Ανάσταση του Χριστού)</a:t>
            </a:r>
          </a:p>
        </p:txBody>
      </p:sp>
    </p:spTree>
    <p:extLst>
      <p:ext uri="{BB962C8B-B14F-4D97-AF65-F5344CB8AC3E}">
        <p14:creationId xmlns:p14="http://schemas.microsoft.com/office/powerpoint/2010/main" val="29320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EC448C-6C88-BDBC-DF99-1129598DB035}"/>
              </a:ext>
            </a:extLst>
          </p:cNvPr>
          <p:cNvSpPr txBox="1"/>
          <p:nvPr/>
        </p:nvSpPr>
        <p:spPr>
          <a:xfrm>
            <a:off x="119871" y="1611500"/>
            <a:ext cx="462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n-US" sz="2400" dirty="0">
                <a:latin typeface="Arial Black" panose="020B0A04020102020204" pitchFamily="34" charset="0"/>
              </a:rPr>
              <a:t>Κόψιμο μαλλιών</a:t>
            </a:r>
          </a:p>
        </p:txBody>
      </p:sp>
      <p:pic>
        <p:nvPicPr>
          <p:cNvPr id="4" name="Picture 4" descr="24">
            <a:extLst>
              <a:ext uri="{FF2B5EF4-FFF2-40B4-BE49-F238E27FC236}">
                <a16:creationId xmlns:a16="http://schemas.microsoft.com/office/drawing/2014/main" id="{7524BD08-DEEE-90D9-2595-F10621A9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/>
          <a:stretch/>
        </p:blipFill>
        <p:spPr bwMode="auto">
          <a:xfrm>
            <a:off x="4824712" y="891250"/>
            <a:ext cx="6350644" cy="5075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28F921-7697-EFD8-E912-1D12D0ABD04B}"/>
              </a:ext>
            </a:extLst>
          </p:cNvPr>
          <p:cNvSpPr txBox="1"/>
          <p:nvPr/>
        </p:nvSpPr>
        <p:spPr>
          <a:xfrm>
            <a:off x="203954" y="2073165"/>
            <a:ext cx="46207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Arial Black" panose="020B0A04020102020204" pitchFamily="34" charset="0"/>
              </a:rPr>
              <a:t>(συμβολίζει μια μικρή θυσία του βαπτιζόμενου στο Λυτρωτή του </a:t>
            </a:r>
          </a:p>
          <a:p>
            <a:pPr algn="ctr"/>
            <a:r>
              <a:rPr lang="el-GR" sz="2400" dirty="0">
                <a:latin typeface="Arial Black" panose="020B0A04020102020204" pitchFamily="34" charset="0"/>
              </a:rPr>
              <a:t>και επιπλέον</a:t>
            </a:r>
          </a:p>
          <a:p>
            <a:pPr algn="ctr"/>
            <a:r>
              <a:rPr lang="el-GR" sz="2400" dirty="0">
                <a:latin typeface="Arial Black" panose="020B0A04020102020204" pitchFamily="34" charset="0"/>
              </a:rPr>
              <a:t>ότι ο νέος χριστιανός ανήκει πλέον στο Χριστό)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ανθρώπινο πρόσωπο, νήπιο, παιδί, βρεφικά και νηπιακά ρούχα&#10;&#10;Περιγραφή που δημιουργήθηκε αυτόματα">
            <a:extLst>
              <a:ext uri="{FF2B5EF4-FFF2-40B4-BE49-F238E27FC236}">
                <a16:creationId xmlns:a16="http://schemas.microsoft.com/office/drawing/2014/main" id="{F38980DA-EBA4-DF8A-EDE8-8F25029CF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612" y="1909617"/>
            <a:ext cx="1144715" cy="1010423"/>
          </a:xfrm>
          <a:prstGeom prst="rect">
            <a:avLst/>
          </a:prstGeom>
        </p:spPr>
      </p:pic>
      <p:pic>
        <p:nvPicPr>
          <p:cNvPr id="7" name="Εικόνα 6" descr="Εικόνα που περιέχει άτομο, ρουχισμός, ανθρώπινο πρόσωπο, μωρό&#10;&#10;Περιγραφή που δημιουργήθηκε αυτόματα">
            <a:extLst>
              <a:ext uri="{FF2B5EF4-FFF2-40B4-BE49-F238E27FC236}">
                <a16:creationId xmlns:a16="http://schemas.microsoft.com/office/drawing/2014/main" id="{83A7D4A7-1DF3-63F1-2336-53F16EAF7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907" y="5413947"/>
            <a:ext cx="1175371" cy="792024"/>
          </a:xfrm>
          <a:prstGeom prst="rect">
            <a:avLst/>
          </a:prstGeom>
        </p:spPr>
      </p:pic>
      <p:pic>
        <p:nvPicPr>
          <p:cNvPr id="11" name="Εικόνα 10" descr="Εικόνα που περιέχει ρουχισμός, μωρό, ανθρώπινο πρόσωπο, νήπιο&#10;&#10;Περιγραφή που δημιουργήθηκε αυτόματα">
            <a:extLst>
              <a:ext uri="{FF2B5EF4-FFF2-40B4-BE49-F238E27FC236}">
                <a16:creationId xmlns:a16="http://schemas.microsoft.com/office/drawing/2014/main" id="{72882552-4318-255B-EDF7-20B1F6FAE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140" y="1481572"/>
            <a:ext cx="665729" cy="1000413"/>
          </a:xfrm>
          <a:prstGeom prst="rect">
            <a:avLst/>
          </a:prstGeom>
        </p:spPr>
      </p:pic>
      <p:pic>
        <p:nvPicPr>
          <p:cNvPr id="17" name="Εικόνα 16" descr="Εικόνα που περιέχει ανθρώπινο πρόσωπο, νήπιο, άτομο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3F2D2A92-7A9A-D438-B184-51E6AC97C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589" y="247985"/>
            <a:ext cx="665729" cy="997361"/>
          </a:xfrm>
          <a:prstGeom prst="rect">
            <a:avLst/>
          </a:prstGeom>
        </p:spPr>
      </p:pic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CB09CDE1-E8B2-26F0-CD33-3C902ADD7FA5}"/>
              </a:ext>
            </a:extLst>
          </p:cNvPr>
          <p:cNvGrpSpPr/>
          <p:nvPr/>
        </p:nvGrpSpPr>
        <p:grpSpPr>
          <a:xfrm>
            <a:off x="248728" y="981048"/>
            <a:ext cx="4395548" cy="5682089"/>
            <a:chOff x="167912" y="1941747"/>
            <a:chExt cx="4395548" cy="56820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C5C346-5563-AE57-8098-301EE62246CD}"/>
                </a:ext>
              </a:extLst>
            </p:cNvPr>
            <p:cNvSpPr txBox="1"/>
            <p:nvPr/>
          </p:nvSpPr>
          <p:spPr>
            <a:xfrm>
              <a:off x="167912" y="1941747"/>
              <a:ext cx="439554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400" dirty="0">
                  <a:latin typeface="Arial Black" panose="020B0A04020102020204" pitchFamily="34" charset="0"/>
                </a:rPr>
                <a:t>συμβολίζουν την εσωτερική καθαρότητα, που δια του Αγίου Πνεύματος έλαβε ο νεοφώτιστος.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CCF964-7193-3B90-1F7B-39EBF91C3578}"/>
                </a:ext>
              </a:extLst>
            </p:cNvPr>
            <p:cNvSpPr txBox="1"/>
            <p:nvPr/>
          </p:nvSpPr>
          <p:spPr>
            <a:xfrm>
              <a:off x="167912" y="5684844"/>
              <a:ext cx="420752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400" dirty="0">
                  <a:latin typeface="Arial Black" panose="020B0A04020102020204" pitchFamily="34" charset="0"/>
                </a:rPr>
                <a:t>σύμβολο του φωτισμού που έλαβε ο βαπτισμένος και προσδοκία να αποτελεί φως στους γύρω του.</a:t>
              </a:r>
            </a:p>
          </p:txBody>
        </p:sp>
      </p:grpSp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A88A4097-66C5-E168-21A2-1CDB69DB4104}"/>
              </a:ext>
            </a:extLst>
          </p:cNvPr>
          <p:cNvGrpSpPr/>
          <p:nvPr/>
        </p:nvGrpSpPr>
        <p:grpSpPr>
          <a:xfrm>
            <a:off x="102391" y="243289"/>
            <a:ext cx="11590874" cy="6222602"/>
            <a:chOff x="102391" y="243289"/>
            <a:chExt cx="11590874" cy="6222602"/>
          </a:xfrm>
        </p:grpSpPr>
        <p:pic>
          <p:nvPicPr>
            <p:cNvPr id="15" name="Εικόνα 14" descr="Εικόνα που περιέχει άτομο, ανθρώπινο πρόσωπο, φουλάρι/μαντίλα/μαντίλι, ρουχισμό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7E30B7F-C3F2-6619-58AE-910DA88CF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9"/>
            <a:stretch/>
          </p:blipFill>
          <p:spPr>
            <a:xfrm>
              <a:off x="5005790" y="243289"/>
              <a:ext cx="2966461" cy="36464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Εικόνα 20" descr="Εικόνα που περιέχει κερί, εσωτερικός χώρος, νυφικό, εκκλησί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B313856F-D1E4-795B-253F-DD11946F5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251" y="3429000"/>
              <a:ext cx="3828014" cy="30368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8" name="Ομάδα 27">
              <a:extLst>
                <a:ext uri="{FF2B5EF4-FFF2-40B4-BE49-F238E27FC236}">
                  <a16:creationId xmlns:a16="http://schemas.microsoft.com/office/drawing/2014/main" id="{AA7EBD15-9FAF-EA90-8D54-9A44232D3AB0}"/>
                </a:ext>
              </a:extLst>
            </p:cNvPr>
            <p:cNvGrpSpPr/>
            <p:nvPr/>
          </p:nvGrpSpPr>
          <p:grpSpPr>
            <a:xfrm>
              <a:off x="102391" y="631579"/>
              <a:ext cx="4541885" cy="4146360"/>
              <a:chOff x="46299" y="1629461"/>
              <a:chExt cx="4541885" cy="414636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13E2E8-E0C8-55D2-6C17-515AB1389A13}"/>
                  </a:ext>
                </a:extLst>
              </p:cNvPr>
              <p:cNvSpPr txBox="1"/>
              <p:nvPr/>
            </p:nvSpPr>
            <p:spPr>
              <a:xfrm>
                <a:off x="46299" y="1629461"/>
                <a:ext cx="38601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dirty="0">
                    <a:latin typeface="Arial Black" panose="020B0A04020102020204" pitchFamily="34" charset="0"/>
                  </a:rPr>
                  <a:t>Τα λευκά ενδύματα…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09A8E2-A982-49C7-D191-4EC7AE802100}"/>
                  </a:ext>
                </a:extLst>
              </p:cNvPr>
              <p:cNvSpPr txBox="1"/>
              <p:nvPr/>
            </p:nvSpPr>
            <p:spPr>
              <a:xfrm>
                <a:off x="192636" y="5314156"/>
                <a:ext cx="43955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2400" dirty="0">
                    <a:latin typeface="Arial Black" panose="020B0A04020102020204" pitchFamily="34" charset="0"/>
                  </a:rPr>
                  <a:t>και η Λαμπάδα...</a:t>
                </a:r>
                <a:endParaRPr lang="el-GR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57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ap05">
            <a:extLst>
              <a:ext uri="{FF2B5EF4-FFF2-40B4-BE49-F238E27FC236}">
                <a16:creationId xmlns:a16="http://schemas.microsoft.com/office/drawing/2014/main" id="{48DC4488-2B3B-8273-DB22-40998491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71" y="801545"/>
            <a:ext cx="7324853" cy="525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221E88-4360-8F59-2AFC-95F8BD66E46E}"/>
              </a:ext>
            </a:extLst>
          </p:cNvPr>
          <p:cNvSpPr txBox="1"/>
          <p:nvPr/>
        </p:nvSpPr>
        <p:spPr>
          <a:xfrm>
            <a:off x="761036" y="1253753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latin typeface="Arial Black" panose="020B0A04020102020204" pitchFamily="34" charset="0"/>
              </a:rPr>
              <a:t>Το Χρίσμα</a:t>
            </a:r>
          </a:p>
        </p:txBody>
      </p:sp>
    </p:spTree>
    <p:extLst>
      <p:ext uri="{BB962C8B-B14F-4D97-AF65-F5344CB8AC3E}">
        <p14:creationId xmlns:p14="http://schemas.microsoft.com/office/powerpoint/2010/main" val="138263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Βάφτιση: Τι είναι η ευχή της ονοματοδοσίας; - TrikalaView">
            <a:extLst>
              <a:ext uri="{FF2B5EF4-FFF2-40B4-BE49-F238E27FC236}">
                <a16:creationId xmlns:a16="http://schemas.microsoft.com/office/drawing/2014/main" id="{30793314-D9B8-B1D9-354F-EB727229D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79" y="1415170"/>
            <a:ext cx="6740565" cy="375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C49046-B79B-076D-FA82-548B1B3C49C2}"/>
              </a:ext>
            </a:extLst>
          </p:cNvPr>
          <p:cNvSpPr txBox="1"/>
          <p:nvPr/>
        </p:nvSpPr>
        <p:spPr>
          <a:xfrm>
            <a:off x="571874" y="1351508"/>
            <a:ext cx="2968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Arial Black" panose="020B0A04020102020204" pitchFamily="34" charset="0"/>
              </a:rPr>
              <a:t>Ο βαπτιστικός</a:t>
            </a:r>
          </a:p>
          <a:p>
            <a:pPr algn="ctr"/>
            <a:r>
              <a:rPr lang="el-GR" sz="2400" dirty="0">
                <a:latin typeface="Arial Black" panose="020B0A04020102020204" pitchFamily="34" charset="0"/>
              </a:rPr>
              <a:t>Σταυρός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1432F7-29D9-2C0B-7028-2ADBCB393829}"/>
              </a:ext>
            </a:extLst>
          </p:cNvPr>
          <p:cNvSpPr txBox="1"/>
          <p:nvPr/>
        </p:nvSpPr>
        <p:spPr>
          <a:xfrm>
            <a:off x="689551" y="2123640"/>
            <a:ext cx="29689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Arial Black" panose="020B0A04020102020204" pitchFamily="34" charset="0"/>
              </a:rPr>
              <a:t>(θυμίζει τη θυσία του Χριστού επί του Σταυρού για τη σωτηρία των ανθρώπων </a:t>
            </a:r>
          </a:p>
          <a:p>
            <a:pPr algn="ctr"/>
            <a:r>
              <a:rPr lang="el-GR" sz="2400" dirty="0">
                <a:latin typeface="Arial Black" panose="020B0A04020102020204" pitchFamily="34" charset="0"/>
              </a:rPr>
              <a:t>και δυναμώνει στον πνευματικό αγώνα)</a:t>
            </a:r>
          </a:p>
        </p:txBody>
      </p:sp>
    </p:spTree>
    <p:extLst>
      <p:ext uri="{BB962C8B-B14F-4D97-AF65-F5344CB8AC3E}">
        <p14:creationId xmlns:p14="http://schemas.microsoft.com/office/powerpoint/2010/main" val="14623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ACF58-945A-60B3-8D03-9551341C9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ormal_MU5Y1537">
            <a:extLst>
              <a:ext uri="{FF2B5EF4-FFF2-40B4-BE49-F238E27FC236}">
                <a16:creationId xmlns:a16="http://schemas.microsoft.com/office/drawing/2014/main" id="{B0BA6C14-3EE9-343F-6C45-352403A7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32" y="1076446"/>
            <a:ext cx="5903088" cy="442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658AAC-D9F8-EDCF-4689-735AA3968BE4}"/>
              </a:ext>
            </a:extLst>
          </p:cNvPr>
          <p:cNvSpPr txBox="1"/>
          <p:nvPr/>
        </p:nvSpPr>
        <p:spPr>
          <a:xfrm>
            <a:off x="457322" y="1489858"/>
            <a:ext cx="43577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Arial Black" panose="020B0A04020102020204" pitchFamily="34" charset="0"/>
              </a:rPr>
              <a:t>Ο Χορός στην βάπτιση</a:t>
            </a:r>
            <a:r>
              <a:rPr lang="en-US" sz="2400" dirty="0">
                <a:latin typeface="Arial Black" panose="020B0A04020102020204" pitchFamily="34" charset="0"/>
              </a:rPr>
              <a:t>…</a:t>
            </a:r>
            <a:endParaRPr lang="el-GR" sz="2400" dirty="0">
              <a:latin typeface="Arial Black" panose="020B0A04020102020204" pitchFamily="34" charset="0"/>
            </a:endParaRPr>
          </a:p>
          <a:p>
            <a:pPr algn="ctr"/>
            <a:endParaRPr lang="el-GR" sz="24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DE46C-5642-78DF-BB57-C83715AF6C3A}"/>
              </a:ext>
            </a:extLst>
          </p:cNvPr>
          <p:cNvSpPr txBox="1"/>
          <p:nvPr/>
        </p:nvSpPr>
        <p:spPr>
          <a:xfrm>
            <a:off x="573072" y="1905357"/>
            <a:ext cx="40483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latin typeface="Arial Black" panose="020B0A04020102020204" pitchFamily="34" charset="0"/>
              </a:rPr>
              <a:t>ένας πνευματικός «χορός», μια εκδήλωση χαράς και πανηγυρισμού για το ότι ένας ακόμη άνθρωπος δέχτηκε τη σωτηρία. </a:t>
            </a:r>
          </a:p>
        </p:txBody>
      </p:sp>
    </p:spTree>
    <p:extLst>
      <p:ext uri="{BB962C8B-B14F-4D97-AF65-F5344CB8AC3E}">
        <p14:creationId xmlns:p14="http://schemas.microsoft.com/office/powerpoint/2010/main" val="13952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192</Words>
  <Application>Microsoft Office PowerPoint</Application>
  <PresentationFormat>Ευρεία οθόνη</PresentationFormat>
  <Paragraphs>30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Impact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VASILEIOS KOUTSOUPIAS</dc:creator>
  <cp:lastModifiedBy>VASILEIOS KOUTSOUPIAS</cp:lastModifiedBy>
  <cp:revision>12</cp:revision>
  <dcterms:created xsi:type="dcterms:W3CDTF">2024-11-09T20:08:10Z</dcterms:created>
  <dcterms:modified xsi:type="dcterms:W3CDTF">2024-11-10T11:04:02Z</dcterms:modified>
</cp:coreProperties>
</file>