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E3CC8-41C3-44EA-9750-B1D30E3842FF}" type="datetimeFigureOut">
              <a:rPr lang="el-GR" smtClean="0"/>
              <a:t>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19C4D-F794-4FD6-9F14-FA6E353DDA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E3CC8-41C3-44EA-9750-B1D30E3842FF}" type="datetimeFigureOut">
              <a:rPr lang="el-GR" smtClean="0"/>
              <a:t>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19C4D-F794-4FD6-9F14-FA6E353DDA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E3CC8-41C3-44EA-9750-B1D30E3842FF}" type="datetimeFigureOut">
              <a:rPr lang="el-GR" smtClean="0"/>
              <a:t>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19C4D-F794-4FD6-9F14-FA6E353DDA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E3CC8-41C3-44EA-9750-B1D30E3842FF}" type="datetimeFigureOut">
              <a:rPr lang="el-GR" smtClean="0"/>
              <a:t>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19C4D-F794-4FD6-9F14-FA6E353DDA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E3CC8-41C3-44EA-9750-B1D30E3842FF}" type="datetimeFigureOut">
              <a:rPr lang="el-GR" smtClean="0"/>
              <a:t>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19C4D-F794-4FD6-9F14-FA6E353DDA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E3CC8-41C3-44EA-9750-B1D30E3842FF}" type="datetimeFigureOut">
              <a:rPr lang="el-GR" smtClean="0"/>
              <a:t>1/5/2025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19C4D-F794-4FD6-9F14-FA6E353DDA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E3CC8-41C3-44EA-9750-B1D30E3842FF}" type="datetimeFigureOut">
              <a:rPr lang="el-GR" smtClean="0"/>
              <a:t>1/5/2025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19C4D-F794-4FD6-9F14-FA6E353DDA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E3CC8-41C3-44EA-9750-B1D30E3842FF}" type="datetimeFigureOut">
              <a:rPr lang="el-GR" smtClean="0"/>
              <a:t>1/5/2025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19C4D-F794-4FD6-9F14-FA6E353DDA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E3CC8-41C3-44EA-9750-B1D30E3842FF}" type="datetimeFigureOut">
              <a:rPr lang="el-GR" smtClean="0"/>
              <a:t>1/5/2025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19C4D-F794-4FD6-9F14-FA6E353DDA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E3CC8-41C3-44EA-9750-B1D30E3842FF}" type="datetimeFigureOut">
              <a:rPr lang="el-GR" smtClean="0"/>
              <a:t>1/5/2025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19C4D-F794-4FD6-9F14-FA6E353DDA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E3CC8-41C3-44EA-9750-B1D30E3842FF}" type="datetimeFigureOut">
              <a:rPr lang="el-GR" smtClean="0"/>
              <a:t>1/5/2025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19C4D-F794-4FD6-9F14-FA6E353DDA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E3CC8-41C3-44EA-9750-B1D30E3842FF}" type="datetimeFigureOut">
              <a:rPr lang="el-GR" smtClean="0"/>
              <a:t>1/5/2025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19C4D-F794-4FD6-9F14-FA6E353DDA5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3</a:t>
            </a:r>
            <a:r>
              <a:rPr lang="el-GR" b="1" dirty="0"/>
              <a:t>. ΜΕΤΑΒΟΛΙΣΜΟΣ -ΒΙΟΧΗΜΙΚΕΣ ΑΝΤΙΔΡΑΣΕΙΣ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b="1" dirty="0" smtClean="0"/>
              <a:t>3.1 Γενικά χαρακτηριστικά του μεταβολισμού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00174"/>
            <a:ext cx="7879196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3.1.1 Αναβολισμός - Καταβολισμός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14488"/>
            <a:ext cx="862824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428604"/>
            <a:ext cx="75724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Το </a:t>
            </a:r>
            <a:r>
              <a:rPr lang="el-GR" b="1" dirty="0"/>
              <a:t>κύτταρο διαθέτει μηχανισμούς που ελέγχουν και ρυθμίζουν τις</a:t>
            </a:r>
          </a:p>
          <a:p>
            <a:r>
              <a:rPr lang="el-GR" b="1" dirty="0"/>
              <a:t>επιμέρους διαδικασίες του μεταβολισμού και έτσι τίποτε δεν συμβαίνει αν </a:t>
            </a:r>
            <a:r>
              <a:rPr lang="el-GR" b="1" dirty="0" smtClean="0"/>
              <a:t>δεν υπάρχει </a:t>
            </a:r>
            <a:r>
              <a:rPr lang="el-GR" b="1" dirty="0"/>
              <a:t>ανάγκη.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785925"/>
            <a:ext cx="6215106" cy="416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3.2 Γενικά χαρακτηριστικά των βιοχημικών αντιδράσεων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/>
          </a:bodyPr>
          <a:lstStyle/>
          <a:p>
            <a:r>
              <a:rPr lang="el-GR" i="1" dirty="0"/>
              <a:t>Βλέπουμε, λοιπόν, ότι οι οργανισμοί πραγματοποιούν χημικές </a:t>
            </a:r>
            <a:r>
              <a:rPr lang="el-GR" i="1" dirty="0" smtClean="0"/>
              <a:t>αντιδράσεις, προκειμένου </a:t>
            </a:r>
            <a:r>
              <a:rPr lang="el-GR" i="1" dirty="0"/>
              <a:t>να επιτελέσουν τις λειτουργίες τους. Οι χημικές αντιδράσεις, </a:t>
            </a:r>
            <a:r>
              <a:rPr lang="el-GR" i="1" dirty="0" smtClean="0"/>
              <a:t>που πραγματοποιούνται </a:t>
            </a:r>
            <a:r>
              <a:rPr lang="el-GR" i="1" dirty="0"/>
              <a:t>από τους ζωντανούς οργανισμούς, ονομάζονται </a:t>
            </a:r>
            <a:r>
              <a:rPr lang="el-GR" b="1" i="1" dirty="0" smtClean="0"/>
              <a:t>βιοχημικές αντιδράσεις.</a:t>
            </a:r>
          </a:p>
          <a:p>
            <a:r>
              <a:rPr lang="el-GR" b="1" i="1" dirty="0" smtClean="0"/>
              <a:t>ΦΩΤΟΣΥΝΘΕΣΗ</a:t>
            </a:r>
          </a:p>
          <a:p>
            <a:pPr lvl="1"/>
            <a:r>
              <a:rPr lang="el-GR" sz="2000" dirty="0"/>
              <a:t>6 CO</a:t>
            </a:r>
            <a:r>
              <a:rPr lang="el-GR" sz="2000" baseline="-25000" dirty="0"/>
              <a:t>2</a:t>
            </a:r>
            <a:r>
              <a:rPr lang="el-GR" sz="2000" dirty="0"/>
              <a:t> + 6 H</a:t>
            </a:r>
            <a:r>
              <a:rPr lang="el-GR" sz="2000" baseline="-25000" dirty="0"/>
              <a:t>2</a:t>
            </a:r>
            <a:r>
              <a:rPr lang="el-GR" sz="2000" dirty="0"/>
              <a:t>O + φωτεινή ενέργεια → C</a:t>
            </a:r>
            <a:r>
              <a:rPr lang="el-GR" sz="2000" baseline="-25000" dirty="0"/>
              <a:t>6</a:t>
            </a:r>
            <a:r>
              <a:rPr lang="el-GR" sz="2000" dirty="0"/>
              <a:t>H</a:t>
            </a:r>
            <a:r>
              <a:rPr lang="el-GR" sz="2000" baseline="-25000" dirty="0"/>
              <a:t>12</a:t>
            </a:r>
            <a:r>
              <a:rPr lang="el-GR" sz="2000" dirty="0"/>
              <a:t>O</a:t>
            </a:r>
            <a:r>
              <a:rPr lang="el-GR" sz="2000" baseline="-25000" dirty="0"/>
              <a:t>6</a:t>
            </a:r>
            <a:r>
              <a:rPr lang="el-GR" sz="2000" dirty="0"/>
              <a:t> + 6 Ο</a:t>
            </a:r>
            <a:r>
              <a:rPr lang="el-GR" sz="2000" baseline="-25000" dirty="0"/>
              <a:t>2</a:t>
            </a:r>
            <a:r>
              <a:rPr lang="el-GR" sz="2000" dirty="0"/>
              <a:t>↑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r>
              <a:rPr lang="el-GR" b="1" dirty="0"/>
              <a:t>3.2.1 Πού γίνονται οι βιοχημικές </a:t>
            </a:r>
            <a:r>
              <a:rPr lang="el-GR" b="1" dirty="0" smtClean="0"/>
              <a:t>αντιδράσεις</a:t>
            </a:r>
          </a:p>
          <a:p>
            <a:r>
              <a:rPr lang="el-GR" dirty="0"/>
              <a:t>Έτσι, οι περισσότερες από τις βιοχημικές αντιδράσεις των </a:t>
            </a:r>
            <a:r>
              <a:rPr lang="el-GR" dirty="0" smtClean="0"/>
              <a:t>πολυκύτταρων </a:t>
            </a:r>
            <a:r>
              <a:rPr lang="el-GR" dirty="0"/>
              <a:t>οργανισμών γίνονται στα </a:t>
            </a:r>
            <a:r>
              <a:rPr lang="el-GR" dirty="0" smtClean="0"/>
              <a:t>κύτταρα, </a:t>
            </a:r>
            <a:r>
              <a:rPr lang="el-GR" dirty="0"/>
              <a:t>ενώ σχετικά </a:t>
            </a:r>
            <a:r>
              <a:rPr lang="el-GR" dirty="0" smtClean="0"/>
              <a:t>λίγες γίνονται </a:t>
            </a:r>
            <a:r>
              <a:rPr lang="el-GR" dirty="0"/>
              <a:t>στο χώρο μεταξύ των κυττάρων (μεσοκυττάριος χώρος) ή σε </a:t>
            </a:r>
            <a:r>
              <a:rPr lang="el-GR" dirty="0" smtClean="0"/>
              <a:t>κοιλότητες που </a:t>
            </a:r>
            <a:r>
              <a:rPr lang="el-GR" dirty="0"/>
              <a:t>σχηματίζουν διάφοροι ιστοί, π.χ. στο στομάχι ή το έντερο του ανθρώπου</a:t>
            </a:r>
            <a:r>
              <a:rPr lang="el-GR" dirty="0" smtClean="0"/>
              <a:t>.</a:t>
            </a:r>
          </a:p>
          <a:p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b="1" dirty="0" smtClean="0"/>
              <a:t>3.2.3 Διαφορές μεταξύ βιοχημικών και άλλων χημικών αντιδράσεων</a:t>
            </a:r>
            <a:br>
              <a:rPr lang="el-GR" sz="2800" b="1" dirty="0" smtClean="0"/>
            </a:b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Οι χημικές αντιδράσεις </a:t>
            </a:r>
            <a:r>
              <a:rPr lang="el-GR" dirty="0" smtClean="0"/>
              <a:t>σε </a:t>
            </a:r>
            <a:r>
              <a:rPr lang="el-GR" dirty="0"/>
              <a:t>οργανικούς </a:t>
            </a:r>
            <a:r>
              <a:rPr lang="el-GR" dirty="0" smtClean="0"/>
              <a:t>διαλύτες </a:t>
            </a:r>
            <a:r>
              <a:rPr lang="el-GR" dirty="0"/>
              <a:t>(αιθέρα, χλωροφόρμιο, αιθανόλη κ.ά.) ή κάτω από υψηλή θερμοκρασία </a:t>
            </a:r>
            <a:r>
              <a:rPr lang="el-GR" dirty="0" smtClean="0"/>
              <a:t>και πίεση </a:t>
            </a:r>
            <a:r>
              <a:rPr lang="el-GR" dirty="0"/>
              <a:t>ή ακόμη με τη βοήθεια οξέων, βάσεων ή άλλων δραστικών ενώσεων</a:t>
            </a:r>
            <a:r>
              <a:rPr lang="el-GR" dirty="0" smtClean="0"/>
              <a:t>.</a:t>
            </a:r>
          </a:p>
          <a:p>
            <a:r>
              <a:rPr lang="el-GR" dirty="0"/>
              <a:t>οι βιοχημικές αντιδράσεις εξελίσσονται στο </a:t>
            </a:r>
            <a:r>
              <a:rPr lang="el-GR" dirty="0" smtClean="0"/>
              <a:t>εσωτερικό του </a:t>
            </a:r>
            <a:r>
              <a:rPr lang="el-GR" dirty="0"/>
              <a:t>κυττάρου κάτω από πολύ ήπιες συνθήκες, δηλ. μέσα σε υδατικό </a:t>
            </a:r>
            <a:r>
              <a:rPr lang="el-GR" dirty="0" smtClean="0"/>
              <a:t>περιβάλλον, σε </a:t>
            </a:r>
            <a:r>
              <a:rPr lang="el-GR" dirty="0" err="1"/>
              <a:t>pH</a:t>
            </a:r>
            <a:r>
              <a:rPr lang="el-GR" dirty="0"/>
              <a:t> πολύ κοντά στο 7 και σε θερμοκρασία πολύ κοντά στους </a:t>
            </a:r>
            <a:r>
              <a:rPr lang="el-GR" dirty="0" smtClean="0"/>
              <a:t>37οC  με τη βοήθεια των ενζύμων.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3.3 Ένζυμα - Οι βιολογικοί καταλύτες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ένζυμα έχουν πολύ συγκεκριμένες προτιμήσεις για τις αντιδράσεις </a:t>
            </a:r>
            <a:r>
              <a:rPr lang="el-GR" dirty="0" smtClean="0"/>
              <a:t>που καταλύουν</a:t>
            </a:r>
            <a:r>
              <a:rPr lang="el-GR" dirty="0"/>
              <a:t>. Στην πραγματικότητα, κάθε ένζυμο είναι σχεδόν απόλυτα </a:t>
            </a:r>
            <a:r>
              <a:rPr lang="el-GR" dirty="0" smtClean="0"/>
              <a:t>εξειδικευμένο </a:t>
            </a:r>
            <a:r>
              <a:rPr lang="el-GR" dirty="0"/>
              <a:t>για την αντίδραση που καταλύει. Ως αποτέλεσμα, το κύτταρο διαθέτει </a:t>
            </a:r>
            <a:r>
              <a:rPr lang="el-GR" dirty="0" smtClean="0"/>
              <a:t>πολλά διαφορετικά </a:t>
            </a:r>
            <a:r>
              <a:rPr lang="el-GR" dirty="0"/>
              <a:t>ένζυμα, προκειμένου να επιτελέσει τις διάφορες λειτουργίες του.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5485" y="1643050"/>
            <a:ext cx="8632795" cy="401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3.3.2 Γενικός μηχανισμός </a:t>
            </a:r>
            <a:r>
              <a:rPr lang="el-GR" b="1" dirty="0" err="1"/>
              <a:t>ενζυμικών</a:t>
            </a:r>
            <a:r>
              <a:rPr lang="el-GR" b="1" dirty="0"/>
              <a:t> αντιδράσεων</a:t>
            </a:r>
            <a:endParaRPr lang="el-G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2214554"/>
            <a:ext cx="7986403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268</Words>
  <Application>Microsoft Office PowerPoint</Application>
  <PresentationFormat>Προβολή στην οθόνη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 3. ΜΕΤΑΒΟΛΙΣΜΟΣ -ΒΙΟΧΗΜΙΚΕΣ ΑΝΤΙΔΡΑΣΕΙΣ </vt:lpstr>
      <vt:lpstr>3.1.1 Αναβολισμός - Καταβολισμός</vt:lpstr>
      <vt:lpstr>Διαφάνεια 3</vt:lpstr>
      <vt:lpstr>3.2 Γενικά χαρακτηριστικά των βιοχημικών αντιδράσεων</vt:lpstr>
      <vt:lpstr>Διαφάνεια 5</vt:lpstr>
      <vt:lpstr> 3.2.3 Διαφορές μεταξύ βιοχημικών και άλλων χημικών αντιδράσεων </vt:lpstr>
      <vt:lpstr>3.3 Ένζυμα - Οι βιολογικοί καταλύτες</vt:lpstr>
      <vt:lpstr>Διαφάνεια 8</vt:lpstr>
      <vt:lpstr>3.3.2 Γενικός μηχανισμός ενζυμικών αντιδράσεων</vt:lpstr>
      <vt:lpstr>Διαφάνεια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ΜΕΤΑΒΟΛΙΣΜΟΣ -ΒΙΟΧΗΜΙΚΕΣ ΑΝΤΙΔΡΑΣΕΙΣ</dc:title>
  <dc:creator>Βούλα</dc:creator>
  <cp:lastModifiedBy>Βούλα</cp:lastModifiedBy>
  <cp:revision>3</cp:revision>
  <dcterms:created xsi:type="dcterms:W3CDTF">2025-05-01T19:19:12Z</dcterms:created>
  <dcterms:modified xsi:type="dcterms:W3CDTF">2025-05-01T19:42:07Z</dcterms:modified>
</cp:coreProperties>
</file>