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8" r:id="rId10"/>
    <p:sldId id="266" r:id="rId11"/>
    <p:sldId id="260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84A6-1178-42A5-B2DF-7783B5419815}" type="datetimeFigureOut">
              <a:rPr lang="el-GR" smtClean="0"/>
              <a:pPr/>
              <a:t>21/10/2025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0091-97D5-4791-8B73-2B7C6BDDC2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84A6-1178-42A5-B2DF-7783B5419815}" type="datetimeFigureOut">
              <a:rPr lang="el-GR" smtClean="0"/>
              <a:pPr/>
              <a:t>21/10/2025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0091-97D5-4791-8B73-2B7C6BDDC2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84A6-1178-42A5-B2DF-7783B5419815}" type="datetimeFigureOut">
              <a:rPr lang="el-GR" smtClean="0"/>
              <a:pPr/>
              <a:t>21/10/2025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0091-97D5-4791-8B73-2B7C6BDDC2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84A6-1178-42A5-B2DF-7783B5419815}" type="datetimeFigureOut">
              <a:rPr lang="el-GR" smtClean="0"/>
              <a:pPr/>
              <a:t>21/10/2025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0091-97D5-4791-8B73-2B7C6BDDC2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84A6-1178-42A5-B2DF-7783B5419815}" type="datetimeFigureOut">
              <a:rPr lang="el-GR" smtClean="0"/>
              <a:pPr/>
              <a:t>21/10/2025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0091-97D5-4791-8B73-2B7C6BDDC2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84A6-1178-42A5-B2DF-7783B5419815}" type="datetimeFigureOut">
              <a:rPr lang="el-GR" smtClean="0"/>
              <a:pPr/>
              <a:t>21/10/2025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0091-97D5-4791-8B73-2B7C6BDDC2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84A6-1178-42A5-B2DF-7783B5419815}" type="datetimeFigureOut">
              <a:rPr lang="el-GR" smtClean="0"/>
              <a:pPr/>
              <a:t>21/10/2025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0091-97D5-4791-8B73-2B7C6BDDC2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84A6-1178-42A5-B2DF-7783B5419815}" type="datetimeFigureOut">
              <a:rPr lang="el-GR" smtClean="0"/>
              <a:pPr/>
              <a:t>21/10/2025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0091-97D5-4791-8B73-2B7C6BDDC2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84A6-1178-42A5-B2DF-7783B5419815}" type="datetimeFigureOut">
              <a:rPr lang="el-GR" smtClean="0"/>
              <a:pPr/>
              <a:t>21/10/2025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0091-97D5-4791-8B73-2B7C6BDDC2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84A6-1178-42A5-B2DF-7783B5419815}" type="datetimeFigureOut">
              <a:rPr lang="el-GR" smtClean="0"/>
              <a:pPr/>
              <a:t>21/10/2025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0091-97D5-4791-8B73-2B7C6BDDC2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84A6-1178-42A5-B2DF-7783B5419815}" type="datetimeFigureOut">
              <a:rPr lang="el-GR" smtClean="0"/>
              <a:pPr/>
              <a:t>21/10/2025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0091-97D5-4791-8B73-2B7C6BDDC2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384A6-1178-42A5-B2DF-7783B5419815}" type="datetimeFigureOut">
              <a:rPr lang="el-GR" smtClean="0"/>
              <a:pPr/>
              <a:t>21/10/2025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90091-97D5-4791-8B73-2B7C6BDDC27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214282" y="2130425"/>
            <a:ext cx="8786874" cy="1084261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l-GR" b="1" dirty="0" smtClean="0"/>
              <a:t>2.6.</a:t>
            </a:r>
            <a:r>
              <a:rPr lang="en-US" b="1" dirty="0"/>
              <a:t> </a:t>
            </a:r>
            <a:r>
              <a:rPr lang="el-GR" b="1" dirty="0" err="1" smtClean="0"/>
              <a:t>Αλκίνια</a:t>
            </a:r>
            <a:r>
              <a:rPr lang="el-GR" b="1" dirty="0" smtClean="0"/>
              <a:t> - </a:t>
            </a:r>
            <a:r>
              <a:rPr lang="el-GR" b="1" dirty="0" err="1" smtClean="0"/>
              <a:t>αιθίνιο</a:t>
            </a:r>
            <a:r>
              <a:rPr lang="el-GR" b="1" dirty="0" smtClean="0"/>
              <a:t> ή ακετυλένιο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57166"/>
            <a:ext cx="7563106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l-GR" dirty="0" smtClean="0"/>
              <a:t>ΑΣΚΗΣΕΙΣ ΣΕΛ. 77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ΑΛΚΙΝΙΑ</a:t>
            </a:r>
          </a:p>
          <a:p>
            <a:pPr lvl="1"/>
            <a:r>
              <a:rPr lang="el-GR" dirty="0" smtClean="0"/>
              <a:t>28</a:t>
            </a:r>
          </a:p>
          <a:p>
            <a:pPr lvl="1"/>
            <a:r>
              <a:rPr lang="el-GR" dirty="0" smtClean="0"/>
              <a:t>40</a:t>
            </a:r>
          </a:p>
          <a:p>
            <a:pPr lvl="1"/>
            <a:r>
              <a:rPr lang="el-GR" dirty="0" smtClean="0"/>
              <a:t>41</a:t>
            </a:r>
          </a:p>
          <a:p>
            <a:pPr lvl="1"/>
            <a:r>
              <a:rPr lang="el-GR" dirty="0" smtClean="0"/>
              <a:t>42</a:t>
            </a:r>
          </a:p>
          <a:p>
            <a:pPr lvl="1"/>
            <a:r>
              <a:rPr lang="el-GR" dirty="0" smtClean="0"/>
              <a:t>43</a:t>
            </a:r>
          </a:p>
          <a:p>
            <a:pPr lvl="1"/>
            <a:r>
              <a:rPr lang="el-GR" dirty="0" smtClean="0"/>
              <a:t>45</a:t>
            </a:r>
          </a:p>
          <a:p>
            <a:pPr lvl="1"/>
            <a:r>
              <a:rPr lang="el-GR" dirty="0" smtClean="0"/>
              <a:t>46</a:t>
            </a:r>
          </a:p>
          <a:p>
            <a:pPr lvl="1"/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Γενικά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err="1"/>
              <a:t>Αλκίνια</a:t>
            </a:r>
            <a:r>
              <a:rPr lang="el-GR" dirty="0"/>
              <a:t> ονομάζονται οι </a:t>
            </a:r>
            <a:r>
              <a:rPr lang="el-GR" dirty="0" err="1"/>
              <a:t>άκυκλοι</a:t>
            </a:r>
            <a:r>
              <a:rPr lang="el-GR" dirty="0"/>
              <a:t> ακόρεστοι </a:t>
            </a:r>
            <a:r>
              <a:rPr lang="el-GR" b="1" dirty="0"/>
              <a:t>υδρογονάνθρακες</a:t>
            </a:r>
            <a:r>
              <a:rPr lang="el-GR" dirty="0"/>
              <a:t>, </a:t>
            </a:r>
            <a:r>
              <a:rPr lang="el-GR" dirty="0" smtClean="0"/>
              <a:t>οι οποίοι </a:t>
            </a:r>
            <a:r>
              <a:rPr lang="el-GR" dirty="0"/>
              <a:t>στο μόριό τους περιέχουν ένα </a:t>
            </a:r>
            <a:r>
              <a:rPr lang="el-GR" b="1" dirty="0"/>
              <a:t>τριπλό </a:t>
            </a:r>
            <a:r>
              <a:rPr lang="el-GR" b="1" dirty="0" smtClean="0"/>
              <a:t>δεσμό</a:t>
            </a:r>
            <a:r>
              <a:rPr lang="el-GR" dirty="0" smtClean="0"/>
              <a:t>. </a:t>
            </a:r>
            <a:r>
              <a:rPr lang="el-GR" dirty="0"/>
              <a:t>Ο γενικός </a:t>
            </a:r>
            <a:r>
              <a:rPr lang="el-GR" dirty="0" smtClean="0"/>
              <a:t>τύπος </a:t>
            </a:r>
            <a:r>
              <a:rPr lang="el-GR" dirty="0"/>
              <a:t>των </a:t>
            </a:r>
            <a:r>
              <a:rPr lang="el-GR" dirty="0" err="1"/>
              <a:t>αλκινίων</a:t>
            </a:r>
            <a:r>
              <a:rPr lang="el-GR" dirty="0"/>
              <a:t> είναι C</a:t>
            </a:r>
            <a:r>
              <a:rPr lang="el-GR" baseline="-25000" dirty="0"/>
              <a:t>v</a:t>
            </a:r>
            <a:r>
              <a:rPr lang="el-GR" dirty="0"/>
              <a:t>H</a:t>
            </a:r>
            <a:r>
              <a:rPr lang="el-GR" baseline="-25000" dirty="0"/>
              <a:t>2v-2</a:t>
            </a:r>
            <a:r>
              <a:rPr lang="el-GR" dirty="0"/>
              <a:t> (</a:t>
            </a:r>
            <a:r>
              <a:rPr lang="el-GR" dirty="0" err="1" smtClean="0"/>
              <a:t>v≥2</a:t>
            </a:r>
            <a:r>
              <a:rPr lang="el-GR" dirty="0"/>
              <a:t>). </a:t>
            </a:r>
            <a:endParaRPr lang="el-GR" dirty="0" smtClean="0"/>
          </a:p>
          <a:p>
            <a:r>
              <a:rPr lang="el-GR" dirty="0" smtClean="0"/>
              <a:t>Στον </a:t>
            </a:r>
            <a:r>
              <a:rPr lang="el-GR" dirty="0"/>
              <a:t>επόμενο πίνακα </a:t>
            </a:r>
            <a:r>
              <a:rPr lang="el-GR" dirty="0" smtClean="0"/>
              <a:t>γράφουμε τους </a:t>
            </a:r>
            <a:r>
              <a:rPr lang="el-GR" dirty="0"/>
              <a:t>μοριακούς και συντακτικούς τύπους των πρώτων μελών των </a:t>
            </a:r>
            <a:r>
              <a:rPr lang="el-GR" dirty="0" err="1" smtClean="0"/>
              <a:t>αλκινίων</a:t>
            </a:r>
            <a:r>
              <a:rPr lang="el-GR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C</a:t>
            </a:r>
            <a:r>
              <a:rPr lang="en-US" baseline="-25000" dirty="0" smtClean="0"/>
              <a:t>v</a:t>
            </a:r>
            <a:r>
              <a:rPr lang="en-US" dirty="0" smtClean="0"/>
              <a:t>H</a:t>
            </a:r>
            <a:r>
              <a:rPr lang="en-US" baseline="-25000" dirty="0"/>
              <a:t>2v-2</a:t>
            </a:r>
            <a:endParaRPr lang="el-GR" baseline="-250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2285992"/>
            <a:ext cx="8493979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>Φυσικές ιδιότητες ακετυλενίου</a:t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</a:t>
            </a:r>
            <a:r>
              <a:rPr lang="el-GR" dirty="0"/>
              <a:t>φυσικές ιδιότητες των </a:t>
            </a:r>
            <a:r>
              <a:rPr lang="el-GR" dirty="0" err="1"/>
              <a:t>αλκινίων</a:t>
            </a:r>
            <a:r>
              <a:rPr lang="el-GR" dirty="0"/>
              <a:t> μοιάζουν με αυτές των </a:t>
            </a:r>
            <a:r>
              <a:rPr lang="el-GR" dirty="0" err="1" smtClean="0"/>
              <a:t>αλκανίων</a:t>
            </a:r>
            <a:r>
              <a:rPr lang="el-GR" dirty="0" smtClean="0"/>
              <a:t> </a:t>
            </a:r>
            <a:r>
              <a:rPr lang="el-GR" dirty="0"/>
              <a:t>και </a:t>
            </a:r>
            <a:r>
              <a:rPr lang="el-GR" dirty="0" err="1"/>
              <a:t>αλκινίων</a:t>
            </a:r>
            <a:r>
              <a:rPr lang="el-GR" dirty="0" smtClean="0"/>
              <a:t>.</a:t>
            </a:r>
          </a:p>
          <a:p>
            <a:r>
              <a:rPr lang="el-GR" dirty="0" smtClean="0"/>
              <a:t> </a:t>
            </a:r>
            <a:r>
              <a:rPr lang="el-GR" dirty="0"/>
              <a:t>Ειδικότερα, το ακετυλένιο είναι αέριο, άχρωμο, </a:t>
            </a:r>
            <a:r>
              <a:rPr lang="el-GR" dirty="0" smtClean="0"/>
              <a:t>άοσμο</a:t>
            </a:r>
            <a:r>
              <a:rPr lang="el-GR" dirty="0"/>
              <a:t>, ελάχιστα διαλυτό στο νερό.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95231"/>
            <a:ext cx="8143932" cy="6467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642918"/>
            <a:ext cx="8745121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ΚΑΥΣΗ</a:t>
            </a:r>
            <a:endParaRPr lang="el-GR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2143116"/>
            <a:ext cx="825232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071546"/>
            <a:ext cx="8858679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571480"/>
            <a:ext cx="8677703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89</Words>
  <Application>Microsoft Office PowerPoint</Application>
  <PresentationFormat>Προβολή στην οθόνη (4:3)</PresentationFormat>
  <Paragraphs>18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Θέμα του Office</vt:lpstr>
      <vt:lpstr> 2.6. Αλκίνια - αιθίνιο ή ακετυλένιο </vt:lpstr>
      <vt:lpstr>Γενικά</vt:lpstr>
      <vt:lpstr>CvH2v-2</vt:lpstr>
      <vt:lpstr> Φυσικές ιδιότητες ακετυλενίου </vt:lpstr>
      <vt:lpstr>Διαφάνεια 5</vt:lpstr>
      <vt:lpstr>Διαφάνεια 6</vt:lpstr>
      <vt:lpstr>ΚΑΥΣΗ</vt:lpstr>
      <vt:lpstr>Διαφάνεια 8</vt:lpstr>
      <vt:lpstr>Διαφάνεια 9</vt:lpstr>
      <vt:lpstr>Διαφάνεια 10</vt:lpstr>
      <vt:lpstr>ΑΣΚΗΣΕΙΣ ΣΕΛ. 77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2.6. Αλκίνια - αιθίνιο ή ακετυλένιο </dc:title>
  <dc:creator>Βούλα</dc:creator>
  <cp:lastModifiedBy>Βούλα</cp:lastModifiedBy>
  <cp:revision>10</cp:revision>
  <dcterms:created xsi:type="dcterms:W3CDTF">2024-10-23T08:24:50Z</dcterms:created>
  <dcterms:modified xsi:type="dcterms:W3CDTF">2025-10-21T19:43:57Z</dcterms:modified>
</cp:coreProperties>
</file>