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4056913-355E-4032-8A57-6C0048905906}" type="datetimeFigureOut">
              <a:rPr lang="el-GR" smtClean="0"/>
              <a:t>30/1/2025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3283D64-8B8C-4587-AFB1-70D9F7FDDF5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ΕΙΣΑΓΩΓΗ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/>
              <a:t>Ανάπτυξη και θεμελίωση της επιστήμης της Βιοχημείας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 smtClean="0"/>
              <a:t>Η εξέλιξη των απόψεων για την απαρχή της ζωής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Το </a:t>
            </a:r>
            <a:r>
              <a:rPr lang="el-GR" dirty="0" smtClean="0"/>
              <a:t>19ο αιώνα πραγματοποιήθηκε η σύνθεση της ουρίας (ουσία </a:t>
            </a:r>
            <a:r>
              <a:rPr lang="el-GR" dirty="0" smtClean="0"/>
              <a:t>που αποβάλλεται </a:t>
            </a:r>
            <a:r>
              <a:rPr lang="el-GR" dirty="0" smtClean="0"/>
              <a:t>από τα ούρα των θηλαστικών) στο εργαστήριο από τον </a:t>
            </a:r>
            <a:r>
              <a:rPr lang="el-GR" dirty="0" err="1" smtClean="0"/>
              <a:t>Wohler</a:t>
            </a:r>
            <a:r>
              <a:rPr lang="el-GR" dirty="0" smtClean="0"/>
              <a:t>. Καταρρίφθηκε </a:t>
            </a:r>
            <a:r>
              <a:rPr lang="el-GR" dirty="0" smtClean="0"/>
              <a:t>με αυτόν τον τρόπο η βιταλιστική αντίληψη ότι μόνο οι </a:t>
            </a:r>
            <a:r>
              <a:rPr lang="el-GR" dirty="0" smtClean="0"/>
              <a:t>ζωντανοί </a:t>
            </a:r>
            <a:r>
              <a:rPr lang="el-GR" dirty="0" smtClean="0"/>
              <a:t>μπορούν να δημιουργήσουν οργανικά μόρια και άνοιξε ο δρόμος για </a:t>
            </a:r>
            <a:r>
              <a:rPr lang="el-GR" dirty="0" smtClean="0"/>
              <a:t>την οργανική </a:t>
            </a:r>
            <a:r>
              <a:rPr lang="el-GR" dirty="0" smtClean="0"/>
              <a:t>σύνθεση, δηλαδή για την παραγωγή οργανικών ενώσεων στο </a:t>
            </a:r>
            <a:r>
              <a:rPr lang="el-GR" dirty="0" smtClean="0"/>
              <a:t>εργαστήριο</a:t>
            </a:r>
            <a:r>
              <a:rPr lang="el-GR" dirty="0" smtClean="0"/>
              <a:t>. Ακολούθησε η αποκάλυψη της χημικής σύστασης των </a:t>
            </a:r>
            <a:r>
              <a:rPr lang="el-GR" dirty="0" smtClean="0"/>
              <a:t>πρωτεϊνών, των </a:t>
            </a:r>
            <a:r>
              <a:rPr lang="el-GR" dirty="0" err="1" smtClean="0"/>
              <a:t>νουκλεϊκών</a:t>
            </a:r>
            <a:r>
              <a:rPr lang="el-GR" dirty="0" smtClean="0"/>
              <a:t> οξέων, των λιπών και των υδατανθράκων. Το 1907 ο </a:t>
            </a:r>
            <a:r>
              <a:rPr lang="el-GR" dirty="0" err="1" smtClean="0"/>
              <a:t>Φίσερ</a:t>
            </a:r>
            <a:r>
              <a:rPr lang="el-GR" dirty="0" smtClean="0"/>
              <a:t> σύνθεσε </a:t>
            </a:r>
            <a:r>
              <a:rPr lang="el-GR" dirty="0" smtClean="0"/>
              <a:t>μια πρωτεϊνική αλυσίδα που αποτελείται από 18 </a:t>
            </a:r>
            <a:r>
              <a:rPr lang="el-GR" dirty="0" smtClean="0"/>
              <a:t>αμινοξέα. Το </a:t>
            </a:r>
            <a:r>
              <a:rPr lang="el-GR" dirty="0" smtClean="0"/>
              <a:t>1924 ο σοβιετικός βιοχημικός </a:t>
            </a:r>
            <a:r>
              <a:rPr lang="el-GR" dirty="0" err="1" smtClean="0"/>
              <a:t>Οπάριν</a:t>
            </a:r>
            <a:r>
              <a:rPr lang="el-GR" dirty="0" smtClean="0"/>
              <a:t> διατύπωσε τη θεωρία ότι </a:t>
            </a:r>
            <a:r>
              <a:rPr lang="el-GR" dirty="0" smtClean="0"/>
              <a:t>η ζωή </a:t>
            </a:r>
            <a:r>
              <a:rPr lang="el-GR" dirty="0" smtClean="0"/>
              <a:t>αναπτύχθηκε με τη σταδιακή και αργή συσσώρευση οργανικών </a:t>
            </a:r>
            <a:r>
              <a:rPr lang="el-GR" dirty="0" smtClean="0"/>
              <a:t>ενώσεων</a:t>
            </a:r>
            <a:r>
              <a:rPr lang="el-GR" dirty="0" smtClean="0"/>
              <a:t>, των οποίων η σύνθεση πραγματοποιούνταν από απλές χημικές </a:t>
            </a:r>
            <a:r>
              <a:rPr lang="el-GR" dirty="0" smtClean="0"/>
              <a:t>ενώσεις που </a:t>
            </a:r>
            <a:r>
              <a:rPr lang="el-GR" dirty="0" smtClean="0"/>
              <a:t>υπήρχαν στην αρχέγονη ατμόσφαιρα της γης, όπου απουσίαζε το </a:t>
            </a:r>
            <a:r>
              <a:rPr lang="el-GR" dirty="0" smtClean="0"/>
              <a:t>οξυγόνο</a:t>
            </a:r>
            <a:r>
              <a:rPr lang="el-GR" dirty="0" smtClean="0"/>
              <a:t>. Στα μέσα του 20ου αιώνα οι αμερικανοί </a:t>
            </a:r>
            <a:r>
              <a:rPr lang="el-GR" dirty="0" err="1" smtClean="0"/>
              <a:t>Γιούρεϊ</a:t>
            </a:r>
            <a:r>
              <a:rPr lang="el-GR" dirty="0" smtClean="0"/>
              <a:t> και Μίλερ απέδειξαν </a:t>
            </a:r>
            <a:r>
              <a:rPr lang="el-GR" dirty="0" smtClean="0"/>
              <a:t>ότι η </a:t>
            </a:r>
            <a:r>
              <a:rPr lang="el-GR" dirty="0" smtClean="0"/>
              <a:t>πραγματοποίηση ηλεκτρικών εκκενώσεων μέσα σε ένα αέριο μείγμα </a:t>
            </a:r>
            <a:r>
              <a:rPr lang="el-GR" dirty="0" smtClean="0"/>
              <a:t>ανάλογο </a:t>
            </a:r>
            <a:r>
              <a:rPr lang="el-GR" dirty="0" smtClean="0"/>
              <a:t>με εκείνο των αρχικών σταδίων σχηματισμού της Γης, οδηγεί </a:t>
            </a:r>
            <a:r>
              <a:rPr lang="el-GR" dirty="0" smtClean="0"/>
              <a:t>αυτόματα στην </a:t>
            </a:r>
            <a:r>
              <a:rPr lang="el-GR" dirty="0" smtClean="0"/>
              <a:t>παρασκευή αμινοξέων και άλλων οργανικών ενώσεων, από τις </a:t>
            </a:r>
            <a:r>
              <a:rPr lang="el-GR" dirty="0" smtClean="0"/>
              <a:t>οποίες μπορούν </a:t>
            </a:r>
            <a:r>
              <a:rPr lang="el-GR" dirty="0" smtClean="0"/>
              <a:t>να προέλθουν πιο σύνθετα </a:t>
            </a:r>
            <a:r>
              <a:rPr lang="el-GR" dirty="0" err="1" smtClean="0"/>
              <a:t>βιομόρια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Ένζυμα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Ο </a:t>
            </a:r>
            <a:r>
              <a:rPr lang="el-GR" dirty="0" smtClean="0"/>
              <a:t>άνθρωπος χρησιμοποιούσε τη μαγιά, που αποτελείται από </a:t>
            </a:r>
            <a:r>
              <a:rPr lang="el-GR" dirty="0" smtClean="0"/>
              <a:t>ζωντανούς </a:t>
            </a:r>
            <a:r>
              <a:rPr lang="el-GR" dirty="0" smtClean="0"/>
              <a:t>οργανισμούς, σαν καταλύτη ζυμώσεων από τα προϊστορικά χρόνια. </a:t>
            </a:r>
            <a:r>
              <a:rPr lang="el-GR" dirty="0" smtClean="0"/>
              <a:t>Το 18ο </a:t>
            </a:r>
            <a:r>
              <a:rPr lang="el-GR" dirty="0" smtClean="0"/>
              <a:t>αιώνα απομονώθηκε από το εκχύλισμα βύνης η πρώτη χημική </a:t>
            </a:r>
            <a:r>
              <a:rPr lang="el-GR" dirty="0" smtClean="0"/>
              <a:t>ουσία, που </a:t>
            </a:r>
            <a:r>
              <a:rPr lang="el-GR" dirty="0" smtClean="0"/>
              <a:t>είχε την ικανότητα να διασπά το άμυλο σε γλυκόζη και που δεν </a:t>
            </a:r>
            <a:r>
              <a:rPr lang="el-GR" dirty="0" smtClean="0"/>
              <a:t>ήταν ζωντανός </a:t>
            </a:r>
            <a:r>
              <a:rPr lang="el-GR" dirty="0" smtClean="0"/>
              <a:t>οργανισμός. Αργότερα οι χημικές ενώσεις που είχαν την </a:t>
            </a:r>
            <a:r>
              <a:rPr lang="el-GR" dirty="0" smtClean="0"/>
              <a:t>ικανότητα να </a:t>
            </a:r>
            <a:r>
              <a:rPr lang="el-GR" dirty="0" smtClean="0"/>
              <a:t>καταλύουν (επιταχύνουν) βιοχημικές αντιδράσεις ονομάστηκαν </a:t>
            </a:r>
            <a:r>
              <a:rPr lang="el-GR" dirty="0" smtClean="0"/>
              <a:t>ένζυμα. Οι </a:t>
            </a:r>
            <a:r>
              <a:rPr lang="el-GR" dirty="0" smtClean="0"/>
              <a:t>ενώσεις αυτές όπως απέδειξε ο </a:t>
            </a:r>
            <a:r>
              <a:rPr lang="el-GR" dirty="0" err="1" smtClean="0"/>
              <a:t>Μπούχνερ</a:t>
            </a:r>
            <a:r>
              <a:rPr lang="el-GR" dirty="0" smtClean="0"/>
              <a:t> μπορούν να δράσουν και </a:t>
            </a:r>
            <a:r>
              <a:rPr lang="el-GR" dirty="0" smtClean="0"/>
              <a:t>έξω από </a:t>
            </a:r>
            <a:r>
              <a:rPr lang="el-GR" dirty="0" smtClean="0"/>
              <a:t>το κύτταρο. Η ανακάλυψη αυτή αποτέλεσε σημαντικό σταθμό για </a:t>
            </a:r>
            <a:r>
              <a:rPr lang="el-GR" dirty="0" smtClean="0"/>
              <a:t>την ανάπτυξη </a:t>
            </a:r>
            <a:r>
              <a:rPr lang="el-GR" dirty="0" smtClean="0"/>
              <a:t>των μεθόδων της Βιοχημείας. Μέχρι σήμερα έχουν </a:t>
            </a:r>
            <a:r>
              <a:rPr lang="el-GR" dirty="0" smtClean="0"/>
              <a:t>παρασκευαστεί χιλιάδες </a:t>
            </a:r>
            <a:r>
              <a:rPr lang="el-GR" dirty="0" smtClean="0"/>
              <a:t>ένζυμα και έχει μελετηθεί ο τρόπος της δράσης τους.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Βιταμίνες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Ο </a:t>
            </a:r>
            <a:r>
              <a:rPr lang="el-GR" dirty="0" smtClean="0"/>
              <a:t>Χόπκινς αρχές του 19ου αιώνα ανακάλυψε χημικές ενώσεις που </a:t>
            </a:r>
            <a:r>
              <a:rPr lang="el-GR" dirty="0" smtClean="0"/>
              <a:t>είναι </a:t>
            </a:r>
            <a:r>
              <a:rPr lang="el-GR" dirty="0" smtClean="0"/>
              <a:t>απαραίτητες για τη ζωή σε απειροελάχιστες ποσότητες και που η </a:t>
            </a:r>
            <a:r>
              <a:rPr lang="el-GR" dirty="0" smtClean="0"/>
              <a:t>έλλειψη τους προκαλεί συγκεκριμένες ασθένειες. Οι ενώσεις αυτές είναι οι γνωστές σε </a:t>
            </a:r>
            <a:r>
              <a:rPr lang="el-GR" dirty="0" smtClean="0"/>
              <a:t>μας βιταμίνες. Αργότερα προσδιορίσθηκε η χημική δομή της βιταμίνης </a:t>
            </a:r>
            <a:r>
              <a:rPr lang="el-GR" dirty="0" smtClean="0"/>
              <a:t>C. Την </a:t>
            </a:r>
            <a:r>
              <a:rPr lang="el-GR" dirty="0" smtClean="0"/>
              <a:t>επόμενη χρονιά ο </a:t>
            </a:r>
            <a:r>
              <a:rPr lang="el-GR" dirty="0" err="1" smtClean="0"/>
              <a:t>Ράιχσταϊν</a:t>
            </a:r>
            <a:r>
              <a:rPr lang="el-GR" dirty="0" smtClean="0"/>
              <a:t> κατόρθωσε να τη συνθέσει στο </a:t>
            </a:r>
            <a:r>
              <a:rPr lang="el-GR" dirty="0" smtClean="0"/>
              <a:t>εργαστήριο, ανοίγοντας </a:t>
            </a:r>
            <a:r>
              <a:rPr lang="el-GR" dirty="0" smtClean="0"/>
              <a:t>το δρόμο στη σύνθεση και βιομηχανική παραγωγή των </a:t>
            </a:r>
            <a:r>
              <a:rPr lang="el-GR" dirty="0" smtClean="0"/>
              <a:t>βιταμινών. Η </a:t>
            </a:r>
            <a:r>
              <a:rPr lang="el-GR" dirty="0" smtClean="0"/>
              <a:t>ανακάλυψη και απομόνωση των βιταμινών και ο προσδιορισμός της </a:t>
            </a:r>
            <a:r>
              <a:rPr lang="el-GR" dirty="0" smtClean="0"/>
              <a:t>ποσότητας </a:t>
            </a:r>
            <a:r>
              <a:rPr lang="el-GR" dirty="0" smtClean="0"/>
              <a:t>που απαιτείται από την κάθε μια για τη διατήρηση της υγείας, </a:t>
            </a:r>
            <a:r>
              <a:rPr lang="el-GR" dirty="0" smtClean="0"/>
              <a:t>έδωσαν μια </a:t>
            </a:r>
            <a:r>
              <a:rPr lang="el-GR" dirty="0" smtClean="0"/>
              <a:t>ποσοτική εκτίμηση για τις ανάγκες του ανθρώπου σε τροφές. Έτσι η </a:t>
            </a:r>
            <a:r>
              <a:rPr lang="el-GR" dirty="0" smtClean="0"/>
              <a:t>επιστήμη </a:t>
            </a:r>
            <a:r>
              <a:rPr lang="el-GR" dirty="0" smtClean="0"/>
              <a:t>παρείχε στην ανθρωπότητα τα μέσα για να εξασφαλίσει μια καλή </a:t>
            </a:r>
            <a:r>
              <a:rPr lang="el-GR" dirty="0" smtClean="0"/>
              <a:t>ζωή στο </a:t>
            </a:r>
            <a:r>
              <a:rPr lang="el-GR" dirty="0" smtClean="0"/>
              <a:t>βαθμό που τα επιτεύγματα της επιστήμης υπηρετούν τις ανάγκες </a:t>
            </a:r>
            <a:r>
              <a:rPr lang="el-GR" dirty="0" smtClean="0"/>
              <a:t>του ανθρώπου </a:t>
            </a:r>
            <a:r>
              <a:rPr lang="el-GR" dirty="0" smtClean="0"/>
              <a:t>και δεν αποσκοπούν αποκλειστικά στην παραγωγή κέρδους.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dirty="0" smtClean="0"/>
              <a:t>1) Η </a:t>
            </a:r>
            <a:r>
              <a:rPr lang="el-GR" dirty="0" smtClean="0"/>
              <a:t>Χημεία, η επιστήμη που </a:t>
            </a:r>
            <a:r>
              <a:rPr lang="el-GR" dirty="0" smtClean="0"/>
              <a:t>ασχολείται</a:t>
            </a:r>
            <a:r>
              <a:rPr lang="en-US" dirty="0" smtClean="0"/>
              <a:t>:</a:t>
            </a:r>
            <a:endParaRPr lang="el-GR" dirty="0" smtClean="0"/>
          </a:p>
          <a:p>
            <a:pPr lvl="1"/>
            <a:r>
              <a:rPr lang="el-GR" dirty="0" smtClean="0"/>
              <a:t> </a:t>
            </a:r>
            <a:r>
              <a:rPr lang="el-GR" dirty="0" smtClean="0"/>
              <a:t>με τις ιδιότητες </a:t>
            </a:r>
            <a:r>
              <a:rPr lang="el-GR" dirty="0" smtClean="0"/>
              <a:t>της ύλης</a:t>
            </a:r>
          </a:p>
          <a:p>
            <a:pPr lvl="1"/>
            <a:r>
              <a:rPr lang="el-GR" dirty="0" smtClean="0"/>
              <a:t> </a:t>
            </a:r>
            <a:r>
              <a:rPr lang="el-GR" dirty="0" smtClean="0"/>
              <a:t>τις μετατροπές </a:t>
            </a:r>
            <a:r>
              <a:rPr lang="el-GR" dirty="0" smtClean="0"/>
              <a:t>της ύλης </a:t>
            </a:r>
            <a:r>
              <a:rPr lang="el-GR" dirty="0" smtClean="0"/>
              <a:t>στο επίπεδο των ατόμων και των μορίων,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2) Έτσι αποκαλύπτει </a:t>
            </a:r>
            <a:r>
              <a:rPr lang="el-GR" dirty="0" smtClean="0"/>
              <a:t>πολλά για τον </a:t>
            </a:r>
            <a:r>
              <a:rPr lang="el-GR" dirty="0" smtClean="0"/>
              <a:t>κόσμο που </a:t>
            </a:r>
            <a:r>
              <a:rPr lang="el-GR" dirty="0" smtClean="0"/>
              <a:t>μας </a:t>
            </a:r>
            <a:r>
              <a:rPr lang="el-GR" dirty="0" smtClean="0"/>
              <a:t>περιβάλλει και για χημική </a:t>
            </a:r>
            <a:r>
              <a:rPr lang="el-GR" dirty="0" smtClean="0"/>
              <a:t>σύσταση φυσικών </a:t>
            </a:r>
            <a:r>
              <a:rPr lang="el-GR" dirty="0" smtClean="0"/>
              <a:t>συστατικών.</a:t>
            </a:r>
          </a:p>
          <a:p>
            <a:pPr lvl="1"/>
            <a:r>
              <a:rPr lang="el-GR" dirty="0" smtClean="0"/>
              <a:t> </a:t>
            </a:r>
            <a:r>
              <a:rPr lang="el-GR" b="1" dirty="0" smtClean="0"/>
              <a:t>Μελετώντας τη </a:t>
            </a:r>
            <a:r>
              <a:rPr lang="el-GR" b="1" dirty="0" smtClean="0"/>
              <a:t>μέθοδο της χημικής ανάλυσης </a:t>
            </a:r>
            <a:r>
              <a:rPr lang="el-GR" b="1" dirty="0" smtClean="0"/>
              <a:t>και</a:t>
            </a:r>
          </a:p>
          <a:p>
            <a:pPr lvl="1"/>
            <a:r>
              <a:rPr lang="el-GR" b="1" dirty="0" smtClean="0"/>
              <a:t> των </a:t>
            </a:r>
            <a:r>
              <a:rPr lang="el-GR" b="1" dirty="0" smtClean="0"/>
              <a:t>χημικών </a:t>
            </a:r>
            <a:r>
              <a:rPr lang="el-GR" b="1" dirty="0" smtClean="0"/>
              <a:t>μετατροπών</a:t>
            </a:r>
            <a:r>
              <a:rPr lang="el-GR" dirty="0" smtClean="0"/>
              <a:t>, οι χημικοί μπόρεσαν </a:t>
            </a:r>
            <a:r>
              <a:rPr lang="el-GR" dirty="0" smtClean="0"/>
              <a:t>να αναπαράγουν </a:t>
            </a:r>
            <a:r>
              <a:rPr lang="el-GR" dirty="0" smtClean="0"/>
              <a:t>πολλές από αυτές τις ενώσεις </a:t>
            </a:r>
            <a:r>
              <a:rPr lang="el-GR" dirty="0" smtClean="0"/>
              <a:t>στο εργαστήριο.</a:t>
            </a:r>
          </a:p>
          <a:p>
            <a:pPr marL="633222" indent="-514350">
              <a:buNone/>
            </a:pPr>
            <a:r>
              <a:rPr lang="el-GR" dirty="0" smtClean="0"/>
              <a:t>3)  Με </a:t>
            </a:r>
            <a:r>
              <a:rPr lang="el-GR" dirty="0" smtClean="0"/>
              <a:t>αυτό τον τρόπο </a:t>
            </a:r>
            <a:r>
              <a:rPr lang="el-GR" b="1" dirty="0" smtClean="0"/>
              <a:t>αναπτύχθηκε η χημική σύνθεση, </a:t>
            </a:r>
            <a:r>
              <a:rPr lang="el-GR" dirty="0" smtClean="0"/>
              <a:t>η μέθοδος </a:t>
            </a:r>
            <a:r>
              <a:rPr lang="el-GR" dirty="0" smtClean="0"/>
              <a:t>που αποδεικνύει </a:t>
            </a:r>
            <a:r>
              <a:rPr lang="el-GR" dirty="0" smtClean="0"/>
              <a:t>στο εργαστήριο αυτό που προηγούμενα είχε αποκαλύψει η </a:t>
            </a:r>
            <a:r>
              <a:rPr lang="el-GR" dirty="0" smtClean="0"/>
              <a:t>χημική ανάλυση.</a:t>
            </a:r>
          </a:p>
          <a:p>
            <a:pPr marL="633222" indent="-514350">
              <a:buNone/>
            </a:pPr>
            <a:r>
              <a:rPr lang="el-GR" dirty="0" smtClean="0"/>
              <a:t>4)   </a:t>
            </a:r>
            <a:r>
              <a:rPr lang="el-GR" dirty="0" smtClean="0"/>
              <a:t>Με τη μέθοδο της χημικής σύνθεσης </a:t>
            </a:r>
            <a:r>
              <a:rPr lang="el-GR" b="1" dirty="0" smtClean="0"/>
              <a:t>οι χημικοί μπορούν να </a:t>
            </a:r>
            <a:r>
              <a:rPr lang="el-GR" b="1" dirty="0" smtClean="0"/>
              <a:t>αναπαράγουν </a:t>
            </a:r>
            <a:r>
              <a:rPr lang="el-GR" b="1" dirty="0" smtClean="0"/>
              <a:t>όλο και πιο πολύπλοκα μόρια </a:t>
            </a:r>
            <a:r>
              <a:rPr lang="el-GR" dirty="0" smtClean="0"/>
              <a:t>στο εργαστήριο</a:t>
            </a:r>
            <a:r>
              <a:rPr lang="el-GR" b="1" dirty="0" smtClean="0"/>
              <a:t>.</a:t>
            </a:r>
            <a:endParaRPr lang="el-G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Χημική ανάλυση </a:t>
            </a:r>
            <a:r>
              <a:rPr lang="el-GR" dirty="0" smtClean="0"/>
              <a:t>και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χημική σύνθεση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90062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l-GR" dirty="0" smtClean="0"/>
              <a:t>5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) Η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ανάπτυξη των δύο βασικών μεθόδων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που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οδηγεί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στην ανάπτυξη της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Χημείας είναι</a:t>
            </a:r>
            <a:r>
              <a:rPr lang="en-US" sz="2900" b="1" dirty="0" smtClean="0">
                <a:latin typeface="Arial" pitchFamily="34" charset="0"/>
                <a:cs typeface="Arial" pitchFamily="34" charset="0"/>
              </a:rPr>
              <a:t>:</a:t>
            </a:r>
            <a:endParaRPr lang="el-GR" sz="29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900" dirty="0" smtClean="0">
                <a:latin typeface="Arial" pitchFamily="34" charset="0"/>
                <a:cs typeface="Arial" pitchFamily="34" charset="0"/>
              </a:rPr>
              <a:t>της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χημικής ανάλυσης και </a:t>
            </a:r>
            <a:endParaRPr lang="el-GR" sz="29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της χημικής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σύνθεσης και των τεχνικών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τους. </a:t>
            </a:r>
          </a:p>
          <a:p>
            <a:pPr>
              <a:buNone/>
            </a:pPr>
            <a:r>
              <a:rPr lang="el-GR" sz="2900" dirty="0" smtClean="0">
                <a:latin typeface="Arial" pitchFamily="34" charset="0"/>
                <a:cs typeface="Arial" pitchFamily="34" charset="0"/>
              </a:rPr>
              <a:t>6) Οι δύο βασικές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μέθοδοι της Χημείας βρίσκουν ιδιαίτερη εφαρμογή στην επιστήμη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που μελετά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τις ενώσεις του άνθρακα, δηλαδή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στην Οργανική Χημεία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l-GR" sz="2900" dirty="0" smtClean="0">
                <a:latin typeface="Arial" pitchFamily="34" charset="0"/>
                <a:cs typeface="Arial" pitchFamily="34" charset="0"/>
              </a:rPr>
              <a:t>7) 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Από τις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ενώσεις του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άνθρακα ολοένα και αυξανόμενο ενδιαφέρον αποκτούν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οι ενώσεις που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συνιστούν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τη ζωντανή ύλη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. </a:t>
            </a:r>
            <a:endParaRPr lang="el-GR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dirty="0" smtClean="0">
                <a:latin typeface="Arial" pitchFamily="34" charset="0"/>
                <a:cs typeface="Arial" pitchFamily="34" charset="0"/>
              </a:rPr>
              <a:t>8) Από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αυτή την ανάγκη αναπτύσσεται ένας νέος κλάδος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η Βιοχημεία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, η οποία μελετά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τις χημικές διαδικασίες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που πραγματοποιούνται στα βιολογικά </a:t>
            </a:r>
            <a:r>
              <a:rPr lang="el-GR" sz="2900" b="1" dirty="0" smtClean="0">
                <a:latin typeface="Arial" pitchFamily="34" charset="0"/>
                <a:cs typeface="Arial" pitchFamily="34" charset="0"/>
              </a:rPr>
              <a:t>συστήματα. </a:t>
            </a:r>
            <a:endParaRPr lang="el-GR" sz="29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9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Βιοχημεία θα πατήσει στη </a:t>
            </a:r>
            <a:r>
              <a:rPr lang="el-GR" sz="2900" dirty="0" err="1" smtClean="0">
                <a:latin typeface="Arial" pitchFamily="34" charset="0"/>
                <a:cs typeface="Arial" pitchFamily="34" charset="0"/>
              </a:rPr>
              <a:t>στέρεη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 βάση των θεωριών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και των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μεθόδων της Χημείας και της πείρας που έχει αποκτηθεί από την ανάπτυξη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της Οργανικής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Χημείας. </a:t>
            </a:r>
            <a:endParaRPr lang="el-GR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900" dirty="0" smtClean="0">
                <a:latin typeface="Arial" pitchFamily="34" charset="0"/>
                <a:cs typeface="Arial" pitchFamily="34" charset="0"/>
              </a:rPr>
              <a:t>9) Άλλωστε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η κατανόηση των βιολογικών φαινομένων σε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βαθύτερο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επίπεδο </a:t>
            </a:r>
            <a:r>
              <a:rPr lang="el-GR" sz="2900" dirty="0" smtClean="0">
                <a:latin typeface="Arial" pitchFamily="34" charset="0"/>
                <a:cs typeface="Arial" pitchFamily="34" charset="0"/>
              </a:rPr>
              <a:t>επιτυγχάνεται με τη συνεργασία και των δύο επιστημών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:</a:t>
            </a:r>
            <a:endParaRPr lang="el-GR" sz="29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500" dirty="0" smtClean="0">
                <a:latin typeface="Arial" pitchFamily="34" charset="0"/>
                <a:cs typeface="Arial" pitchFamily="34" charset="0"/>
              </a:rPr>
              <a:t>Με τη χρήση  του κλασσικού μικροσκοπίου </a:t>
            </a:r>
            <a:r>
              <a:rPr lang="el-GR" sz="2500" b="1" dirty="0" smtClean="0">
                <a:latin typeface="Arial" pitchFamily="34" charset="0"/>
                <a:cs typeface="Arial" pitchFamily="34" charset="0"/>
              </a:rPr>
              <a:t>(Βιολογία) </a:t>
            </a:r>
          </a:p>
          <a:p>
            <a:pPr lvl="1"/>
            <a:r>
              <a:rPr lang="el-GR" sz="2500" dirty="0" smtClean="0">
                <a:latin typeface="Arial" pitchFamily="34" charset="0"/>
                <a:cs typeface="Arial" pitchFamily="34" charset="0"/>
              </a:rPr>
              <a:t>Και τη γνώση των 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χημικών 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ενώσεων που υπάρχουν σ αυτά και 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των μετατροπών που </a:t>
            </a:r>
            <a:r>
              <a:rPr lang="el-GR" sz="2500" dirty="0" smtClean="0">
                <a:latin typeface="Arial" pitchFamily="34" charset="0"/>
                <a:cs typeface="Arial" pitchFamily="34" charset="0"/>
              </a:rPr>
              <a:t>πραγματοποιούνται. </a:t>
            </a:r>
            <a:r>
              <a:rPr lang="el-GR" sz="2500" b="1" dirty="0" smtClean="0">
                <a:latin typeface="Arial" pitchFamily="34" charset="0"/>
                <a:cs typeface="Arial" pitchFamily="34" charset="0"/>
              </a:rPr>
              <a:t>(Χημεία)</a:t>
            </a:r>
            <a:endParaRPr lang="el-GR" sz="2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 smtClean="0"/>
              <a:t>Βιοχημεία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10) Η </a:t>
            </a:r>
            <a:r>
              <a:rPr lang="el-GR" b="1" dirty="0" smtClean="0"/>
              <a:t>Βιοχημεία,</a:t>
            </a:r>
            <a:r>
              <a:rPr lang="el-GR" dirty="0" smtClean="0"/>
              <a:t> βασισμένη </a:t>
            </a:r>
            <a:r>
              <a:rPr lang="el-GR" dirty="0" smtClean="0"/>
              <a:t>στους βασικούς </a:t>
            </a:r>
            <a:r>
              <a:rPr lang="el-GR" dirty="0" smtClean="0"/>
              <a:t>νόμους και </a:t>
            </a:r>
            <a:r>
              <a:rPr lang="el-GR" dirty="0" smtClean="0"/>
              <a:t>μεθόδους </a:t>
            </a:r>
            <a:r>
              <a:rPr lang="el-GR" dirty="0" smtClean="0"/>
              <a:t>της </a:t>
            </a:r>
            <a:r>
              <a:rPr lang="el-GR" b="1" dirty="0" smtClean="0"/>
              <a:t>Χημείας</a:t>
            </a:r>
            <a:r>
              <a:rPr lang="el-GR" dirty="0" smtClean="0"/>
              <a:t> προσπαθεί να αποκαλύψει και τελικά να αναπαράγει τις </a:t>
            </a:r>
            <a:r>
              <a:rPr lang="el-GR" b="1" dirty="0" smtClean="0"/>
              <a:t>διαδικασίες</a:t>
            </a:r>
            <a:r>
              <a:rPr lang="el-GR" dirty="0" smtClean="0"/>
              <a:t> που πραγματοποιούνται στους </a:t>
            </a:r>
            <a:r>
              <a:rPr lang="el-GR" b="1" dirty="0" smtClean="0"/>
              <a:t>ζωντανούς</a:t>
            </a:r>
            <a:r>
              <a:rPr lang="el-GR" dirty="0" smtClean="0"/>
              <a:t> οργανισμούς.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11) Οι χημικές </a:t>
            </a:r>
            <a:r>
              <a:rPr lang="el-GR" dirty="0" smtClean="0"/>
              <a:t>ενώσεις όπως </a:t>
            </a:r>
            <a:r>
              <a:rPr lang="el-GR" b="1" dirty="0" smtClean="0"/>
              <a:t>το</a:t>
            </a:r>
            <a:r>
              <a:rPr lang="el-GR" dirty="0" smtClean="0"/>
              <a:t> </a:t>
            </a:r>
            <a:r>
              <a:rPr lang="el-GR" b="1" dirty="0" smtClean="0"/>
              <a:t>νερό, οι πρωτεΐνες, τα </a:t>
            </a:r>
            <a:r>
              <a:rPr lang="el-GR" b="1" dirty="0" err="1" smtClean="0"/>
              <a:t>νουκλεϊκά</a:t>
            </a:r>
            <a:r>
              <a:rPr lang="el-GR" b="1" dirty="0" smtClean="0"/>
              <a:t> </a:t>
            </a:r>
            <a:r>
              <a:rPr lang="el-GR" b="1" dirty="0" smtClean="0"/>
              <a:t>οξέα, τα λιπίδια </a:t>
            </a:r>
            <a:r>
              <a:rPr lang="el-GR" dirty="0" smtClean="0"/>
              <a:t>κ.α. είναι συστατικά όλων των ζωντανών οργανισμών. </a:t>
            </a:r>
            <a:r>
              <a:rPr lang="el-GR" dirty="0" smtClean="0"/>
              <a:t>Οι </a:t>
            </a:r>
            <a:r>
              <a:rPr lang="el-GR" b="1" dirty="0" smtClean="0"/>
              <a:t>διαδικασίες</a:t>
            </a:r>
            <a:r>
              <a:rPr lang="el-GR" dirty="0" smtClean="0"/>
              <a:t> </a:t>
            </a:r>
            <a:r>
              <a:rPr lang="el-GR" dirty="0" smtClean="0"/>
              <a:t>της ζωής έχουν χημική βάση και λειτουργούν με </a:t>
            </a:r>
            <a:r>
              <a:rPr lang="el-GR" b="1" dirty="0" smtClean="0"/>
              <a:t>πανομοιότυπο </a:t>
            </a:r>
            <a:r>
              <a:rPr lang="el-GR" dirty="0" smtClean="0"/>
              <a:t>τρόπο σε </a:t>
            </a:r>
            <a:r>
              <a:rPr lang="el-GR" dirty="0" smtClean="0"/>
              <a:t>όλους τους οργανισμούς, από το βακτήριο έως τον άνθρωπο.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12) Πολλές </a:t>
            </a:r>
            <a:r>
              <a:rPr lang="el-GR" dirty="0" smtClean="0"/>
              <a:t>επιστήμες όπως </a:t>
            </a:r>
            <a:r>
              <a:rPr lang="el-GR" b="1" dirty="0" smtClean="0"/>
              <a:t>η Βιολογία, η Βοτανική, η Γεωπονία, η </a:t>
            </a:r>
            <a:r>
              <a:rPr lang="el-GR" b="1" dirty="0" smtClean="0"/>
              <a:t>Φαρμακευτική</a:t>
            </a:r>
            <a:r>
              <a:rPr lang="el-GR" b="1" dirty="0" smtClean="0"/>
              <a:t>, η Ιατρική</a:t>
            </a:r>
            <a:r>
              <a:rPr lang="el-GR" dirty="0" smtClean="0"/>
              <a:t> βασίζονται στη βιοχημική έρευνα. Σημαντικές είναι οι εφαρμογές </a:t>
            </a:r>
            <a:r>
              <a:rPr lang="el-GR" dirty="0" smtClean="0"/>
              <a:t>της στη </a:t>
            </a:r>
            <a:r>
              <a:rPr lang="el-GR" dirty="0" smtClean="0"/>
              <a:t>βιομηχανική παραγωγή καθώς και στη ζωική και φυτική παραγωγή.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13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) Η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Βιοχημεία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που επικεντρώνεται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στον άνθρωπο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βοηθά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στην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κατανόηση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των διεργασιών τους σώματός του, 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στην ανακάλυψη των αιτιών και της θεραπείας ασθενειών όπως ο καρκίνος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της γενετικής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λειτουργίας και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της κληρονομικότητας, 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dirty="0" smtClean="0">
                <a:latin typeface="Arial" pitchFamily="34" charset="0"/>
                <a:cs typeface="Arial" pitchFamily="34" charset="0"/>
              </a:rPr>
              <a:t>του τρόπου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λειτουργίας του ανοσοποιητικού συστήματος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κ.α.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Πολλές είναι οι τεχνικές που συμβάλλουν στην αποκάλυψη των χημικών </a:t>
            </a:r>
            <a:r>
              <a:rPr lang="el-GR" dirty="0" smtClean="0"/>
              <a:t>διαδικασιών </a:t>
            </a:r>
            <a:r>
              <a:rPr lang="el-GR" dirty="0" smtClean="0"/>
              <a:t>της ζωής, όπως η φασματοσκοπία, η κρυσταλλογραφία κ.α. </a:t>
            </a:r>
            <a:endParaRPr lang="el-GR" dirty="0" smtClean="0"/>
          </a:p>
          <a:p>
            <a:r>
              <a:rPr lang="el-GR" dirty="0" smtClean="0"/>
              <a:t>Τελευταία ερευνητές </a:t>
            </a:r>
            <a:r>
              <a:rPr lang="el-GR" dirty="0" smtClean="0"/>
              <a:t>ανέπτυξαν τεχνικές μικροσκοπίας, που έφτασαν την οπτική </a:t>
            </a:r>
            <a:r>
              <a:rPr lang="el-GR" dirty="0" smtClean="0"/>
              <a:t>μικροσκοπία </a:t>
            </a:r>
            <a:r>
              <a:rPr lang="el-GR" dirty="0" smtClean="0"/>
              <a:t>στα όρια των </a:t>
            </a:r>
            <a:r>
              <a:rPr lang="el-GR" dirty="0" err="1" smtClean="0"/>
              <a:t>νανοδιαστάσεων</a:t>
            </a:r>
            <a:r>
              <a:rPr lang="el-GR" dirty="0" smtClean="0"/>
              <a:t>. </a:t>
            </a:r>
            <a:endParaRPr lang="el-GR" dirty="0" smtClean="0"/>
          </a:p>
          <a:p>
            <a:r>
              <a:rPr lang="el-GR" dirty="0" smtClean="0"/>
              <a:t>Με </a:t>
            </a:r>
            <a:r>
              <a:rPr lang="el-GR" dirty="0" smtClean="0"/>
              <a:t>αυτή τη μέθοδο οι </a:t>
            </a:r>
            <a:r>
              <a:rPr lang="el-GR" dirty="0" smtClean="0"/>
              <a:t>επιστήμονες μπορούν να </a:t>
            </a:r>
            <a:r>
              <a:rPr lang="el-GR" dirty="0" smtClean="0"/>
              <a:t>απεικονίσουν τις διαδρομές συγκεκριμένων μορίων μέσα σε ζωντανά </a:t>
            </a:r>
            <a:r>
              <a:rPr lang="el-GR" dirty="0" smtClean="0"/>
              <a:t>κύτταρα, να </a:t>
            </a:r>
            <a:r>
              <a:rPr lang="el-GR" dirty="0" smtClean="0"/>
              <a:t>παρακολουθούν πρωτεΐνες που εμπλέκονται στις ασθένειες Πάρκινσον, </a:t>
            </a:r>
            <a:r>
              <a:rPr lang="el-GR" dirty="0" err="1" smtClean="0"/>
              <a:t>Αλτσχάιμερ</a:t>
            </a:r>
            <a:r>
              <a:rPr lang="el-GR" dirty="0" smtClean="0"/>
              <a:t> </a:t>
            </a:r>
            <a:r>
              <a:rPr lang="el-GR" dirty="0" smtClean="0"/>
              <a:t>κ.α</a:t>
            </a:r>
            <a:r>
              <a:rPr lang="el-GR" dirty="0" smtClean="0"/>
              <a:t>. Για την ανάπτυξη αυτή της </a:t>
            </a:r>
            <a:r>
              <a:rPr lang="el-GR" dirty="0" err="1" smtClean="0"/>
              <a:t>μεθόδο</a:t>
            </a:r>
            <a:r>
              <a:rPr lang="el-GR" dirty="0" smtClean="0"/>
              <a:t> απονεμήθηκε </a:t>
            </a:r>
            <a:r>
              <a:rPr lang="el-GR" dirty="0" smtClean="0"/>
              <a:t>στους </a:t>
            </a:r>
            <a:r>
              <a:rPr lang="el-GR" dirty="0" smtClean="0"/>
              <a:t>επιστήμονες </a:t>
            </a:r>
            <a:r>
              <a:rPr lang="el-GR" dirty="0" smtClean="0"/>
              <a:t>το Νόμπελ Χημείας 2014.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Βασικοί σταθμοί της ανάπτυξης</a:t>
            </a:r>
            <a:br>
              <a:rPr lang="el-GR" dirty="0" smtClean="0"/>
            </a:br>
            <a:r>
              <a:rPr lang="el-GR" dirty="0" smtClean="0"/>
              <a:t>της επιστήμης της Βιοχημείας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b="1" dirty="0" smtClean="0"/>
              <a:t>Η μελέτη της καύσης</a:t>
            </a:r>
          </a:p>
          <a:p>
            <a:r>
              <a:rPr lang="el-GR" sz="3400" dirty="0" smtClean="0"/>
              <a:t>Το 17ο αιώνα ο Λαβουαζιέ συνδύασε στα πειράματά του την </a:t>
            </a:r>
            <a:r>
              <a:rPr lang="el-GR" sz="3400" dirty="0" smtClean="0"/>
              <a:t>παρατήρηση </a:t>
            </a:r>
            <a:r>
              <a:rPr lang="el-GR" sz="3400" dirty="0" smtClean="0"/>
              <a:t>με τις ακριβείς ποσοτικές μετρήσεις, γι’ αυτό και θεωρείται ένας </a:t>
            </a:r>
            <a:r>
              <a:rPr lang="el-GR" sz="3400" dirty="0" smtClean="0"/>
              <a:t>από τους </a:t>
            </a:r>
            <a:r>
              <a:rPr lang="el-GR" sz="3400" dirty="0" smtClean="0"/>
              <a:t>θεμελιωτές της ποσοτικής Χημείας. </a:t>
            </a:r>
            <a:endParaRPr lang="el-GR" sz="3400" dirty="0" smtClean="0"/>
          </a:p>
          <a:p>
            <a:r>
              <a:rPr lang="el-GR" sz="3400" dirty="0" smtClean="0"/>
              <a:t>Διερευνώντας </a:t>
            </a:r>
            <a:r>
              <a:rPr lang="el-GR" sz="3400" dirty="0" smtClean="0"/>
              <a:t>πειραματικά το </a:t>
            </a:r>
            <a:r>
              <a:rPr lang="el-GR" sz="3400" dirty="0" smtClean="0"/>
              <a:t>φαινόμενο </a:t>
            </a:r>
            <a:r>
              <a:rPr lang="el-GR" sz="3400" dirty="0" smtClean="0"/>
              <a:t>της καύσης διατύπωσε τη θεωρία ότι η καύση είναι η ένωση των </a:t>
            </a:r>
            <a:r>
              <a:rPr lang="el-GR" sz="3400" dirty="0" smtClean="0"/>
              <a:t>καυσίμων </a:t>
            </a:r>
            <a:r>
              <a:rPr lang="el-GR" sz="3400" dirty="0" smtClean="0"/>
              <a:t>με οξυγόνο. Αυτή την εποχή οι ερευνητικές μελέτες είχαν </a:t>
            </a:r>
            <a:r>
              <a:rPr lang="el-GR" sz="3400" dirty="0" smtClean="0"/>
              <a:t>καταλήξει στο </a:t>
            </a:r>
            <a:r>
              <a:rPr lang="el-GR" sz="3400" dirty="0" smtClean="0"/>
              <a:t>συμπέρασμα ότι τα ζώα καταναλώνουν οξυγόνο και παράγουν </a:t>
            </a:r>
            <a:r>
              <a:rPr lang="el-GR" sz="3400" dirty="0" smtClean="0"/>
              <a:t>διοξείδιο του </a:t>
            </a:r>
            <a:r>
              <a:rPr lang="el-GR" sz="3400" dirty="0" smtClean="0"/>
              <a:t>άνθρακα, ενώ αντίθετα τα φυτά καταναλώνουν διοξείδιο του </a:t>
            </a:r>
            <a:r>
              <a:rPr lang="el-GR" sz="3400" dirty="0" smtClean="0"/>
              <a:t>άνθρακα και </a:t>
            </a:r>
            <a:r>
              <a:rPr lang="el-GR" sz="3400" dirty="0" smtClean="0"/>
              <a:t>παράγουν οξυγόνο. </a:t>
            </a:r>
            <a:endParaRPr lang="el-GR" sz="3400" dirty="0" smtClean="0"/>
          </a:p>
          <a:p>
            <a:r>
              <a:rPr lang="el-GR" sz="3400" dirty="0" smtClean="0"/>
              <a:t>Όλα </a:t>
            </a:r>
            <a:r>
              <a:rPr lang="el-GR" sz="3400" dirty="0" smtClean="0"/>
              <a:t>αυτά έστρεψαν το ερευνητικό ενδιαφέρον </a:t>
            </a:r>
            <a:r>
              <a:rPr lang="el-GR" sz="3400" dirty="0" smtClean="0"/>
              <a:t>του Λαβουαζιέ </a:t>
            </a:r>
            <a:r>
              <a:rPr lang="el-GR" sz="3400" dirty="0" smtClean="0"/>
              <a:t>στη μελέτη της σχέσης της καύσης των καυσίμων με την </a:t>
            </a:r>
            <a:r>
              <a:rPr lang="el-GR" sz="3400" dirty="0" smtClean="0"/>
              <a:t>αναπνοή. Σε </a:t>
            </a:r>
            <a:r>
              <a:rPr lang="el-GR" sz="3400" dirty="0" smtClean="0"/>
              <a:t>συνεργασία με τον Γάλλο επιστήμονα Πιέρ-Σιμόν ντε </a:t>
            </a:r>
            <a:r>
              <a:rPr lang="el-GR" sz="3400" dirty="0" err="1" smtClean="0"/>
              <a:t>Λαπλάς</a:t>
            </a:r>
            <a:r>
              <a:rPr lang="el-GR" sz="3400" dirty="0" smtClean="0"/>
              <a:t> </a:t>
            </a:r>
            <a:r>
              <a:rPr lang="el-GR" sz="3400" dirty="0" smtClean="0"/>
              <a:t>πραγματοποίησε </a:t>
            </a:r>
            <a:r>
              <a:rPr lang="el-GR" sz="3400" dirty="0" smtClean="0"/>
              <a:t>σειρά πειραμάτων για να μετρήσει το ποσό της θερμότητας </a:t>
            </a:r>
            <a:r>
              <a:rPr lang="el-GR" sz="3400" dirty="0" smtClean="0"/>
              <a:t>που παράγεται </a:t>
            </a:r>
            <a:r>
              <a:rPr lang="el-GR" sz="3400" dirty="0" smtClean="0"/>
              <a:t>από ένα ινδικό χοιρίδιο. Απόδειξε ότι η ποσότητα της </a:t>
            </a:r>
            <a:r>
              <a:rPr lang="el-GR" sz="3400" dirty="0" smtClean="0"/>
              <a:t>θερμότητας από </a:t>
            </a:r>
            <a:r>
              <a:rPr lang="el-GR" sz="3400" dirty="0" smtClean="0"/>
              <a:t>το ινδικό χοιρίδιο κατά τη διαδικασία της αναπνοής ήταν περίπου ίδια </a:t>
            </a:r>
            <a:r>
              <a:rPr lang="el-GR" sz="3400" dirty="0" smtClean="0"/>
              <a:t>με αυτή </a:t>
            </a:r>
            <a:r>
              <a:rPr lang="el-GR" sz="3400" dirty="0" smtClean="0"/>
              <a:t>που παράγεται με την καύση ενός καυσίμου που δίνει την ίδια </a:t>
            </a:r>
            <a:r>
              <a:rPr lang="el-GR" sz="3400" dirty="0" smtClean="0"/>
              <a:t>ποσότητα διοξειδίου </a:t>
            </a:r>
            <a:r>
              <a:rPr lang="el-GR" sz="3400" dirty="0" smtClean="0"/>
              <a:t>του άνθρακα. </a:t>
            </a:r>
            <a:r>
              <a:rPr lang="el-GR" sz="3400" b="1" dirty="0" smtClean="0"/>
              <a:t>Έτσι ο Λαβουαζιέ κατέληξε στο συμπέρασμα ότι </a:t>
            </a:r>
            <a:r>
              <a:rPr lang="el-GR" sz="3400" b="1" dirty="0" smtClean="0"/>
              <a:t>η αναπνοή </a:t>
            </a:r>
            <a:r>
              <a:rPr lang="el-GR" sz="3400" b="1" dirty="0" smtClean="0"/>
              <a:t>είναι μια μορφή καύσης και ότι παρόμοιοι νόμοι διέπουν την </a:t>
            </a:r>
            <a:r>
              <a:rPr lang="el-GR" sz="3400" b="1" dirty="0" smtClean="0"/>
              <a:t>καύση στην </a:t>
            </a:r>
            <a:r>
              <a:rPr lang="el-GR" sz="3400" b="1" dirty="0" smtClean="0"/>
              <a:t>άβια και έμβια </a:t>
            </a:r>
            <a:r>
              <a:rPr lang="el-GR" sz="3400" b="1" dirty="0" smtClean="0"/>
              <a:t>ύλη. </a:t>
            </a:r>
          </a:p>
          <a:p>
            <a:r>
              <a:rPr lang="el-GR" sz="3400" b="1" dirty="0" smtClean="0"/>
              <a:t>Η </a:t>
            </a:r>
            <a:r>
              <a:rPr lang="el-GR" sz="3400" b="1" dirty="0" smtClean="0"/>
              <a:t>διαπίστωση αυτή αποτέλεσε πλήγμα κατά της αντίληψης του </a:t>
            </a:r>
            <a:r>
              <a:rPr lang="el-GR" sz="3400" b="1" dirty="0" smtClean="0"/>
              <a:t>βιταλισμού </a:t>
            </a:r>
            <a:r>
              <a:rPr lang="el-GR" sz="3400" b="1" dirty="0" smtClean="0"/>
              <a:t>που θεωρούσε ότι η ζωή έχει τους δικούς της νόμους. </a:t>
            </a:r>
            <a:r>
              <a:rPr lang="el-GR" sz="3400" dirty="0" smtClean="0"/>
              <a:t>Οι </a:t>
            </a:r>
            <a:r>
              <a:rPr lang="el-GR" sz="3400" dirty="0" smtClean="0"/>
              <a:t>επιστήμονες πλέον </a:t>
            </a:r>
            <a:r>
              <a:rPr lang="el-GR" sz="3400" dirty="0" smtClean="0"/>
              <a:t>άρχισαν να αναζητούν τη χημική βάση των διαδικασιών της ζωής.</a:t>
            </a:r>
            <a:endParaRPr lang="el-GR" sz="3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Λειτουργική μονάδα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100</TotalTime>
  <Words>1236</Words>
  <Application>Microsoft Office PowerPoint</Application>
  <PresentationFormat>Προβολή στην οθόνη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Λειτουργική μονάδα</vt:lpstr>
      <vt:lpstr>ΕΙΣΑΓΩΓΗ</vt:lpstr>
      <vt:lpstr>Διαφάνεια 2</vt:lpstr>
      <vt:lpstr>Χημική ανάλυση και   χημική σύνθεση</vt:lpstr>
      <vt:lpstr> Βιοχημεία</vt:lpstr>
      <vt:lpstr>Διαφάνεια 5</vt:lpstr>
      <vt:lpstr>Διαφάνεια 6</vt:lpstr>
      <vt:lpstr>Διαφάνεια 7</vt:lpstr>
      <vt:lpstr>Διαφάνεια 8</vt:lpstr>
      <vt:lpstr>Βασικοί σταθμοί της ανάπτυξης της επιστήμης της Βιοχημείας</vt:lpstr>
      <vt:lpstr>Η εξέλιξη των απόψεων για την απαρχή της ζωής </vt:lpstr>
      <vt:lpstr>Ένζυμα </vt:lpstr>
      <vt:lpstr>Βιταμίνες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Βούλα</dc:creator>
  <cp:lastModifiedBy>Βούλα</cp:lastModifiedBy>
  <cp:revision>18</cp:revision>
  <dcterms:created xsi:type="dcterms:W3CDTF">2025-01-30T18:05:29Z</dcterms:created>
  <dcterms:modified xsi:type="dcterms:W3CDTF">2025-01-30T19:46:00Z</dcterms:modified>
</cp:coreProperties>
</file>